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5" r:id="rId1"/>
  </p:sldMasterIdLst>
  <p:notesMasterIdLst>
    <p:notesMasterId r:id="rId77"/>
  </p:notesMasterIdLst>
  <p:sldIdLst>
    <p:sldId id="256" r:id="rId2"/>
    <p:sldId id="346" r:id="rId3"/>
    <p:sldId id="348" r:id="rId4"/>
    <p:sldId id="351" r:id="rId5"/>
    <p:sldId id="378" r:id="rId6"/>
    <p:sldId id="358" r:id="rId7"/>
    <p:sldId id="359" r:id="rId8"/>
    <p:sldId id="360" r:id="rId9"/>
    <p:sldId id="365" r:id="rId10"/>
    <p:sldId id="366" r:id="rId11"/>
    <p:sldId id="367" r:id="rId12"/>
    <p:sldId id="361" r:id="rId13"/>
    <p:sldId id="368" r:id="rId14"/>
    <p:sldId id="362" r:id="rId15"/>
    <p:sldId id="363" r:id="rId16"/>
    <p:sldId id="364" r:id="rId17"/>
    <p:sldId id="354" r:id="rId18"/>
    <p:sldId id="355" r:id="rId19"/>
    <p:sldId id="356" r:id="rId20"/>
    <p:sldId id="357" r:id="rId21"/>
    <p:sldId id="307" r:id="rId22"/>
    <p:sldId id="310" r:id="rId23"/>
    <p:sldId id="308" r:id="rId24"/>
    <p:sldId id="309" r:id="rId25"/>
    <p:sldId id="277" r:id="rId26"/>
    <p:sldId id="306" r:id="rId27"/>
    <p:sldId id="288" r:id="rId28"/>
    <p:sldId id="311" r:id="rId29"/>
    <p:sldId id="312" r:id="rId30"/>
    <p:sldId id="278" r:id="rId31"/>
    <p:sldId id="286" r:id="rId32"/>
    <p:sldId id="337" r:id="rId33"/>
    <p:sldId id="321" r:id="rId34"/>
    <p:sldId id="335" r:id="rId35"/>
    <p:sldId id="329" r:id="rId36"/>
    <p:sldId id="313" r:id="rId37"/>
    <p:sldId id="279" r:id="rId38"/>
    <p:sldId id="265" r:id="rId39"/>
    <p:sldId id="267" r:id="rId40"/>
    <p:sldId id="268" r:id="rId41"/>
    <p:sldId id="292" r:id="rId42"/>
    <p:sldId id="293" r:id="rId43"/>
    <p:sldId id="322" r:id="rId44"/>
    <p:sldId id="340" r:id="rId45"/>
    <p:sldId id="323" r:id="rId46"/>
    <p:sldId id="377" r:id="rId47"/>
    <p:sldId id="370" r:id="rId48"/>
    <p:sldId id="373" r:id="rId49"/>
    <p:sldId id="371" r:id="rId50"/>
    <p:sldId id="372" r:id="rId51"/>
    <p:sldId id="294" r:id="rId52"/>
    <p:sldId id="295" r:id="rId53"/>
    <p:sldId id="289" r:id="rId54"/>
    <p:sldId id="273" r:id="rId55"/>
    <p:sldId id="274" r:id="rId56"/>
    <p:sldId id="275" r:id="rId57"/>
    <p:sldId id="379" r:id="rId58"/>
    <p:sldId id="380" r:id="rId59"/>
    <p:sldId id="381" r:id="rId60"/>
    <p:sldId id="382" r:id="rId61"/>
    <p:sldId id="383" r:id="rId62"/>
    <p:sldId id="384" r:id="rId63"/>
    <p:sldId id="385" r:id="rId64"/>
    <p:sldId id="401" r:id="rId65"/>
    <p:sldId id="387" r:id="rId66"/>
    <p:sldId id="388" r:id="rId67"/>
    <p:sldId id="389" r:id="rId68"/>
    <p:sldId id="400" r:id="rId69"/>
    <p:sldId id="390" r:id="rId70"/>
    <p:sldId id="391" r:id="rId71"/>
    <p:sldId id="392" r:id="rId72"/>
    <p:sldId id="394" r:id="rId73"/>
    <p:sldId id="395" r:id="rId74"/>
    <p:sldId id="326" r:id="rId75"/>
    <p:sldId id="328" r:id="rId7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0480"/>
    <a:srgbClr val="1E14E6"/>
    <a:srgbClr val="CC00FF"/>
    <a:srgbClr val="76543A"/>
    <a:srgbClr val="A7299E"/>
    <a:srgbClr val="008080"/>
    <a:srgbClr val="0811BC"/>
    <a:srgbClr val="0033CC"/>
    <a:srgbClr val="AF11A4"/>
    <a:srgbClr val="086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444629-7A6A-4E01-AF25-70BC84546CA7}" v="703" dt="2022-08-17T08:49:21.604"/>
    <p1510:client id="{35143660-669B-4B1B-8A93-72A345F61D07}" v="9" dt="2022-08-17T09:06:25.6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68" autoAdjust="0"/>
    <p:restoredTop sz="94638" autoAdjust="0"/>
  </p:normalViewPr>
  <p:slideViewPr>
    <p:cSldViewPr>
      <p:cViewPr varScale="1">
        <p:scale>
          <a:sx n="58" d="100"/>
          <a:sy n="58" d="100"/>
        </p:scale>
        <p:origin x="1860" y="28"/>
      </p:cViewPr>
      <p:guideLst>
        <p:guide orient="horz" pos="2160"/>
        <p:guide pos="2880"/>
      </p:guideLst>
    </p:cSldViewPr>
  </p:slideViewPr>
  <p:outlineViewPr>
    <p:cViewPr>
      <p:scale>
        <a:sx n="33" d="100"/>
        <a:sy n="33" d="100"/>
      </p:scale>
      <p:origin x="0" y="2221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rnandezjohn0666@outlook.com" userId="4353eb5c18450af4" providerId="LiveId" clId="{02444629-7A6A-4E01-AF25-70BC84546CA7}"/>
    <pc:docChg chg="undo custSel addSld delSld modSld">
      <pc:chgData name="fernandezjohn0666@outlook.com" userId="4353eb5c18450af4" providerId="LiveId" clId="{02444629-7A6A-4E01-AF25-70BC84546CA7}" dt="2022-08-17T08:51:13.867" v="1188" actId="47"/>
      <pc:docMkLst>
        <pc:docMk/>
      </pc:docMkLst>
      <pc:sldChg chg="addSp delSp modSp add mod delAnim modAnim">
        <pc:chgData name="fernandezjohn0666@outlook.com" userId="4353eb5c18450af4" providerId="LiveId" clId="{02444629-7A6A-4E01-AF25-70BC84546CA7}" dt="2022-08-17T08:49:35.563" v="1187" actId="1076"/>
        <pc:sldMkLst>
          <pc:docMk/>
          <pc:sldMk cId="283199920" sldId="379"/>
        </pc:sldMkLst>
        <pc:spChg chg="del mod">
          <ac:chgData name="fernandezjohn0666@outlook.com" userId="4353eb5c18450af4" providerId="LiveId" clId="{02444629-7A6A-4E01-AF25-70BC84546CA7}" dt="2022-08-17T08:05:21.263" v="257" actId="21"/>
          <ac:spMkLst>
            <pc:docMk/>
            <pc:sldMk cId="283199920" sldId="379"/>
            <ac:spMk id="2" creationId="{00000000-0000-0000-0000-000000000000}"/>
          </ac:spMkLst>
        </pc:spChg>
        <pc:spChg chg="del mod">
          <ac:chgData name="fernandezjohn0666@outlook.com" userId="4353eb5c18450af4" providerId="LiveId" clId="{02444629-7A6A-4E01-AF25-70BC84546CA7}" dt="2022-08-17T07:23:10.697" v="42"/>
          <ac:spMkLst>
            <pc:docMk/>
            <pc:sldMk cId="283199920" sldId="379"/>
            <ac:spMk id="3" creationId="{00000000-0000-0000-0000-000000000000}"/>
          </ac:spMkLst>
        </pc:spChg>
        <pc:spChg chg="add mod">
          <ac:chgData name="fernandezjohn0666@outlook.com" userId="4353eb5c18450af4" providerId="LiveId" clId="{02444629-7A6A-4E01-AF25-70BC84546CA7}" dt="2022-08-17T08:03:28.201" v="245" actId="1076"/>
          <ac:spMkLst>
            <pc:docMk/>
            <pc:sldMk cId="283199920" sldId="379"/>
            <ac:spMk id="4" creationId="{86688D2F-2F91-B1CD-4CD3-11DDF60E102B}"/>
          </ac:spMkLst>
        </pc:spChg>
        <pc:spChg chg="add mod">
          <ac:chgData name="fernandezjohn0666@outlook.com" userId="4353eb5c18450af4" providerId="LiveId" clId="{02444629-7A6A-4E01-AF25-70BC84546CA7}" dt="2022-08-17T08:03:54.826" v="249" actId="1076"/>
          <ac:spMkLst>
            <pc:docMk/>
            <pc:sldMk cId="283199920" sldId="379"/>
            <ac:spMk id="6" creationId="{4D3D58AE-C889-54A0-8C21-CA2E9083B88C}"/>
          </ac:spMkLst>
        </pc:spChg>
        <pc:spChg chg="add mod">
          <ac:chgData name="fernandezjohn0666@outlook.com" userId="4353eb5c18450af4" providerId="LiveId" clId="{02444629-7A6A-4E01-AF25-70BC84546CA7}" dt="2022-08-17T07:26:57.420" v="83" actId="1076"/>
          <ac:spMkLst>
            <pc:docMk/>
            <pc:sldMk cId="283199920" sldId="379"/>
            <ac:spMk id="7" creationId="{705D7B71-A8BA-11FB-16DC-DBF4403D3098}"/>
          </ac:spMkLst>
        </pc:spChg>
        <pc:spChg chg="add mod">
          <ac:chgData name="fernandezjohn0666@outlook.com" userId="4353eb5c18450af4" providerId="LiveId" clId="{02444629-7A6A-4E01-AF25-70BC84546CA7}" dt="2022-08-17T08:06:08.776" v="277" actId="1076"/>
          <ac:spMkLst>
            <pc:docMk/>
            <pc:sldMk cId="283199920" sldId="379"/>
            <ac:spMk id="8" creationId="{9D91CED4-9438-614A-4A55-6EE3E7196E58}"/>
          </ac:spMkLst>
        </pc:spChg>
        <pc:spChg chg="add del mod">
          <ac:chgData name="fernandezjohn0666@outlook.com" userId="4353eb5c18450af4" providerId="LiveId" clId="{02444629-7A6A-4E01-AF25-70BC84546CA7}" dt="2022-08-17T08:03:50.160" v="248" actId="478"/>
          <ac:spMkLst>
            <pc:docMk/>
            <pc:sldMk cId="283199920" sldId="379"/>
            <ac:spMk id="9" creationId="{D88050D2-482C-7A24-B40F-DACA2E57C5B9}"/>
          </ac:spMkLst>
        </pc:spChg>
        <pc:spChg chg="add mod">
          <ac:chgData name="fernandezjohn0666@outlook.com" userId="4353eb5c18450af4" providerId="LiveId" clId="{02444629-7A6A-4E01-AF25-70BC84546CA7}" dt="2022-08-17T07:22:34.357" v="34"/>
          <ac:spMkLst>
            <pc:docMk/>
            <pc:sldMk cId="283199920" sldId="379"/>
            <ac:spMk id="10" creationId="{485A1B26-7C8B-0394-4BA2-456C3D049DC0}"/>
          </ac:spMkLst>
        </pc:spChg>
        <pc:spChg chg="add del mod">
          <ac:chgData name="fernandezjohn0666@outlook.com" userId="4353eb5c18450af4" providerId="LiveId" clId="{02444629-7A6A-4E01-AF25-70BC84546CA7}" dt="2022-08-17T07:23:27.098" v="44"/>
          <ac:spMkLst>
            <pc:docMk/>
            <pc:sldMk cId="283199920" sldId="379"/>
            <ac:spMk id="11" creationId="{D64B3756-428C-6916-3B04-06DB8C3292BE}"/>
          </ac:spMkLst>
        </pc:spChg>
        <pc:spChg chg="add del mod">
          <ac:chgData name="fernandezjohn0666@outlook.com" userId="4353eb5c18450af4" providerId="LiveId" clId="{02444629-7A6A-4E01-AF25-70BC84546CA7}" dt="2022-08-17T07:26:07.918" v="73" actId="478"/>
          <ac:spMkLst>
            <pc:docMk/>
            <pc:sldMk cId="283199920" sldId="379"/>
            <ac:spMk id="12" creationId="{E0E12358-27C9-6988-3100-19E25B504435}"/>
          </ac:spMkLst>
        </pc:spChg>
        <pc:spChg chg="add del mod">
          <ac:chgData name="fernandezjohn0666@outlook.com" userId="4353eb5c18450af4" providerId="LiveId" clId="{02444629-7A6A-4E01-AF25-70BC84546CA7}" dt="2022-08-17T07:26:32.425" v="78" actId="21"/>
          <ac:spMkLst>
            <pc:docMk/>
            <pc:sldMk cId="283199920" sldId="379"/>
            <ac:spMk id="13" creationId="{F029448C-FC84-E239-3857-1A7C5AE9A4D9}"/>
          </ac:spMkLst>
        </pc:spChg>
        <pc:spChg chg="add mod">
          <ac:chgData name="fernandezjohn0666@outlook.com" userId="4353eb5c18450af4" providerId="LiveId" clId="{02444629-7A6A-4E01-AF25-70BC84546CA7}" dt="2022-08-17T07:25:45.274" v="69" actId="1076"/>
          <ac:spMkLst>
            <pc:docMk/>
            <pc:sldMk cId="283199920" sldId="379"/>
            <ac:spMk id="14" creationId="{1A15D048-A938-7E9B-8BE5-F5E996F5C634}"/>
          </ac:spMkLst>
        </pc:spChg>
        <pc:spChg chg="add mod">
          <ac:chgData name="fernandezjohn0666@outlook.com" userId="4353eb5c18450af4" providerId="LiveId" clId="{02444629-7A6A-4E01-AF25-70BC84546CA7}" dt="2022-08-17T08:04:02.728" v="250" actId="14100"/>
          <ac:spMkLst>
            <pc:docMk/>
            <pc:sldMk cId="283199920" sldId="379"/>
            <ac:spMk id="15" creationId="{C2BD7B04-40CD-8126-FFA6-275B44B0380E}"/>
          </ac:spMkLst>
        </pc:spChg>
        <pc:spChg chg="add mod">
          <ac:chgData name="fernandezjohn0666@outlook.com" userId="4353eb5c18450af4" providerId="LiveId" clId="{02444629-7A6A-4E01-AF25-70BC84546CA7}" dt="2022-08-17T07:27:21.930" v="89" actId="14100"/>
          <ac:spMkLst>
            <pc:docMk/>
            <pc:sldMk cId="283199920" sldId="379"/>
            <ac:spMk id="16" creationId="{ACA5B6F2-F626-E513-2076-004DE2D39A6F}"/>
          </ac:spMkLst>
        </pc:spChg>
        <pc:spChg chg="add mod">
          <ac:chgData name="fernandezjohn0666@outlook.com" userId="4353eb5c18450af4" providerId="LiveId" clId="{02444629-7A6A-4E01-AF25-70BC84546CA7}" dt="2022-08-17T08:49:35.563" v="1187" actId="1076"/>
          <ac:spMkLst>
            <pc:docMk/>
            <pc:sldMk cId="283199920" sldId="379"/>
            <ac:spMk id="17" creationId="{EB8EFECF-EFC7-AE65-8197-6BDD71BED6D3}"/>
          </ac:spMkLst>
        </pc:spChg>
      </pc:sldChg>
      <pc:sldChg chg="add del">
        <pc:chgData name="fernandezjohn0666@outlook.com" userId="4353eb5c18450af4" providerId="LiveId" clId="{02444629-7A6A-4E01-AF25-70BC84546CA7}" dt="2022-08-17T07:20:57.934" v="17"/>
        <pc:sldMkLst>
          <pc:docMk/>
          <pc:sldMk cId="2148319395" sldId="379"/>
        </pc:sldMkLst>
      </pc:sldChg>
      <pc:sldChg chg="addSp modSp add mod modAnim">
        <pc:chgData name="fernandezjohn0666@outlook.com" userId="4353eb5c18450af4" providerId="LiveId" clId="{02444629-7A6A-4E01-AF25-70BC84546CA7}" dt="2022-08-17T08:08:20.364" v="308"/>
        <pc:sldMkLst>
          <pc:docMk/>
          <pc:sldMk cId="1788872707" sldId="380"/>
        </pc:sldMkLst>
        <pc:spChg chg="mod">
          <ac:chgData name="fernandezjohn0666@outlook.com" userId="4353eb5c18450af4" providerId="LiveId" clId="{02444629-7A6A-4E01-AF25-70BC84546CA7}" dt="2022-08-17T08:07:42.296" v="303" actId="207"/>
          <ac:spMkLst>
            <pc:docMk/>
            <pc:sldMk cId="1788872707" sldId="380"/>
            <ac:spMk id="2" creationId="{00000000-0000-0000-0000-000000000000}"/>
          </ac:spMkLst>
        </pc:spChg>
        <pc:spChg chg="mod">
          <ac:chgData name="fernandezjohn0666@outlook.com" userId="4353eb5c18450af4" providerId="LiveId" clId="{02444629-7A6A-4E01-AF25-70BC84546CA7}" dt="2022-08-17T08:07:14.808" v="282" actId="12"/>
          <ac:spMkLst>
            <pc:docMk/>
            <pc:sldMk cId="1788872707" sldId="380"/>
            <ac:spMk id="3" creationId="{00000000-0000-0000-0000-000000000000}"/>
          </ac:spMkLst>
        </pc:spChg>
        <pc:picChg chg="add mod">
          <ac:chgData name="fernandezjohn0666@outlook.com" userId="4353eb5c18450af4" providerId="LiveId" clId="{02444629-7A6A-4E01-AF25-70BC84546CA7}" dt="2022-08-17T08:07:52.827" v="305" actId="1076"/>
          <ac:picMkLst>
            <pc:docMk/>
            <pc:sldMk cId="1788872707" sldId="380"/>
            <ac:picMk id="6" creationId="{BE92F30D-00F8-E7F0-8F9E-E4C3DC156046}"/>
          </ac:picMkLst>
        </pc:picChg>
      </pc:sldChg>
      <pc:sldChg chg="add del">
        <pc:chgData name="fernandezjohn0666@outlook.com" userId="4353eb5c18450af4" providerId="LiveId" clId="{02444629-7A6A-4E01-AF25-70BC84546CA7}" dt="2022-08-17T07:20:57.224" v="16"/>
        <pc:sldMkLst>
          <pc:docMk/>
          <pc:sldMk cId="2836711115" sldId="380"/>
        </pc:sldMkLst>
      </pc:sldChg>
      <pc:sldChg chg="delSp modSp add mod modAnim">
        <pc:chgData name="fernandezjohn0666@outlook.com" userId="4353eb5c18450af4" providerId="LiveId" clId="{02444629-7A6A-4E01-AF25-70BC84546CA7}" dt="2022-08-17T08:10:33.454" v="323"/>
        <pc:sldMkLst>
          <pc:docMk/>
          <pc:sldMk cId="1100800406" sldId="381"/>
        </pc:sldMkLst>
        <pc:spChg chg="del">
          <ac:chgData name="fernandezjohn0666@outlook.com" userId="4353eb5c18450af4" providerId="LiveId" clId="{02444629-7A6A-4E01-AF25-70BC84546CA7}" dt="2022-08-17T08:09:43.844" v="315" actId="478"/>
          <ac:spMkLst>
            <pc:docMk/>
            <pc:sldMk cId="1100800406" sldId="381"/>
            <ac:spMk id="2" creationId="{00000000-0000-0000-0000-000000000000}"/>
          </ac:spMkLst>
        </pc:spChg>
        <pc:spChg chg="mod">
          <ac:chgData name="fernandezjohn0666@outlook.com" userId="4353eb5c18450af4" providerId="LiveId" clId="{02444629-7A6A-4E01-AF25-70BC84546CA7}" dt="2022-08-17T08:10:23.882" v="322" actId="1076"/>
          <ac:spMkLst>
            <pc:docMk/>
            <pc:sldMk cId="1100800406" sldId="381"/>
            <ac:spMk id="3" creationId="{00000000-0000-0000-0000-000000000000}"/>
          </ac:spMkLst>
        </pc:spChg>
      </pc:sldChg>
      <pc:sldChg chg="add del">
        <pc:chgData name="fernandezjohn0666@outlook.com" userId="4353eb5c18450af4" providerId="LiveId" clId="{02444629-7A6A-4E01-AF25-70BC84546CA7}" dt="2022-08-17T07:20:55.346" v="15"/>
        <pc:sldMkLst>
          <pc:docMk/>
          <pc:sldMk cId="1926951549" sldId="381"/>
        </pc:sldMkLst>
      </pc:sldChg>
      <pc:sldChg chg="addSp delSp modSp add mod modAnim">
        <pc:chgData name="fernandezjohn0666@outlook.com" userId="4353eb5c18450af4" providerId="LiveId" clId="{02444629-7A6A-4E01-AF25-70BC84546CA7}" dt="2022-08-17T08:26:52.777" v="640"/>
        <pc:sldMkLst>
          <pc:docMk/>
          <pc:sldMk cId="906781788" sldId="382"/>
        </pc:sldMkLst>
        <pc:spChg chg="mod">
          <ac:chgData name="fernandezjohn0666@outlook.com" userId="4353eb5c18450af4" providerId="LiveId" clId="{02444629-7A6A-4E01-AF25-70BC84546CA7}" dt="2022-08-17T08:13:09.772" v="416" actId="207"/>
          <ac:spMkLst>
            <pc:docMk/>
            <pc:sldMk cId="906781788" sldId="382"/>
            <ac:spMk id="2" creationId="{00000000-0000-0000-0000-000000000000}"/>
          </ac:spMkLst>
        </pc:spChg>
        <pc:spChg chg="del">
          <ac:chgData name="fernandezjohn0666@outlook.com" userId="4353eb5c18450af4" providerId="LiveId" clId="{02444629-7A6A-4E01-AF25-70BC84546CA7}" dt="2022-08-17T07:29:37.454" v="100"/>
          <ac:spMkLst>
            <pc:docMk/>
            <pc:sldMk cId="906781788" sldId="382"/>
            <ac:spMk id="3" creationId="{00000000-0000-0000-0000-000000000000}"/>
          </ac:spMkLst>
        </pc:spChg>
        <pc:spChg chg="add mod">
          <ac:chgData name="fernandezjohn0666@outlook.com" userId="4353eb5c18450af4" providerId="LiveId" clId="{02444629-7A6A-4E01-AF25-70BC84546CA7}" dt="2022-08-17T08:12:57.348" v="414" actId="20577"/>
          <ac:spMkLst>
            <pc:docMk/>
            <pc:sldMk cId="906781788" sldId="382"/>
            <ac:spMk id="6" creationId="{80621355-B38B-F8ED-1E13-3F74A5B1B148}"/>
          </ac:spMkLst>
        </pc:spChg>
        <pc:graphicFrameChg chg="add mod modGraphic">
          <ac:chgData name="fernandezjohn0666@outlook.com" userId="4353eb5c18450af4" providerId="LiveId" clId="{02444629-7A6A-4E01-AF25-70BC84546CA7}" dt="2022-08-17T08:13:15.016" v="417" actId="1076"/>
          <ac:graphicFrameMkLst>
            <pc:docMk/>
            <pc:sldMk cId="906781788" sldId="382"/>
            <ac:graphicFrameMk id="4" creationId="{8072F0C1-00B9-9A21-1558-C34192FED130}"/>
          </ac:graphicFrameMkLst>
        </pc:graphicFrameChg>
      </pc:sldChg>
      <pc:sldChg chg="add del">
        <pc:chgData name="fernandezjohn0666@outlook.com" userId="4353eb5c18450af4" providerId="LiveId" clId="{02444629-7A6A-4E01-AF25-70BC84546CA7}" dt="2022-08-17T07:20:54.499" v="14"/>
        <pc:sldMkLst>
          <pc:docMk/>
          <pc:sldMk cId="3226037721" sldId="382"/>
        </pc:sldMkLst>
      </pc:sldChg>
      <pc:sldChg chg="addSp delSp modSp add mod modAnim">
        <pc:chgData name="fernandezjohn0666@outlook.com" userId="4353eb5c18450af4" providerId="LiveId" clId="{02444629-7A6A-4E01-AF25-70BC84546CA7}" dt="2022-08-17T08:28:06.968" v="675"/>
        <pc:sldMkLst>
          <pc:docMk/>
          <pc:sldMk cId="881363359" sldId="383"/>
        </pc:sldMkLst>
        <pc:spChg chg="mod">
          <ac:chgData name="fernandezjohn0666@outlook.com" userId="4353eb5c18450af4" providerId="LiveId" clId="{02444629-7A6A-4E01-AF25-70BC84546CA7}" dt="2022-08-17T08:28:02.804" v="674" actId="207"/>
          <ac:spMkLst>
            <pc:docMk/>
            <pc:sldMk cId="881363359" sldId="383"/>
            <ac:spMk id="2" creationId="{00000000-0000-0000-0000-000000000000}"/>
          </ac:spMkLst>
        </pc:spChg>
        <pc:spChg chg="del">
          <ac:chgData name="fernandezjohn0666@outlook.com" userId="4353eb5c18450af4" providerId="LiveId" clId="{02444629-7A6A-4E01-AF25-70BC84546CA7}" dt="2022-08-17T07:31:22.433" v="116"/>
          <ac:spMkLst>
            <pc:docMk/>
            <pc:sldMk cId="881363359" sldId="383"/>
            <ac:spMk id="3" creationId="{00000000-0000-0000-0000-000000000000}"/>
          </ac:spMkLst>
        </pc:spChg>
        <pc:spChg chg="add del mod">
          <ac:chgData name="fernandezjohn0666@outlook.com" userId="4353eb5c18450af4" providerId="LiveId" clId="{02444629-7A6A-4E01-AF25-70BC84546CA7}" dt="2022-08-17T07:31:40.770" v="119" actId="478"/>
          <ac:spMkLst>
            <pc:docMk/>
            <pc:sldMk cId="881363359" sldId="383"/>
            <ac:spMk id="6" creationId="{5614E739-C8FA-E77D-922A-C751E3CA71E2}"/>
          </ac:spMkLst>
        </pc:spChg>
        <pc:spChg chg="add mod">
          <ac:chgData name="fernandezjohn0666@outlook.com" userId="4353eb5c18450af4" providerId="LiveId" clId="{02444629-7A6A-4E01-AF25-70BC84546CA7}" dt="2022-08-17T08:14:35.801" v="422" actId="20577"/>
          <ac:spMkLst>
            <pc:docMk/>
            <pc:sldMk cId="881363359" sldId="383"/>
            <ac:spMk id="6" creationId="{9A1696F7-D38C-F522-CED8-22E7E8B91C49}"/>
          </ac:spMkLst>
        </pc:spChg>
        <pc:graphicFrameChg chg="add mod modGraphic">
          <ac:chgData name="fernandezjohn0666@outlook.com" userId="4353eb5c18450af4" providerId="LiveId" clId="{02444629-7A6A-4E01-AF25-70BC84546CA7}" dt="2022-08-17T08:27:17.630" v="643" actId="1076"/>
          <ac:graphicFrameMkLst>
            <pc:docMk/>
            <pc:sldMk cId="881363359" sldId="383"/>
            <ac:graphicFrameMk id="4" creationId="{56BDDDDC-BBB3-B2A4-DE6F-2CADCA76F261}"/>
          </ac:graphicFrameMkLst>
        </pc:graphicFrameChg>
      </pc:sldChg>
      <pc:sldChg chg="add del">
        <pc:chgData name="fernandezjohn0666@outlook.com" userId="4353eb5c18450af4" providerId="LiveId" clId="{02444629-7A6A-4E01-AF25-70BC84546CA7}" dt="2022-08-17T07:20:53.561" v="13"/>
        <pc:sldMkLst>
          <pc:docMk/>
          <pc:sldMk cId="3990484838" sldId="383"/>
        </pc:sldMkLst>
      </pc:sldChg>
      <pc:sldChg chg="addSp delSp modSp add mod modAnim">
        <pc:chgData name="fernandezjohn0666@outlook.com" userId="4353eb5c18450af4" providerId="LiveId" clId="{02444629-7A6A-4E01-AF25-70BC84546CA7}" dt="2022-08-17T08:49:21.604" v="1186" actId="207"/>
        <pc:sldMkLst>
          <pc:docMk/>
          <pc:sldMk cId="1208396541" sldId="384"/>
        </pc:sldMkLst>
        <pc:spChg chg="mod">
          <ac:chgData name="fernandezjohn0666@outlook.com" userId="4353eb5c18450af4" providerId="LiveId" clId="{02444629-7A6A-4E01-AF25-70BC84546CA7}" dt="2022-08-17T08:49:21.604" v="1186" actId="207"/>
          <ac:spMkLst>
            <pc:docMk/>
            <pc:sldMk cId="1208396541" sldId="384"/>
            <ac:spMk id="2" creationId="{00000000-0000-0000-0000-000000000000}"/>
          </ac:spMkLst>
        </pc:spChg>
        <pc:spChg chg="del">
          <ac:chgData name="fernandezjohn0666@outlook.com" userId="4353eb5c18450af4" providerId="LiveId" clId="{02444629-7A6A-4E01-AF25-70BC84546CA7}" dt="2022-08-17T07:32:29.456" v="124"/>
          <ac:spMkLst>
            <pc:docMk/>
            <pc:sldMk cId="1208396541" sldId="384"/>
            <ac:spMk id="3" creationId="{00000000-0000-0000-0000-000000000000}"/>
          </ac:spMkLst>
        </pc:spChg>
        <pc:spChg chg="add mod">
          <ac:chgData name="fernandezjohn0666@outlook.com" userId="4353eb5c18450af4" providerId="LiveId" clId="{02444629-7A6A-4E01-AF25-70BC84546CA7}" dt="2022-08-17T08:14:55.172" v="428" actId="20577"/>
          <ac:spMkLst>
            <pc:docMk/>
            <pc:sldMk cId="1208396541" sldId="384"/>
            <ac:spMk id="6" creationId="{24052C8D-AF41-4803-4CAC-D75FB5B2B1CA}"/>
          </ac:spMkLst>
        </pc:spChg>
        <pc:spChg chg="add del mod">
          <ac:chgData name="fernandezjohn0666@outlook.com" userId="4353eb5c18450af4" providerId="LiveId" clId="{02444629-7A6A-4E01-AF25-70BC84546CA7}" dt="2022-08-17T07:32:44.864" v="130" actId="478"/>
          <ac:spMkLst>
            <pc:docMk/>
            <pc:sldMk cId="1208396541" sldId="384"/>
            <ac:spMk id="6" creationId="{EDD7D2DC-1768-0E63-F149-57DECC030DE9}"/>
          </ac:spMkLst>
        </pc:spChg>
        <pc:graphicFrameChg chg="add mod modGraphic">
          <ac:chgData name="fernandezjohn0666@outlook.com" userId="4353eb5c18450af4" providerId="LiveId" clId="{02444629-7A6A-4E01-AF25-70BC84546CA7}" dt="2022-08-17T08:28:26.693" v="680" actId="14100"/>
          <ac:graphicFrameMkLst>
            <pc:docMk/>
            <pc:sldMk cId="1208396541" sldId="384"/>
            <ac:graphicFrameMk id="4" creationId="{CD352597-7F3E-D3C5-7240-69C31DD0A6B5}"/>
          </ac:graphicFrameMkLst>
        </pc:graphicFrameChg>
      </pc:sldChg>
      <pc:sldChg chg="add del">
        <pc:chgData name="fernandezjohn0666@outlook.com" userId="4353eb5c18450af4" providerId="LiveId" clId="{02444629-7A6A-4E01-AF25-70BC84546CA7}" dt="2022-08-17T07:20:53.022" v="12"/>
        <pc:sldMkLst>
          <pc:docMk/>
          <pc:sldMk cId="3250877827" sldId="384"/>
        </pc:sldMkLst>
      </pc:sldChg>
      <pc:sldChg chg="add del">
        <pc:chgData name="fernandezjohn0666@outlook.com" userId="4353eb5c18450af4" providerId="LiveId" clId="{02444629-7A6A-4E01-AF25-70BC84546CA7}" dt="2022-08-17T07:20:52.498" v="11"/>
        <pc:sldMkLst>
          <pc:docMk/>
          <pc:sldMk cId="313686154" sldId="385"/>
        </pc:sldMkLst>
      </pc:sldChg>
      <pc:sldChg chg="addSp delSp modSp add mod modAnim">
        <pc:chgData name="fernandezjohn0666@outlook.com" userId="4353eb5c18450af4" providerId="LiveId" clId="{02444629-7A6A-4E01-AF25-70BC84546CA7}" dt="2022-08-17T08:30:53.844" v="734"/>
        <pc:sldMkLst>
          <pc:docMk/>
          <pc:sldMk cId="2251110247" sldId="385"/>
        </pc:sldMkLst>
        <pc:spChg chg="del mod">
          <ac:chgData name="fernandezjohn0666@outlook.com" userId="4353eb5c18450af4" providerId="LiveId" clId="{02444629-7A6A-4E01-AF25-70BC84546CA7}" dt="2022-08-17T07:34:02.066" v="137"/>
          <ac:spMkLst>
            <pc:docMk/>
            <pc:sldMk cId="2251110247" sldId="385"/>
            <ac:spMk id="2" creationId="{00000000-0000-0000-0000-000000000000}"/>
          </ac:spMkLst>
        </pc:spChg>
        <pc:spChg chg="mod">
          <ac:chgData name="fernandezjohn0666@outlook.com" userId="4353eb5c18450af4" providerId="LiveId" clId="{02444629-7A6A-4E01-AF25-70BC84546CA7}" dt="2022-08-17T08:30:05.462" v="727" actId="207"/>
          <ac:spMkLst>
            <pc:docMk/>
            <pc:sldMk cId="2251110247" sldId="385"/>
            <ac:spMk id="3" creationId="{00000000-0000-0000-0000-000000000000}"/>
          </ac:spMkLst>
        </pc:spChg>
        <pc:spChg chg="add del mod">
          <ac:chgData name="fernandezjohn0666@outlook.com" userId="4353eb5c18450af4" providerId="LiveId" clId="{02444629-7A6A-4E01-AF25-70BC84546CA7}" dt="2022-08-17T07:33:47.052" v="135" actId="478"/>
          <ac:spMkLst>
            <pc:docMk/>
            <pc:sldMk cId="2251110247" sldId="385"/>
            <ac:spMk id="6" creationId="{2E6F9710-5F70-5E70-350A-5C8361D06F9B}"/>
          </ac:spMkLst>
        </pc:spChg>
        <pc:spChg chg="add mod">
          <ac:chgData name="fernandezjohn0666@outlook.com" userId="4353eb5c18450af4" providerId="LiveId" clId="{02444629-7A6A-4E01-AF25-70BC84546CA7}" dt="2022-08-17T08:29:14.334" v="713" actId="1076"/>
          <ac:spMkLst>
            <pc:docMk/>
            <pc:sldMk cId="2251110247" sldId="385"/>
            <ac:spMk id="6" creationId="{CBB77DD0-8612-C9E2-A253-34F7514EC9DB}"/>
          </ac:spMkLst>
        </pc:spChg>
        <pc:spChg chg="add mod">
          <ac:chgData name="fernandezjohn0666@outlook.com" userId="4353eb5c18450af4" providerId="LiveId" clId="{02444629-7A6A-4E01-AF25-70BC84546CA7}" dt="2022-08-17T08:30:33.421" v="731" actId="20577"/>
          <ac:spMkLst>
            <pc:docMk/>
            <pc:sldMk cId="2251110247" sldId="385"/>
            <ac:spMk id="8" creationId="{9075CCBE-E9C7-8F78-E113-F5B20A329658}"/>
          </ac:spMkLst>
        </pc:spChg>
        <pc:spChg chg="add del mod">
          <ac:chgData name="fernandezjohn0666@outlook.com" userId="4353eb5c18450af4" providerId="LiveId" clId="{02444629-7A6A-4E01-AF25-70BC84546CA7}" dt="2022-08-17T07:34:27.526" v="142" actId="478"/>
          <ac:spMkLst>
            <pc:docMk/>
            <pc:sldMk cId="2251110247" sldId="385"/>
            <ac:spMk id="8" creationId="{F0935D8A-87F4-E790-953D-E6987013B892}"/>
          </ac:spMkLst>
        </pc:spChg>
        <pc:graphicFrameChg chg="add del mod">
          <ac:chgData name="fernandezjohn0666@outlook.com" userId="4353eb5c18450af4" providerId="LiveId" clId="{02444629-7A6A-4E01-AF25-70BC84546CA7}" dt="2022-08-17T07:33:47.052" v="135" actId="478"/>
          <ac:graphicFrameMkLst>
            <pc:docMk/>
            <pc:sldMk cId="2251110247" sldId="385"/>
            <ac:graphicFrameMk id="4" creationId="{369E778A-F7C7-9F3D-357B-0FF38DA172E9}"/>
          </ac:graphicFrameMkLst>
        </pc:graphicFrameChg>
        <pc:graphicFrameChg chg="add mod modGraphic">
          <ac:chgData name="fernandezjohn0666@outlook.com" userId="4353eb5c18450af4" providerId="LiveId" clId="{02444629-7A6A-4E01-AF25-70BC84546CA7}" dt="2022-08-17T08:29:22.478" v="715" actId="14100"/>
          <ac:graphicFrameMkLst>
            <pc:docMk/>
            <pc:sldMk cId="2251110247" sldId="385"/>
            <ac:graphicFrameMk id="7" creationId="{7676C494-ADAD-7971-2A89-DEBBFC5B593B}"/>
          </ac:graphicFrameMkLst>
        </pc:graphicFrameChg>
      </pc:sldChg>
      <pc:sldChg chg="add del">
        <pc:chgData name="fernandezjohn0666@outlook.com" userId="4353eb5c18450af4" providerId="LiveId" clId="{02444629-7A6A-4E01-AF25-70BC84546CA7}" dt="2022-08-17T07:20:51.955" v="10"/>
        <pc:sldMkLst>
          <pc:docMk/>
          <pc:sldMk cId="824581045" sldId="386"/>
        </pc:sldMkLst>
      </pc:sldChg>
      <pc:sldChg chg="addSp delSp modSp add del mod addAnim delAnim modAnim">
        <pc:chgData name="fernandezjohn0666@outlook.com" userId="4353eb5c18450af4" providerId="LiveId" clId="{02444629-7A6A-4E01-AF25-70BC84546CA7}" dt="2022-08-17T08:51:13.867" v="1188" actId="47"/>
        <pc:sldMkLst>
          <pc:docMk/>
          <pc:sldMk cId="2927393812" sldId="386"/>
        </pc:sldMkLst>
        <pc:spChg chg="mod">
          <ac:chgData name="fernandezjohn0666@outlook.com" userId="4353eb5c18450af4" providerId="LiveId" clId="{02444629-7A6A-4E01-AF25-70BC84546CA7}" dt="2022-08-17T08:42:06.350" v="1104" actId="1076"/>
          <ac:spMkLst>
            <pc:docMk/>
            <pc:sldMk cId="2927393812" sldId="386"/>
            <ac:spMk id="2" creationId="{00000000-0000-0000-0000-000000000000}"/>
          </ac:spMkLst>
        </pc:spChg>
        <pc:spChg chg="del mod">
          <ac:chgData name="fernandezjohn0666@outlook.com" userId="4353eb5c18450af4" providerId="LiveId" clId="{02444629-7A6A-4E01-AF25-70BC84546CA7}" dt="2022-08-17T07:35:33.258" v="147" actId="478"/>
          <ac:spMkLst>
            <pc:docMk/>
            <pc:sldMk cId="2927393812" sldId="386"/>
            <ac:spMk id="3" creationId="{00000000-0000-0000-0000-000000000000}"/>
          </ac:spMkLst>
        </pc:spChg>
        <pc:spChg chg="add del">
          <ac:chgData name="fernandezjohn0666@outlook.com" userId="4353eb5c18450af4" providerId="LiveId" clId="{02444629-7A6A-4E01-AF25-70BC84546CA7}" dt="2022-08-17T07:35:19.853" v="144"/>
          <ac:spMkLst>
            <pc:docMk/>
            <pc:sldMk cId="2927393812" sldId="386"/>
            <ac:spMk id="4" creationId="{0FFE44A1-AE4F-D5CA-3C5B-3E405A7666A9}"/>
          </ac:spMkLst>
        </pc:spChg>
        <pc:spChg chg="add mod">
          <ac:chgData name="fernandezjohn0666@outlook.com" userId="4353eb5c18450af4" providerId="LiveId" clId="{02444629-7A6A-4E01-AF25-70BC84546CA7}" dt="2022-08-17T08:36:24.183" v="914" actId="1076"/>
          <ac:spMkLst>
            <pc:docMk/>
            <pc:sldMk cId="2927393812" sldId="386"/>
            <ac:spMk id="6" creationId="{7EA724A9-7EE3-A43A-0426-5E6AB9411415}"/>
          </ac:spMkLst>
        </pc:spChg>
        <pc:spChg chg="add del">
          <ac:chgData name="fernandezjohn0666@outlook.com" userId="4353eb5c18450af4" providerId="LiveId" clId="{02444629-7A6A-4E01-AF25-70BC84546CA7}" dt="2022-08-17T07:35:19.853" v="144"/>
          <ac:spMkLst>
            <pc:docMk/>
            <pc:sldMk cId="2927393812" sldId="386"/>
            <ac:spMk id="6" creationId="{CBCD3AFE-DE2D-8A4F-5FE5-B9FA199BF93E}"/>
          </ac:spMkLst>
        </pc:spChg>
        <pc:spChg chg="add del mod">
          <ac:chgData name="fernandezjohn0666@outlook.com" userId="4353eb5c18450af4" providerId="LiveId" clId="{02444629-7A6A-4E01-AF25-70BC84546CA7}" dt="2022-08-17T08:40:01.931" v="979"/>
          <ac:spMkLst>
            <pc:docMk/>
            <pc:sldMk cId="2927393812" sldId="386"/>
            <ac:spMk id="7" creationId="{860EE982-9C88-CEDD-67B4-698E5BE70A56}"/>
          </ac:spMkLst>
        </pc:spChg>
        <pc:spChg chg="add del">
          <ac:chgData name="fernandezjohn0666@outlook.com" userId="4353eb5c18450af4" providerId="LiveId" clId="{02444629-7A6A-4E01-AF25-70BC84546CA7}" dt="2022-08-17T07:35:19.853" v="144"/>
          <ac:spMkLst>
            <pc:docMk/>
            <pc:sldMk cId="2927393812" sldId="386"/>
            <ac:spMk id="7" creationId="{9C709D35-BCA3-8A88-4245-1C6F996AC2FF}"/>
          </ac:spMkLst>
        </pc:spChg>
        <pc:spChg chg="add del mod">
          <ac:chgData name="fernandezjohn0666@outlook.com" userId="4353eb5c18450af4" providerId="LiveId" clId="{02444629-7A6A-4E01-AF25-70BC84546CA7}" dt="2022-08-17T08:40:00.900" v="976"/>
          <ac:spMkLst>
            <pc:docMk/>
            <pc:sldMk cId="2927393812" sldId="386"/>
            <ac:spMk id="8" creationId="{E1D699DA-4D4E-B230-80C5-34A60A096F74}"/>
          </ac:spMkLst>
        </pc:spChg>
        <pc:spChg chg="add del">
          <ac:chgData name="fernandezjohn0666@outlook.com" userId="4353eb5c18450af4" providerId="LiveId" clId="{02444629-7A6A-4E01-AF25-70BC84546CA7}" dt="2022-08-17T07:36:05.566" v="151"/>
          <ac:spMkLst>
            <pc:docMk/>
            <pc:sldMk cId="2927393812" sldId="386"/>
            <ac:spMk id="8" creationId="{E83E90FE-8731-71EA-1857-88DE2F20D07C}"/>
          </ac:spMkLst>
        </pc:spChg>
        <pc:spChg chg="add del">
          <ac:chgData name="fernandezjohn0666@outlook.com" userId="4353eb5c18450af4" providerId="LiveId" clId="{02444629-7A6A-4E01-AF25-70BC84546CA7}" dt="2022-08-17T07:36:05.566" v="151"/>
          <ac:spMkLst>
            <pc:docMk/>
            <pc:sldMk cId="2927393812" sldId="386"/>
            <ac:spMk id="9" creationId="{B424EC07-5E08-3C40-F03D-4BC38CA9F225}"/>
          </ac:spMkLst>
        </pc:spChg>
        <pc:spChg chg="add del">
          <ac:chgData name="fernandezjohn0666@outlook.com" userId="4353eb5c18450af4" providerId="LiveId" clId="{02444629-7A6A-4E01-AF25-70BC84546CA7}" dt="2022-08-17T07:36:05.566" v="151"/>
          <ac:spMkLst>
            <pc:docMk/>
            <pc:sldMk cId="2927393812" sldId="386"/>
            <ac:spMk id="10" creationId="{7D5B065C-76E3-12C7-E06B-A74FD500646B}"/>
          </ac:spMkLst>
        </pc:spChg>
        <pc:spChg chg="add del">
          <ac:chgData name="fernandezjohn0666@outlook.com" userId="4353eb5c18450af4" providerId="LiveId" clId="{02444629-7A6A-4E01-AF25-70BC84546CA7}" dt="2022-08-17T07:36:57.789" v="157"/>
          <ac:spMkLst>
            <pc:docMk/>
            <pc:sldMk cId="2927393812" sldId="386"/>
            <ac:spMk id="11" creationId="{A7F8CC83-D0F1-22DD-73EC-259E764CF9AE}"/>
          </ac:spMkLst>
        </pc:spChg>
        <pc:spChg chg="add del">
          <ac:chgData name="fernandezjohn0666@outlook.com" userId="4353eb5c18450af4" providerId="LiveId" clId="{02444629-7A6A-4E01-AF25-70BC84546CA7}" dt="2022-08-17T07:36:57.789" v="157"/>
          <ac:spMkLst>
            <pc:docMk/>
            <pc:sldMk cId="2927393812" sldId="386"/>
            <ac:spMk id="12" creationId="{F13E09CF-F179-2E57-CD37-79153603A3FF}"/>
          </ac:spMkLst>
        </pc:spChg>
        <pc:spChg chg="add del">
          <ac:chgData name="fernandezjohn0666@outlook.com" userId="4353eb5c18450af4" providerId="LiveId" clId="{02444629-7A6A-4E01-AF25-70BC84546CA7}" dt="2022-08-17T07:36:57.789" v="157"/>
          <ac:spMkLst>
            <pc:docMk/>
            <pc:sldMk cId="2927393812" sldId="386"/>
            <ac:spMk id="13" creationId="{730CB64B-391C-7637-9B5A-25A36F7B14E4}"/>
          </ac:spMkLst>
        </pc:spChg>
        <pc:spChg chg="add del mod">
          <ac:chgData name="fernandezjohn0666@outlook.com" userId="4353eb5c18450af4" providerId="LiveId" clId="{02444629-7A6A-4E01-AF25-70BC84546CA7}" dt="2022-08-17T07:38:02.547" v="196"/>
          <ac:spMkLst>
            <pc:docMk/>
            <pc:sldMk cId="2927393812" sldId="386"/>
            <ac:spMk id="14" creationId="{F003B870-6900-4856-9F36-29162976065E}"/>
          </ac:spMkLst>
        </pc:spChg>
        <pc:spChg chg="add del mod">
          <ac:chgData name="fernandezjohn0666@outlook.com" userId="4353eb5c18450af4" providerId="LiveId" clId="{02444629-7A6A-4E01-AF25-70BC84546CA7}" dt="2022-08-17T07:38:02.547" v="196"/>
          <ac:spMkLst>
            <pc:docMk/>
            <pc:sldMk cId="2927393812" sldId="386"/>
            <ac:spMk id="15" creationId="{38216FDB-8608-DF7A-0D46-C75F3B76DE3B}"/>
          </ac:spMkLst>
        </pc:spChg>
        <pc:spChg chg="add del mod">
          <ac:chgData name="fernandezjohn0666@outlook.com" userId="4353eb5c18450af4" providerId="LiveId" clId="{02444629-7A6A-4E01-AF25-70BC84546CA7}" dt="2022-08-17T07:38:02.547" v="196"/>
          <ac:spMkLst>
            <pc:docMk/>
            <pc:sldMk cId="2927393812" sldId="386"/>
            <ac:spMk id="16" creationId="{C39FFA50-E3E0-8F42-2C20-EFA3B7F8B3F0}"/>
          </ac:spMkLst>
        </pc:spChg>
        <pc:spChg chg="add del">
          <ac:chgData name="fernandezjohn0666@outlook.com" userId="4353eb5c18450af4" providerId="LiveId" clId="{02444629-7A6A-4E01-AF25-70BC84546CA7}" dt="2022-08-17T07:38:55.453" v="200"/>
          <ac:spMkLst>
            <pc:docMk/>
            <pc:sldMk cId="2927393812" sldId="386"/>
            <ac:spMk id="17" creationId="{88AA1C56-3655-06A8-3F92-E61ABB74212F}"/>
          </ac:spMkLst>
        </pc:spChg>
        <pc:spChg chg="add del">
          <ac:chgData name="fernandezjohn0666@outlook.com" userId="4353eb5c18450af4" providerId="LiveId" clId="{02444629-7A6A-4E01-AF25-70BC84546CA7}" dt="2022-08-17T07:38:55.453" v="200"/>
          <ac:spMkLst>
            <pc:docMk/>
            <pc:sldMk cId="2927393812" sldId="386"/>
            <ac:spMk id="18" creationId="{085B83CC-5AE8-E6EA-067A-3B0D305B55DE}"/>
          </ac:spMkLst>
        </pc:spChg>
        <pc:spChg chg="add del">
          <ac:chgData name="fernandezjohn0666@outlook.com" userId="4353eb5c18450af4" providerId="LiveId" clId="{02444629-7A6A-4E01-AF25-70BC84546CA7}" dt="2022-08-17T07:38:55.453" v="200"/>
          <ac:spMkLst>
            <pc:docMk/>
            <pc:sldMk cId="2927393812" sldId="386"/>
            <ac:spMk id="19" creationId="{E598F768-DB64-2139-60A9-D59149B03D2C}"/>
          </ac:spMkLst>
        </pc:spChg>
      </pc:sldChg>
      <pc:sldChg chg="addSp delSp modSp add mod modAnim">
        <pc:chgData name="fernandezjohn0666@outlook.com" userId="4353eb5c18450af4" providerId="LiveId" clId="{02444629-7A6A-4E01-AF25-70BC84546CA7}" dt="2022-08-17T08:38:45.126" v="960"/>
        <pc:sldMkLst>
          <pc:docMk/>
          <pc:sldMk cId="1305002065" sldId="387"/>
        </pc:sldMkLst>
        <pc:spChg chg="del mod">
          <ac:chgData name="fernandezjohn0666@outlook.com" userId="4353eb5c18450af4" providerId="LiveId" clId="{02444629-7A6A-4E01-AF25-70BC84546CA7}" dt="2022-08-17T08:37:16.229" v="921" actId="478"/>
          <ac:spMkLst>
            <pc:docMk/>
            <pc:sldMk cId="1305002065" sldId="387"/>
            <ac:spMk id="2" creationId="{00000000-0000-0000-0000-000000000000}"/>
          </ac:spMkLst>
        </pc:spChg>
        <pc:spChg chg="mod">
          <ac:chgData name="fernandezjohn0666@outlook.com" userId="4353eb5c18450af4" providerId="LiveId" clId="{02444629-7A6A-4E01-AF25-70BC84546CA7}" dt="2022-08-17T08:38:12.083" v="957"/>
          <ac:spMkLst>
            <pc:docMk/>
            <pc:sldMk cId="1305002065" sldId="387"/>
            <ac:spMk id="3" creationId="{00000000-0000-0000-0000-000000000000}"/>
          </ac:spMkLst>
        </pc:spChg>
        <pc:spChg chg="add del">
          <ac:chgData name="fernandezjohn0666@outlook.com" userId="4353eb5c18450af4" providerId="LiveId" clId="{02444629-7A6A-4E01-AF25-70BC84546CA7}" dt="2022-08-17T07:36:31.880" v="153"/>
          <ac:spMkLst>
            <pc:docMk/>
            <pc:sldMk cId="1305002065" sldId="387"/>
            <ac:spMk id="4" creationId="{5FDB9DAA-CAAF-25D6-384C-DE3359E57750}"/>
          </ac:spMkLst>
        </pc:spChg>
        <pc:spChg chg="add del">
          <ac:chgData name="fernandezjohn0666@outlook.com" userId="4353eb5c18450af4" providerId="LiveId" clId="{02444629-7A6A-4E01-AF25-70BC84546CA7}" dt="2022-08-17T07:36:31.880" v="153"/>
          <ac:spMkLst>
            <pc:docMk/>
            <pc:sldMk cId="1305002065" sldId="387"/>
            <ac:spMk id="6" creationId="{6DFC98CB-D597-C233-6459-FD2BA5117D59}"/>
          </ac:spMkLst>
        </pc:spChg>
        <pc:spChg chg="add del">
          <ac:chgData name="fernandezjohn0666@outlook.com" userId="4353eb5c18450af4" providerId="LiveId" clId="{02444629-7A6A-4E01-AF25-70BC84546CA7}" dt="2022-08-17T07:36:31.880" v="153"/>
          <ac:spMkLst>
            <pc:docMk/>
            <pc:sldMk cId="1305002065" sldId="387"/>
            <ac:spMk id="7" creationId="{B907E844-0847-1B00-3F99-5470017F13AB}"/>
          </ac:spMkLst>
        </pc:spChg>
        <pc:spChg chg="add del">
          <ac:chgData name="fernandezjohn0666@outlook.com" userId="4353eb5c18450af4" providerId="LiveId" clId="{02444629-7A6A-4E01-AF25-70BC84546CA7}" dt="2022-08-17T07:39:06.346" v="202"/>
          <ac:spMkLst>
            <pc:docMk/>
            <pc:sldMk cId="1305002065" sldId="387"/>
            <ac:spMk id="8" creationId="{4B4DA0BA-0865-0A7E-4AB6-9D04D58BEBFD}"/>
          </ac:spMkLst>
        </pc:spChg>
        <pc:spChg chg="add del">
          <ac:chgData name="fernandezjohn0666@outlook.com" userId="4353eb5c18450af4" providerId="LiveId" clId="{02444629-7A6A-4E01-AF25-70BC84546CA7}" dt="2022-08-17T07:39:06.346" v="202"/>
          <ac:spMkLst>
            <pc:docMk/>
            <pc:sldMk cId="1305002065" sldId="387"/>
            <ac:spMk id="9" creationId="{E2E38F4F-415E-B7DF-FFA2-AC4E2CD9BBE2}"/>
          </ac:spMkLst>
        </pc:spChg>
        <pc:spChg chg="add del">
          <ac:chgData name="fernandezjohn0666@outlook.com" userId="4353eb5c18450af4" providerId="LiveId" clId="{02444629-7A6A-4E01-AF25-70BC84546CA7}" dt="2022-08-17T07:39:06.346" v="202"/>
          <ac:spMkLst>
            <pc:docMk/>
            <pc:sldMk cId="1305002065" sldId="387"/>
            <ac:spMk id="10" creationId="{E9D5EE92-0B90-521A-FA0B-9234C5FB4D4C}"/>
          </ac:spMkLst>
        </pc:spChg>
        <pc:spChg chg="add del mod">
          <ac:chgData name="fernandezjohn0666@outlook.com" userId="4353eb5c18450af4" providerId="LiveId" clId="{02444629-7A6A-4E01-AF25-70BC84546CA7}" dt="2022-08-17T07:39:50.809" v="206"/>
          <ac:spMkLst>
            <pc:docMk/>
            <pc:sldMk cId="1305002065" sldId="387"/>
            <ac:spMk id="11" creationId="{E1957765-8B84-363F-A54D-A1AA5E9800AD}"/>
          </ac:spMkLst>
        </pc:spChg>
        <pc:spChg chg="add del mod">
          <ac:chgData name="fernandezjohn0666@outlook.com" userId="4353eb5c18450af4" providerId="LiveId" clId="{02444629-7A6A-4E01-AF25-70BC84546CA7}" dt="2022-08-17T07:39:50.809" v="206"/>
          <ac:spMkLst>
            <pc:docMk/>
            <pc:sldMk cId="1305002065" sldId="387"/>
            <ac:spMk id="12" creationId="{36B4E23E-0C67-9189-877C-D53C5D1EE758}"/>
          </ac:spMkLst>
        </pc:spChg>
        <pc:spChg chg="add del mod">
          <ac:chgData name="fernandezjohn0666@outlook.com" userId="4353eb5c18450af4" providerId="LiveId" clId="{02444629-7A6A-4E01-AF25-70BC84546CA7}" dt="2022-08-17T07:39:50.809" v="206"/>
          <ac:spMkLst>
            <pc:docMk/>
            <pc:sldMk cId="1305002065" sldId="387"/>
            <ac:spMk id="13" creationId="{1EA2A819-D44D-AB78-06E4-878B3CAD1216}"/>
          </ac:spMkLst>
        </pc:spChg>
      </pc:sldChg>
      <pc:sldChg chg="add del">
        <pc:chgData name="fernandezjohn0666@outlook.com" userId="4353eb5c18450af4" providerId="LiveId" clId="{02444629-7A6A-4E01-AF25-70BC84546CA7}" dt="2022-08-17T07:20:51.526" v="9"/>
        <pc:sldMkLst>
          <pc:docMk/>
          <pc:sldMk cId="3312677707" sldId="387"/>
        </pc:sldMkLst>
      </pc:sldChg>
      <pc:sldChg chg="addSp delSp modSp add mod delAnim modAnim">
        <pc:chgData name="fernandezjohn0666@outlook.com" userId="4353eb5c18450af4" providerId="LiveId" clId="{02444629-7A6A-4E01-AF25-70BC84546CA7}" dt="2022-08-17T08:43:34.862" v="1114"/>
        <pc:sldMkLst>
          <pc:docMk/>
          <pc:sldMk cId="1456668725" sldId="388"/>
        </pc:sldMkLst>
        <pc:spChg chg="mod">
          <ac:chgData name="fernandezjohn0666@outlook.com" userId="4353eb5c18450af4" providerId="LiveId" clId="{02444629-7A6A-4E01-AF25-70BC84546CA7}" dt="2022-08-17T08:17:23.928" v="500" actId="27636"/>
          <ac:spMkLst>
            <pc:docMk/>
            <pc:sldMk cId="1456668725" sldId="388"/>
            <ac:spMk id="2" creationId="{00000000-0000-0000-0000-000000000000}"/>
          </ac:spMkLst>
        </pc:spChg>
        <pc:spChg chg="del mod">
          <ac:chgData name="fernandezjohn0666@outlook.com" userId="4353eb5c18450af4" providerId="LiveId" clId="{02444629-7A6A-4E01-AF25-70BC84546CA7}" dt="2022-08-17T08:43:17.129" v="1109" actId="478"/>
          <ac:spMkLst>
            <pc:docMk/>
            <pc:sldMk cId="1456668725" sldId="388"/>
            <ac:spMk id="3" creationId="{00000000-0000-0000-0000-000000000000}"/>
          </ac:spMkLst>
        </pc:spChg>
        <pc:graphicFrameChg chg="add mod modGraphic">
          <ac:chgData name="fernandezjohn0666@outlook.com" userId="4353eb5c18450af4" providerId="LiveId" clId="{02444629-7A6A-4E01-AF25-70BC84546CA7}" dt="2022-08-17T08:43:27.300" v="1112" actId="1076"/>
          <ac:graphicFrameMkLst>
            <pc:docMk/>
            <pc:sldMk cId="1456668725" sldId="388"/>
            <ac:graphicFrameMk id="4" creationId="{3B19CCDA-207B-AF4E-4607-B1C31970C067}"/>
          </ac:graphicFrameMkLst>
        </pc:graphicFrameChg>
      </pc:sldChg>
      <pc:sldChg chg="addSp delSp modSp add mod delAnim modAnim">
        <pc:chgData name="fernandezjohn0666@outlook.com" userId="4353eb5c18450af4" providerId="LiveId" clId="{02444629-7A6A-4E01-AF25-70BC84546CA7}" dt="2022-08-17T08:26:00.561" v="634"/>
        <pc:sldMkLst>
          <pc:docMk/>
          <pc:sldMk cId="3154317075" sldId="389"/>
        </pc:sldMkLst>
        <pc:spChg chg="mod">
          <ac:chgData name="fernandezjohn0666@outlook.com" userId="4353eb5c18450af4" providerId="LiveId" clId="{02444629-7A6A-4E01-AF25-70BC84546CA7}" dt="2022-08-17T08:18:23.259" v="504" actId="255"/>
          <ac:spMkLst>
            <pc:docMk/>
            <pc:sldMk cId="3154317075" sldId="389"/>
            <ac:spMk id="2" creationId="{00000000-0000-0000-0000-000000000000}"/>
          </ac:spMkLst>
        </pc:spChg>
        <pc:spChg chg="del">
          <ac:chgData name="fernandezjohn0666@outlook.com" userId="4353eb5c18450af4" providerId="LiveId" clId="{02444629-7A6A-4E01-AF25-70BC84546CA7}" dt="2022-08-17T08:25:40.934" v="628" actId="478"/>
          <ac:spMkLst>
            <pc:docMk/>
            <pc:sldMk cId="3154317075" sldId="389"/>
            <ac:spMk id="3" creationId="{00000000-0000-0000-0000-000000000000}"/>
          </ac:spMkLst>
        </pc:spChg>
        <pc:picChg chg="add mod">
          <ac:chgData name="fernandezjohn0666@outlook.com" userId="4353eb5c18450af4" providerId="LiveId" clId="{02444629-7A6A-4E01-AF25-70BC84546CA7}" dt="2022-08-17T08:25:52.636" v="632" actId="14100"/>
          <ac:picMkLst>
            <pc:docMk/>
            <pc:sldMk cId="3154317075" sldId="389"/>
            <ac:picMk id="6" creationId="{C7DE9721-EC54-B3E5-25C7-2878714E25BC}"/>
          </ac:picMkLst>
        </pc:picChg>
      </pc:sldChg>
      <pc:sldChg chg="addSp delSp modSp add mod delAnim modAnim">
        <pc:chgData name="fernandezjohn0666@outlook.com" userId="4353eb5c18450af4" providerId="LiveId" clId="{02444629-7A6A-4E01-AF25-70BC84546CA7}" dt="2022-08-17T08:25:13.873" v="622" actId="14100"/>
        <pc:sldMkLst>
          <pc:docMk/>
          <pc:sldMk cId="1935410598" sldId="390"/>
        </pc:sldMkLst>
        <pc:spChg chg="mod">
          <ac:chgData name="fernandezjohn0666@outlook.com" userId="4353eb5c18450af4" providerId="LiveId" clId="{02444629-7A6A-4E01-AF25-70BC84546CA7}" dt="2022-08-17T08:19:32.460" v="522" actId="20577"/>
          <ac:spMkLst>
            <pc:docMk/>
            <pc:sldMk cId="1935410598" sldId="390"/>
            <ac:spMk id="2" creationId="{00000000-0000-0000-0000-000000000000}"/>
          </ac:spMkLst>
        </pc:spChg>
        <pc:spChg chg="del">
          <ac:chgData name="fernandezjohn0666@outlook.com" userId="4353eb5c18450af4" providerId="LiveId" clId="{02444629-7A6A-4E01-AF25-70BC84546CA7}" dt="2022-08-17T08:24:54.318" v="617" actId="478"/>
          <ac:spMkLst>
            <pc:docMk/>
            <pc:sldMk cId="1935410598" sldId="390"/>
            <ac:spMk id="3" creationId="{00000000-0000-0000-0000-000000000000}"/>
          </ac:spMkLst>
        </pc:spChg>
        <pc:picChg chg="add mod">
          <ac:chgData name="fernandezjohn0666@outlook.com" userId="4353eb5c18450af4" providerId="LiveId" clId="{02444629-7A6A-4E01-AF25-70BC84546CA7}" dt="2022-08-17T08:25:13.873" v="622" actId="14100"/>
          <ac:picMkLst>
            <pc:docMk/>
            <pc:sldMk cId="1935410598" sldId="390"/>
            <ac:picMk id="6" creationId="{46A46923-CA1D-E367-BD40-F38056A4AA0D}"/>
          </ac:picMkLst>
        </pc:picChg>
      </pc:sldChg>
      <pc:sldChg chg="addSp delSp modSp add mod delAnim modAnim">
        <pc:chgData name="fernandezjohn0666@outlook.com" userId="4353eb5c18450af4" providerId="LiveId" clId="{02444629-7A6A-4E01-AF25-70BC84546CA7}" dt="2022-08-17T08:24:49.173" v="616" actId="14100"/>
        <pc:sldMkLst>
          <pc:docMk/>
          <pc:sldMk cId="1566809591" sldId="391"/>
        </pc:sldMkLst>
        <pc:spChg chg="mod">
          <ac:chgData name="fernandezjohn0666@outlook.com" userId="4353eb5c18450af4" providerId="LiveId" clId="{02444629-7A6A-4E01-AF25-70BC84546CA7}" dt="2022-08-17T08:19:49.711" v="527" actId="20577"/>
          <ac:spMkLst>
            <pc:docMk/>
            <pc:sldMk cId="1566809591" sldId="391"/>
            <ac:spMk id="2" creationId="{00000000-0000-0000-0000-000000000000}"/>
          </ac:spMkLst>
        </pc:spChg>
        <pc:spChg chg="del">
          <ac:chgData name="fernandezjohn0666@outlook.com" userId="4353eb5c18450af4" providerId="LiveId" clId="{02444629-7A6A-4E01-AF25-70BC84546CA7}" dt="2022-08-17T08:24:29.885" v="611" actId="478"/>
          <ac:spMkLst>
            <pc:docMk/>
            <pc:sldMk cId="1566809591" sldId="391"/>
            <ac:spMk id="3" creationId="{00000000-0000-0000-0000-000000000000}"/>
          </ac:spMkLst>
        </pc:spChg>
        <pc:picChg chg="add mod">
          <ac:chgData name="fernandezjohn0666@outlook.com" userId="4353eb5c18450af4" providerId="LiveId" clId="{02444629-7A6A-4E01-AF25-70BC84546CA7}" dt="2022-08-17T08:24:49.173" v="616" actId="14100"/>
          <ac:picMkLst>
            <pc:docMk/>
            <pc:sldMk cId="1566809591" sldId="391"/>
            <ac:picMk id="6" creationId="{B79C48F3-7C73-4DDC-DAE6-CFDBE1B44EF2}"/>
          </ac:picMkLst>
        </pc:picChg>
      </pc:sldChg>
      <pc:sldChg chg="addSp delSp modSp add mod delAnim modAnim">
        <pc:chgData name="fernandezjohn0666@outlook.com" userId="4353eb5c18450af4" providerId="LiveId" clId="{02444629-7A6A-4E01-AF25-70BC84546CA7}" dt="2022-08-17T08:43:56.410" v="1118" actId="1076"/>
        <pc:sldMkLst>
          <pc:docMk/>
          <pc:sldMk cId="906268579" sldId="392"/>
        </pc:sldMkLst>
        <pc:spChg chg="mod">
          <ac:chgData name="fernandezjohn0666@outlook.com" userId="4353eb5c18450af4" providerId="LiveId" clId="{02444629-7A6A-4E01-AF25-70BC84546CA7}" dt="2022-08-17T08:20:06.213" v="534" actId="20577"/>
          <ac:spMkLst>
            <pc:docMk/>
            <pc:sldMk cId="906268579" sldId="392"/>
            <ac:spMk id="2" creationId="{00000000-0000-0000-0000-000000000000}"/>
          </ac:spMkLst>
        </pc:spChg>
        <pc:spChg chg="del mod">
          <ac:chgData name="fernandezjohn0666@outlook.com" userId="4353eb5c18450af4" providerId="LiveId" clId="{02444629-7A6A-4E01-AF25-70BC84546CA7}" dt="2022-08-17T08:24:12.812" v="608" actId="478"/>
          <ac:spMkLst>
            <pc:docMk/>
            <pc:sldMk cId="906268579" sldId="392"/>
            <ac:spMk id="3" creationId="{00000000-0000-0000-0000-000000000000}"/>
          </ac:spMkLst>
        </pc:spChg>
        <pc:picChg chg="add mod">
          <ac:chgData name="fernandezjohn0666@outlook.com" userId="4353eb5c18450af4" providerId="LiveId" clId="{02444629-7A6A-4E01-AF25-70BC84546CA7}" dt="2022-08-17T08:43:56.410" v="1118" actId="1076"/>
          <ac:picMkLst>
            <pc:docMk/>
            <pc:sldMk cId="906268579" sldId="392"/>
            <ac:picMk id="6" creationId="{E14B24FA-10CB-9F76-CC6F-F46370D2E6D6}"/>
          </ac:picMkLst>
        </pc:picChg>
      </pc:sldChg>
      <pc:sldChg chg="addSp modSp add del">
        <pc:chgData name="fernandezjohn0666@outlook.com" userId="4353eb5c18450af4" providerId="LiveId" clId="{02444629-7A6A-4E01-AF25-70BC84546CA7}" dt="2022-08-17T08:20:35.382" v="535" actId="47"/>
        <pc:sldMkLst>
          <pc:docMk/>
          <pc:sldMk cId="2681890534" sldId="393"/>
        </pc:sldMkLst>
        <pc:picChg chg="add mod">
          <ac:chgData name="fernandezjohn0666@outlook.com" userId="4353eb5c18450af4" providerId="LiveId" clId="{02444629-7A6A-4E01-AF25-70BC84546CA7}" dt="2022-08-17T07:44:35.206" v="238"/>
          <ac:picMkLst>
            <pc:docMk/>
            <pc:sldMk cId="2681890534" sldId="393"/>
            <ac:picMk id="6" creationId="{7D466012-7700-AC88-FA48-412000C68BF4}"/>
          </ac:picMkLst>
        </pc:picChg>
      </pc:sldChg>
      <pc:sldChg chg="addSp delSp modSp add mod modAnim">
        <pc:chgData name="fernandezjohn0666@outlook.com" userId="4353eb5c18450af4" providerId="LiveId" clId="{02444629-7A6A-4E01-AF25-70BC84546CA7}" dt="2022-08-17T08:44:08.746" v="1122" actId="1076"/>
        <pc:sldMkLst>
          <pc:docMk/>
          <pc:sldMk cId="3710450567" sldId="394"/>
        </pc:sldMkLst>
        <pc:spChg chg="mod">
          <ac:chgData name="fernandezjohn0666@outlook.com" userId="4353eb5c18450af4" providerId="LiveId" clId="{02444629-7A6A-4E01-AF25-70BC84546CA7}" dt="2022-08-17T08:21:13.822" v="544" actId="16959"/>
          <ac:spMkLst>
            <pc:docMk/>
            <pc:sldMk cId="3710450567" sldId="394"/>
            <ac:spMk id="2" creationId="{00000000-0000-0000-0000-000000000000}"/>
          </ac:spMkLst>
        </pc:spChg>
        <pc:spChg chg="del">
          <ac:chgData name="fernandezjohn0666@outlook.com" userId="4353eb5c18450af4" providerId="LiveId" clId="{02444629-7A6A-4E01-AF25-70BC84546CA7}" dt="2022-08-17T08:24:03.928" v="606" actId="478"/>
          <ac:spMkLst>
            <pc:docMk/>
            <pc:sldMk cId="3710450567" sldId="394"/>
            <ac:spMk id="3" creationId="{00000000-0000-0000-0000-000000000000}"/>
          </ac:spMkLst>
        </pc:spChg>
        <pc:picChg chg="add mod">
          <ac:chgData name="fernandezjohn0666@outlook.com" userId="4353eb5c18450af4" providerId="LiveId" clId="{02444629-7A6A-4E01-AF25-70BC84546CA7}" dt="2022-08-17T08:44:08.746" v="1122" actId="1076"/>
          <ac:picMkLst>
            <pc:docMk/>
            <pc:sldMk cId="3710450567" sldId="394"/>
            <ac:picMk id="6" creationId="{D3FD26AB-80C3-D2E9-5E70-7D3914C90B6E}"/>
          </ac:picMkLst>
        </pc:picChg>
      </pc:sldChg>
      <pc:sldChg chg="delSp modSp add mod modAnim">
        <pc:chgData name="fernandezjohn0666@outlook.com" userId="4353eb5c18450af4" providerId="LiveId" clId="{02444629-7A6A-4E01-AF25-70BC84546CA7}" dt="2022-08-17T08:44:25.764" v="1124" actId="1076"/>
        <pc:sldMkLst>
          <pc:docMk/>
          <pc:sldMk cId="1862926847" sldId="395"/>
        </pc:sldMkLst>
        <pc:spChg chg="del">
          <ac:chgData name="fernandezjohn0666@outlook.com" userId="4353eb5c18450af4" providerId="LiveId" clId="{02444629-7A6A-4E01-AF25-70BC84546CA7}" dt="2022-08-17T08:21:29.343" v="545" actId="478"/>
          <ac:spMkLst>
            <pc:docMk/>
            <pc:sldMk cId="1862926847" sldId="395"/>
            <ac:spMk id="2" creationId="{00000000-0000-0000-0000-000000000000}"/>
          </ac:spMkLst>
        </pc:spChg>
        <pc:spChg chg="mod">
          <ac:chgData name="fernandezjohn0666@outlook.com" userId="4353eb5c18450af4" providerId="LiveId" clId="{02444629-7A6A-4E01-AF25-70BC84546CA7}" dt="2022-08-17T08:44:25.764" v="1124" actId="1076"/>
          <ac:spMkLst>
            <pc:docMk/>
            <pc:sldMk cId="1862926847" sldId="395"/>
            <ac:spMk id="3" creationId="{00000000-0000-0000-0000-000000000000}"/>
          </ac:spMkLst>
        </pc:spChg>
      </pc:sldChg>
      <pc:sldChg chg="add del">
        <pc:chgData name="fernandezjohn0666@outlook.com" userId="4353eb5c18450af4" providerId="LiveId" clId="{02444629-7A6A-4E01-AF25-70BC84546CA7}" dt="2022-08-17T07:46:02.895" v="241" actId="47"/>
        <pc:sldMkLst>
          <pc:docMk/>
          <pc:sldMk cId="437683969" sldId="396"/>
        </pc:sldMkLst>
      </pc:sldChg>
      <pc:sldChg chg="add del">
        <pc:chgData name="fernandezjohn0666@outlook.com" userId="4353eb5c18450af4" providerId="LiveId" clId="{02444629-7A6A-4E01-AF25-70BC84546CA7}" dt="2022-08-17T07:46:05.591" v="242" actId="47"/>
        <pc:sldMkLst>
          <pc:docMk/>
          <pc:sldMk cId="104627537" sldId="397"/>
        </pc:sldMkLst>
      </pc:sldChg>
      <pc:sldChg chg="add del">
        <pc:chgData name="fernandezjohn0666@outlook.com" userId="4353eb5c18450af4" providerId="LiveId" clId="{02444629-7A6A-4E01-AF25-70BC84546CA7}" dt="2022-08-17T07:46:08.136" v="243" actId="47"/>
        <pc:sldMkLst>
          <pc:docMk/>
          <pc:sldMk cId="3167110104" sldId="398"/>
        </pc:sldMkLst>
      </pc:sldChg>
      <pc:sldChg chg="add del">
        <pc:chgData name="fernandezjohn0666@outlook.com" userId="4353eb5c18450af4" providerId="LiveId" clId="{02444629-7A6A-4E01-AF25-70BC84546CA7}" dt="2022-08-17T07:46:11.107" v="244" actId="47"/>
        <pc:sldMkLst>
          <pc:docMk/>
          <pc:sldMk cId="1954023678" sldId="399"/>
        </pc:sldMkLst>
      </pc:sldChg>
      <pc:sldChg chg="addSp delSp modSp add mod delAnim modAnim">
        <pc:chgData name="fernandezjohn0666@outlook.com" userId="4353eb5c18450af4" providerId="LiveId" clId="{02444629-7A6A-4E01-AF25-70BC84546CA7}" dt="2022-08-17T08:25:35.045" v="627"/>
        <pc:sldMkLst>
          <pc:docMk/>
          <pc:sldMk cId="2424039031" sldId="400"/>
        </pc:sldMkLst>
        <pc:spChg chg="mod">
          <ac:chgData name="fernandezjohn0666@outlook.com" userId="4353eb5c18450af4" providerId="LiveId" clId="{02444629-7A6A-4E01-AF25-70BC84546CA7}" dt="2022-08-17T08:18:52.512" v="512" actId="113"/>
          <ac:spMkLst>
            <pc:docMk/>
            <pc:sldMk cId="2424039031" sldId="400"/>
            <ac:spMk id="2" creationId="{00000000-0000-0000-0000-000000000000}"/>
          </ac:spMkLst>
        </pc:spChg>
        <pc:spChg chg="del">
          <ac:chgData name="fernandezjohn0666@outlook.com" userId="4353eb5c18450af4" providerId="LiveId" clId="{02444629-7A6A-4E01-AF25-70BC84546CA7}" dt="2022-08-17T08:25:19.872" v="623" actId="478"/>
          <ac:spMkLst>
            <pc:docMk/>
            <pc:sldMk cId="2424039031" sldId="400"/>
            <ac:spMk id="3" creationId="{00000000-0000-0000-0000-000000000000}"/>
          </ac:spMkLst>
        </pc:spChg>
        <pc:picChg chg="add mod">
          <ac:chgData name="fernandezjohn0666@outlook.com" userId="4353eb5c18450af4" providerId="LiveId" clId="{02444629-7A6A-4E01-AF25-70BC84546CA7}" dt="2022-08-17T08:25:27.210" v="625" actId="14100"/>
          <ac:picMkLst>
            <pc:docMk/>
            <pc:sldMk cId="2424039031" sldId="400"/>
            <ac:picMk id="6" creationId="{0F92D5D5-AEB1-08C8-D774-0F6C0051366A}"/>
          </ac:picMkLst>
        </pc:picChg>
      </pc:sldChg>
      <pc:sldChg chg="addSp delSp modSp add mod delAnim modAnim">
        <pc:chgData name="fernandezjohn0666@outlook.com" userId="4353eb5c18450af4" providerId="LiveId" clId="{02444629-7A6A-4E01-AF25-70BC84546CA7}" dt="2022-08-17T08:48:25.043" v="1185"/>
        <pc:sldMkLst>
          <pc:docMk/>
          <pc:sldMk cId="1531741288" sldId="401"/>
        </pc:sldMkLst>
        <pc:spChg chg="del mod">
          <ac:chgData name="fernandezjohn0666@outlook.com" userId="4353eb5c18450af4" providerId="LiveId" clId="{02444629-7A6A-4E01-AF25-70BC84546CA7}" dt="2022-08-17T08:45:09.349" v="1128" actId="478"/>
          <ac:spMkLst>
            <pc:docMk/>
            <pc:sldMk cId="1531741288" sldId="401"/>
            <ac:spMk id="2" creationId="{00000000-0000-0000-0000-000000000000}"/>
          </ac:spMkLst>
        </pc:spChg>
        <pc:spChg chg="add mod">
          <ac:chgData name="fernandezjohn0666@outlook.com" userId="4353eb5c18450af4" providerId="LiveId" clId="{02444629-7A6A-4E01-AF25-70BC84546CA7}" dt="2022-08-17T08:47:50.019" v="1166" actId="122"/>
          <ac:spMkLst>
            <pc:docMk/>
            <pc:sldMk cId="1531741288" sldId="401"/>
            <ac:spMk id="7" creationId="{8D3BF65A-4760-AE4B-FD96-7D92F0208B40}"/>
          </ac:spMkLst>
        </pc:spChg>
        <pc:spChg chg="add mod">
          <ac:chgData name="fernandezjohn0666@outlook.com" userId="4353eb5c18450af4" providerId="LiveId" clId="{02444629-7A6A-4E01-AF25-70BC84546CA7}" dt="2022-08-17T08:48:07.545" v="1182" actId="1076"/>
          <ac:spMkLst>
            <pc:docMk/>
            <pc:sldMk cId="1531741288" sldId="401"/>
            <ac:spMk id="8" creationId="{BC70C64B-76B4-6AF2-466A-AFB3F958C3ED}"/>
          </ac:spMkLst>
        </pc:spChg>
        <pc:spChg chg="add mod">
          <ac:chgData name="fernandezjohn0666@outlook.com" userId="4353eb5c18450af4" providerId="LiveId" clId="{02444629-7A6A-4E01-AF25-70BC84546CA7}" dt="2022-08-17T08:48:00.671" v="1181" actId="20577"/>
          <ac:spMkLst>
            <pc:docMk/>
            <pc:sldMk cId="1531741288" sldId="401"/>
            <ac:spMk id="10" creationId="{7CE02A97-6446-6770-E122-425FDB07DF6A}"/>
          </ac:spMkLst>
        </pc:spChg>
      </pc:sldChg>
    </pc:docChg>
  </pc:docChgLst>
  <pc:docChgLst>
    <pc:chgData name="fernandezjohn0666@outlook.com" userId="4353eb5c18450af4" providerId="LiveId" clId="{35143660-669B-4B1B-8A93-72A345F61D07}"/>
    <pc:docChg chg="undo custSel addSld delSld modSld">
      <pc:chgData name="fernandezjohn0666@outlook.com" userId="4353eb5c18450af4" providerId="LiveId" clId="{35143660-669B-4B1B-8A93-72A345F61D07}" dt="2022-08-17T09:06:33.011" v="71" actId="1076"/>
      <pc:docMkLst>
        <pc:docMk/>
      </pc:docMkLst>
      <pc:sldChg chg="del">
        <pc:chgData name="fernandezjohn0666@outlook.com" userId="4353eb5c18450af4" providerId="LiveId" clId="{35143660-669B-4B1B-8A93-72A345F61D07}" dt="2022-08-17T08:58:11.956" v="14" actId="47"/>
        <pc:sldMkLst>
          <pc:docMk/>
          <pc:sldMk cId="4186836809" sldId="280"/>
        </pc:sldMkLst>
      </pc:sldChg>
      <pc:sldChg chg="del">
        <pc:chgData name="fernandezjohn0666@outlook.com" userId="4353eb5c18450af4" providerId="LiveId" clId="{35143660-669B-4B1B-8A93-72A345F61D07}" dt="2022-08-17T08:58:12.897" v="16" actId="47"/>
        <pc:sldMkLst>
          <pc:docMk/>
          <pc:sldMk cId="3057113327" sldId="282"/>
        </pc:sldMkLst>
      </pc:sldChg>
      <pc:sldChg chg="del">
        <pc:chgData name="fernandezjohn0666@outlook.com" userId="4353eb5c18450af4" providerId="LiveId" clId="{35143660-669B-4B1B-8A93-72A345F61D07}" dt="2022-08-17T08:58:13.513" v="17" actId="47"/>
        <pc:sldMkLst>
          <pc:docMk/>
          <pc:sldMk cId="1756965525" sldId="283"/>
        </pc:sldMkLst>
      </pc:sldChg>
      <pc:sldChg chg="del">
        <pc:chgData name="fernandezjohn0666@outlook.com" userId="4353eb5c18450af4" providerId="LiveId" clId="{35143660-669B-4B1B-8A93-72A345F61D07}" dt="2022-08-17T08:58:14.185" v="18" actId="47"/>
        <pc:sldMkLst>
          <pc:docMk/>
          <pc:sldMk cId="1164122097" sldId="284"/>
        </pc:sldMkLst>
      </pc:sldChg>
      <pc:sldChg chg="add del">
        <pc:chgData name="fernandezjohn0666@outlook.com" userId="4353eb5c18450af4" providerId="LiveId" clId="{35143660-669B-4B1B-8A93-72A345F61D07}" dt="2022-08-17T08:58:38.251" v="21" actId="47"/>
        <pc:sldMkLst>
          <pc:docMk/>
          <pc:sldMk cId="1618673609" sldId="285"/>
        </pc:sldMkLst>
      </pc:sldChg>
      <pc:sldChg chg="del">
        <pc:chgData name="fernandezjohn0666@outlook.com" userId="4353eb5c18450af4" providerId="LiveId" clId="{35143660-669B-4B1B-8A93-72A345F61D07}" dt="2022-08-17T08:56:13.772" v="3" actId="47"/>
        <pc:sldMkLst>
          <pc:docMk/>
          <pc:sldMk cId="2684659411" sldId="290"/>
        </pc:sldMkLst>
      </pc:sldChg>
      <pc:sldChg chg="del">
        <pc:chgData name="fernandezjohn0666@outlook.com" userId="4353eb5c18450af4" providerId="LiveId" clId="{35143660-669B-4B1B-8A93-72A345F61D07}" dt="2022-08-17T08:56:07.243" v="2" actId="47"/>
        <pc:sldMkLst>
          <pc:docMk/>
          <pc:sldMk cId="3236065962" sldId="296"/>
        </pc:sldMkLst>
      </pc:sldChg>
      <pc:sldChg chg="del">
        <pc:chgData name="fernandezjohn0666@outlook.com" userId="4353eb5c18450af4" providerId="LiveId" clId="{35143660-669B-4B1B-8A93-72A345F61D07}" dt="2022-08-17T08:56:40.031" v="7" actId="47"/>
        <pc:sldMkLst>
          <pc:docMk/>
          <pc:sldMk cId="128049368" sldId="303"/>
        </pc:sldMkLst>
      </pc:sldChg>
      <pc:sldChg chg="del">
        <pc:chgData name="fernandezjohn0666@outlook.com" userId="4353eb5c18450af4" providerId="LiveId" clId="{35143660-669B-4B1B-8A93-72A345F61D07}" dt="2022-08-17T08:56:27.902" v="6" actId="47"/>
        <pc:sldMkLst>
          <pc:docMk/>
          <pc:sldMk cId="2632060877" sldId="304"/>
        </pc:sldMkLst>
      </pc:sldChg>
      <pc:sldChg chg="del">
        <pc:chgData name="fernandezjohn0666@outlook.com" userId="4353eb5c18450af4" providerId="LiveId" clId="{35143660-669B-4B1B-8A93-72A345F61D07}" dt="2022-08-17T08:56:22.202" v="4" actId="47"/>
        <pc:sldMkLst>
          <pc:docMk/>
          <pc:sldMk cId="3236404761" sldId="314"/>
        </pc:sldMkLst>
      </pc:sldChg>
      <pc:sldChg chg="del">
        <pc:chgData name="fernandezjohn0666@outlook.com" userId="4353eb5c18450af4" providerId="LiveId" clId="{35143660-669B-4B1B-8A93-72A345F61D07}" dt="2022-08-17T08:56:40.934" v="8" actId="47"/>
        <pc:sldMkLst>
          <pc:docMk/>
          <pc:sldMk cId="3098271007" sldId="316"/>
        </pc:sldMkLst>
      </pc:sldChg>
      <pc:sldChg chg="del">
        <pc:chgData name="fernandezjohn0666@outlook.com" userId="4353eb5c18450af4" providerId="LiveId" clId="{35143660-669B-4B1B-8A93-72A345F61D07}" dt="2022-08-17T08:56:41.319" v="9" actId="47"/>
        <pc:sldMkLst>
          <pc:docMk/>
          <pc:sldMk cId="3580764871" sldId="317"/>
        </pc:sldMkLst>
      </pc:sldChg>
      <pc:sldChg chg="del">
        <pc:chgData name="fernandezjohn0666@outlook.com" userId="4353eb5c18450af4" providerId="LiveId" clId="{35143660-669B-4B1B-8A93-72A345F61D07}" dt="2022-08-17T08:56:42.354" v="11" actId="47"/>
        <pc:sldMkLst>
          <pc:docMk/>
          <pc:sldMk cId="965659500" sldId="319"/>
        </pc:sldMkLst>
      </pc:sldChg>
      <pc:sldChg chg="del">
        <pc:chgData name="fernandezjohn0666@outlook.com" userId="4353eb5c18450af4" providerId="LiveId" clId="{35143660-669B-4B1B-8A93-72A345F61D07}" dt="2022-08-17T08:56:41.775" v="10" actId="47"/>
        <pc:sldMkLst>
          <pc:docMk/>
          <pc:sldMk cId="2945780151" sldId="320"/>
        </pc:sldMkLst>
      </pc:sldChg>
      <pc:sldChg chg="del">
        <pc:chgData name="fernandezjohn0666@outlook.com" userId="4353eb5c18450af4" providerId="LiveId" clId="{35143660-669B-4B1B-8A93-72A345F61D07}" dt="2022-08-17T09:00:03.489" v="22" actId="47"/>
        <pc:sldMkLst>
          <pc:docMk/>
          <pc:sldMk cId="1479131633" sldId="325"/>
        </pc:sldMkLst>
      </pc:sldChg>
      <pc:sldChg chg="modSp mod">
        <pc:chgData name="fernandezjohn0666@outlook.com" userId="4353eb5c18450af4" providerId="LiveId" clId="{35143660-669B-4B1B-8A93-72A345F61D07}" dt="2022-08-17T09:01:24.652" v="26" actId="207"/>
        <pc:sldMkLst>
          <pc:docMk/>
          <pc:sldMk cId="1107035227" sldId="326"/>
        </pc:sldMkLst>
        <pc:spChg chg="mod">
          <ac:chgData name="fernandezjohn0666@outlook.com" userId="4353eb5c18450af4" providerId="LiveId" clId="{35143660-669B-4B1B-8A93-72A345F61D07}" dt="2022-08-17T09:01:24.652" v="26" actId="207"/>
          <ac:spMkLst>
            <pc:docMk/>
            <pc:sldMk cId="1107035227" sldId="326"/>
            <ac:spMk id="2" creationId="{00000000-0000-0000-0000-000000000000}"/>
          </ac:spMkLst>
        </pc:spChg>
      </pc:sldChg>
      <pc:sldChg chg="del">
        <pc:chgData name="fernandezjohn0666@outlook.com" userId="4353eb5c18450af4" providerId="LiveId" clId="{35143660-669B-4B1B-8A93-72A345F61D07}" dt="2022-08-17T08:55:30.710" v="0" actId="47"/>
        <pc:sldMkLst>
          <pc:docMk/>
          <pc:sldMk cId="0" sldId="330"/>
        </pc:sldMkLst>
      </pc:sldChg>
      <pc:sldChg chg="del">
        <pc:chgData name="fernandezjohn0666@outlook.com" userId="4353eb5c18450af4" providerId="LiveId" clId="{35143660-669B-4B1B-8A93-72A345F61D07}" dt="2022-08-17T08:55:31.629" v="1" actId="47"/>
        <pc:sldMkLst>
          <pc:docMk/>
          <pc:sldMk cId="0" sldId="331"/>
        </pc:sldMkLst>
      </pc:sldChg>
      <pc:sldChg chg="del">
        <pc:chgData name="fernandezjohn0666@outlook.com" userId="4353eb5c18450af4" providerId="LiveId" clId="{35143660-669B-4B1B-8A93-72A345F61D07}" dt="2022-08-17T08:57:29.280" v="12" actId="47"/>
        <pc:sldMkLst>
          <pc:docMk/>
          <pc:sldMk cId="0" sldId="333"/>
        </pc:sldMkLst>
      </pc:sldChg>
      <pc:sldChg chg="del">
        <pc:chgData name="fernandezjohn0666@outlook.com" userId="4353eb5c18450af4" providerId="LiveId" clId="{35143660-669B-4B1B-8A93-72A345F61D07}" dt="2022-08-17T09:01:04.827" v="24" actId="47"/>
        <pc:sldMkLst>
          <pc:docMk/>
          <pc:sldMk cId="3079989395" sldId="338"/>
        </pc:sldMkLst>
      </pc:sldChg>
      <pc:sldChg chg="del">
        <pc:chgData name="fernandezjohn0666@outlook.com" userId="4353eb5c18450af4" providerId="LiveId" clId="{35143660-669B-4B1B-8A93-72A345F61D07}" dt="2022-08-17T09:01:05.546" v="25" actId="47"/>
        <pc:sldMkLst>
          <pc:docMk/>
          <pc:sldMk cId="0" sldId="342"/>
        </pc:sldMkLst>
      </pc:sldChg>
      <pc:sldChg chg="del">
        <pc:chgData name="fernandezjohn0666@outlook.com" userId="4353eb5c18450af4" providerId="LiveId" clId="{35143660-669B-4B1B-8A93-72A345F61D07}" dt="2022-08-17T08:57:31.153" v="13" actId="47"/>
        <pc:sldMkLst>
          <pc:docMk/>
          <pc:sldMk cId="3190856934" sldId="344"/>
        </pc:sldMkLst>
      </pc:sldChg>
      <pc:sldChg chg="del">
        <pc:chgData name="fernandezjohn0666@outlook.com" userId="4353eb5c18450af4" providerId="LiveId" clId="{35143660-669B-4B1B-8A93-72A345F61D07}" dt="2022-08-17T08:58:12.400" v="15" actId="47"/>
        <pc:sldMkLst>
          <pc:docMk/>
          <pc:sldMk cId="0" sldId="369"/>
        </pc:sldMkLst>
      </pc:sldChg>
      <pc:sldChg chg="del">
        <pc:chgData name="fernandezjohn0666@outlook.com" userId="4353eb5c18450af4" providerId="LiveId" clId="{35143660-669B-4B1B-8A93-72A345F61D07}" dt="2022-08-17T08:56:23.099" v="5" actId="47"/>
        <pc:sldMkLst>
          <pc:docMk/>
          <pc:sldMk cId="3951899834" sldId="374"/>
        </pc:sldMkLst>
      </pc:sldChg>
      <pc:sldChg chg="del">
        <pc:chgData name="fernandezjohn0666@outlook.com" userId="4353eb5c18450af4" providerId="LiveId" clId="{35143660-669B-4B1B-8A93-72A345F61D07}" dt="2022-08-17T09:00:08.324" v="23" actId="47"/>
        <pc:sldMkLst>
          <pc:docMk/>
          <pc:sldMk cId="0" sldId="375"/>
        </pc:sldMkLst>
      </pc:sldChg>
      <pc:sldChg chg="addSp modSp mod modAnim">
        <pc:chgData name="fernandezjohn0666@outlook.com" userId="4353eb5c18450af4" providerId="LiveId" clId="{35143660-669B-4B1B-8A93-72A345F61D07}" dt="2022-08-17T09:06:33.011" v="71" actId="1076"/>
        <pc:sldMkLst>
          <pc:docMk/>
          <pc:sldMk cId="906781788" sldId="382"/>
        </pc:sldMkLst>
        <pc:spChg chg="mod">
          <ac:chgData name="fernandezjohn0666@outlook.com" userId="4353eb5c18450af4" providerId="LiveId" clId="{35143660-669B-4B1B-8A93-72A345F61D07}" dt="2022-08-17T09:06:25.634" v="70" actId="6549"/>
          <ac:spMkLst>
            <pc:docMk/>
            <pc:sldMk cId="906781788" sldId="382"/>
            <ac:spMk id="2" creationId="{00000000-0000-0000-0000-000000000000}"/>
          </ac:spMkLst>
        </pc:spChg>
        <pc:spChg chg="mod">
          <ac:chgData name="fernandezjohn0666@outlook.com" userId="4353eb5c18450af4" providerId="LiveId" clId="{35143660-669B-4B1B-8A93-72A345F61D07}" dt="2022-08-17T09:05:15.301" v="62" actId="1076"/>
          <ac:spMkLst>
            <pc:docMk/>
            <pc:sldMk cId="906781788" sldId="382"/>
            <ac:spMk id="6" creationId="{80621355-B38B-F8ED-1E13-3F74A5B1B148}"/>
          </ac:spMkLst>
        </pc:spChg>
        <pc:spChg chg="add mod">
          <ac:chgData name="fernandezjohn0666@outlook.com" userId="4353eb5c18450af4" providerId="LiveId" clId="{35143660-669B-4B1B-8A93-72A345F61D07}" dt="2022-08-17T09:05:25.570" v="63" actId="1076"/>
          <ac:spMkLst>
            <pc:docMk/>
            <pc:sldMk cId="906781788" sldId="382"/>
            <ac:spMk id="7" creationId="{865B60C3-A783-C740-F202-14155D25BCF1}"/>
          </ac:spMkLst>
        </pc:spChg>
        <pc:graphicFrameChg chg="mod modGraphic">
          <ac:chgData name="fernandezjohn0666@outlook.com" userId="4353eb5c18450af4" providerId="LiveId" clId="{35143660-669B-4B1B-8A93-72A345F61D07}" dt="2022-08-17T09:06:33.011" v="71" actId="1076"/>
          <ac:graphicFrameMkLst>
            <pc:docMk/>
            <pc:sldMk cId="906781788" sldId="382"/>
            <ac:graphicFrameMk id="4" creationId="{8072F0C1-00B9-9A21-1558-C34192FED13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2FDD21-FC7A-4A4F-9BB7-4BF950092FAD}" type="datetimeFigureOut">
              <a:rPr lang="en-US" smtClean="0"/>
              <a:pPr/>
              <a:t>8/17/2022</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527774-B0EA-499C-93E4-09C3AC27C145}" type="slidenum">
              <a:rPr lang="en-IN" smtClean="0"/>
              <a:pPr/>
              <a:t>‹#›</a:t>
            </a:fld>
            <a:endParaRPr lang="en-IN"/>
          </a:p>
        </p:txBody>
      </p:sp>
    </p:spTree>
    <p:extLst>
      <p:ext uri="{BB962C8B-B14F-4D97-AF65-F5344CB8AC3E}">
        <p14:creationId xmlns:p14="http://schemas.microsoft.com/office/powerpoint/2010/main" val="1629883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A527774-B0EA-499C-93E4-09C3AC27C145}" type="slidenum">
              <a:rPr lang="en-IN" smtClean="0"/>
              <a:pPr/>
              <a:t>1</a:t>
            </a:fld>
            <a:endParaRPr lang="en-IN"/>
          </a:p>
        </p:txBody>
      </p:sp>
    </p:spTree>
    <p:extLst>
      <p:ext uri="{BB962C8B-B14F-4D97-AF65-F5344CB8AC3E}">
        <p14:creationId xmlns:p14="http://schemas.microsoft.com/office/powerpoint/2010/main" val="3519785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527774-B0EA-499C-93E4-09C3AC27C145}" type="slidenum">
              <a:rPr lang="en-IN" smtClean="0"/>
              <a:pPr/>
              <a:t>6</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527774-B0EA-499C-93E4-09C3AC27C145}" type="slidenum">
              <a:rPr lang="en-IN" smtClean="0"/>
              <a:pPr/>
              <a:t>10</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527774-B0EA-499C-93E4-09C3AC27C145}" type="slidenum">
              <a:rPr lang="en-IN" smtClean="0"/>
              <a:pPr/>
              <a:t>35</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527774-B0EA-499C-93E4-09C3AC27C145}" type="slidenum">
              <a:rPr lang="en-IN" smtClean="0"/>
              <a:pPr/>
              <a:t>39</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A527774-B0EA-499C-93E4-09C3AC27C145}" type="slidenum">
              <a:rPr lang="en-IN" smtClean="0"/>
              <a:pPr/>
              <a:t>53</a:t>
            </a:fld>
            <a:endParaRPr lang="en-IN"/>
          </a:p>
        </p:txBody>
      </p:sp>
    </p:spTree>
    <p:extLst>
      <p:ext uri="{BB962C8B-B14F-4D97-AF65-F5344CB8AC3E}">
        <p14:creationId xmlns:p14="http://schemas.microsoft.com/office/powerpoint/2010/main" val="660211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4BC001E-D04F-485A-A129-68DFF1CD5710}" type="datetimeFigureOut">
              <a:rPr lang="en-US" smtClean="0"/>
              <a:pPr/>
              <a:t>8/17/2022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E3C92AE7-2E82-43F3-8011-864ECBBA6E89}" type="slidenum">
              <a:rPr lang="en-US" smtClean="0"/>
              <a:pPr/>
              <a:t>‹#›</a:t>
            </a:fld>
            <a:endParaRPr lang="en-US"/>
          </a:p>
        </p:txBody>
      </p:sp>
    </p:spTree>
    <p:extLst>
      <p:ext uri="{BB962C8B-B14F-4D97-AF65-F5344CB8AC3E}">
        <p14:creationId xmlns:p14="http://schemas.microsoft.com/office/powerpoint/2010/main" val="2471136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BC001E-D04F-485A-A129-68DFF1CD5710}" type="datetimeFigureOut">
              <a:rPr lang="en-US" smtClean="0"/>
              <a:pPr/>
              <a:t>8/17/2022</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E3C92AE7-2E82-43F3-8011-864ECBBA6E89}" type="slidenum">
              <a:rPr lang="en-US" smtClean="0"/>
              <a:pPr/>
              <a:t>‹#›</a:t>
            </a:fld>
            <a:endParaRPr lang="en-US"/>
          </a:p>
        </p:txBody>
      </p:sp>
    </p:spTree>
    <p:extLst>
      <p:ext uri="{BB962C8B-B14F-4D97-AF65-F5344CB8AC3E}">
        <p14:creationId xmlns:p14="http://schemas.microsoft.com/office/powerpoint/2010/main" val="2760615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BC001E-D04F-485A-A129-68DFF1CD5710}" type="datetimeFigureOut">
              <a:rPr lang="en-US" smtClean="0"/>
              <a:pPr/>
              <a:t>8/17/2022</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E3C92AE7-2E82-43F3-8011-864ECBBA6E89}" type="slidenum">
              <a:rPr lang="en-US" smtClean="0"/>
              <a:pPr/>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86852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4BC001E-D04F-485A-A129-68DFF1CD5710}" type="datetimeFigureOut">
              <a:rPr lang="en-US" smtClean="0"/>
              <a:pPr/>
              <a:t>8/17/2022</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E3C92AE7-2E82-43F3-8011-864ECBBA6E89}" type="slidenum">
              <a:rPr lang="en-US" smtClean="0"/>
              <a:pPr/>
              <a:t>‹#›</a:t>
            </a:fld>
            <a:endParaRPr lang="en-US"/>
          </a:p>
        </p:txBody>
      </p:sp>
    </p:spTree>
    <p:extLst>
      <p:ext uri="{BB962C8B-B14F-4D97-AF65-F5344CB8AC3E}">
        <p14:creationId xmlns:p14="http://schemas.microsoft.com/office/powerpoint/2010/main" val="8483400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4BC001E-D04F-485A-A129-68DFF1CD5710}" type="datetimeFigureOut">
              <a:rPr lang="en-US" smtClean="0"/>
              <a:pPr/>
              <a:t>8/17/2022</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E3C92AE7-2E82-43F3-8011-864ECBBA6E89}" type="slidenum">
              <a:rPr lang="en-US" smtClean="0"/>
              <a:pPr/>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96362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4BC001E-D04F-485A-A129-68DFF1CD5710}" type="datetimeFigureOut">
              <a:rPr lang="en-US" smtClean="0"/>
              <a:pPr/>
              <a:t>8/17/2022</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E3C92AE7-2E82-43F3-8011-864ECBBA6E89}" type="slidenum">
              <a:rPr lang="en-US" smtClean="0"/>
              <a:pPr/>
              <a:t>‹#›</a:t>
            </a:fld>
            <a:endParaRPr lang="en-US"/>
          </a:p>
        </p:txBody>
      </p:sp>
    </p:spTree>
    <p:extLst>
      <p:ext uri="{BB962C8B-B14F-4D97-AF65-F5344CB8AC3E}">
        <p14:creationId xmlns:p14="http://schemas.microsoft.com/office/powerpoint/2010/main" val="42107348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BC001E-D04F-485A-A129-68DFF1CD5710}" type="datetimeFigureOut">
              <a:rPr lang="en-US" smtClean="0"/>
              <a:pPr/>
              <a:t>8/17/2022</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3C92AE7-2E82-43F3-8011-864ECBBA6E89}" type="slidenum">
              <a:rPr lang="en-US" smtClean="0"/>
              <a:pPr/>
              <a:t>‹#›</a:t>
            </a:fld>
            <a:endParaRPr lang="en-US"/>
          </a:p>
        </p:txBody>
      </p:sp>
    </p:spTree>
    <p:extLst>
      <p:ext uri="{BB962C8B-B14F-4D97-AF65-F5344CB8AC3E}">
        <p14:creationId xmlns:p14="http://schemas.microsoft.com/office/powerpoint/2010/main" val="3451953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BC001E-D04F-485A-A129-68DFF1CD5710}" type="datetimeFigureOut">
              <a:rPr lang="en-US" smtClean="0"/>
              <a:pPr/>
              <a:t>8/17/2022</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3C92AE7-2E82-43F3-8011-864ECBBA6E89}" type="slidenum">
              <a:rPr lang="en-US" smtClean="0"/>
              <a:pPr/>
              <a:t>‹#›</a:t>
            </a:fld>
            <a:endParaRPr lang="en-US"/>
          </a:p>
        </p:txBody>
      </p:sp>
    </p:spTree>
    <p:extLst>
      <p:ext uri="{BB962C8B-B14F-4D97-AF65-F5344CB8AC3E}">
        <p14:creationId xmlns:p14="http://schemas.microsoft.com/office/powerpoint/2010/main" val="2845013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BC001E-D04F-485A-A129-68DFF1CD5710}" type="datetimeFigureOut">
              <a:rPr lang="en-US" smtClean="0"/>
              <a:pPr/>
              <a:t>8/17/2022</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3C92AE7-2E82-43F3-8011-864ECBBA6E89}" type="slidenum">
              <a:rPr lang="en-US" smtClean="0"/>
              <a:pPr/>
              <a:t>‹#›</a:t>
            </a:fld>
            <a:endParaRPr lang="en-US"/>
          </a:p>
        </p:txBody>
      </p:sp>
    </p:spTree>
    <p:extLst>
      <p:ext uri="{BB962C8B-B14F-4D97-AF65-F5344CB8AC3E}">
        <p14:creationId xmlns:p14="http://schemas.microsoft.com/office/powerpoint/2010/main" val="3469502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BC001E-D04F-485A-A129-68DFF1CD5710}" type="datetimeFigureOut">
              <a:rPr lang="en-US" smtClean="0"/>
              <a:pPr/>
              <a:t>8/17/2022</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E3C92AE7-2E82-43F3-8011-864ECBBA6E89}" type="slidenum">
              <a:rPr lang="en-US" smtClean="0"/>
              <a:pPr/>
              <a:t>‹#›</a:t>
            </a:fld>
            <a:endParaRPr lang="en-US"/>
          </a:p>
        </p:txBody>
      </p:sp>
    </p:spTree>
    <p:extLst>
      <p:ext uri="{BB962C8B-B14F-4D97-AF65-F5344CB8AC3E}">
        <p14:creationId xmlns:p14="http://schemas.microsoft.com/office/powerpoint/2010/main" val="1833773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4BC001E-D04F-485A-A129-68DFF1CD5710}" type="datetimeFigureOut">
              <a:rPr lang="en-US" smtClean="0"/>
              <a:pPr/>
              <a:t>8/17/2022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E3C92AE7-2E82-43F3-8011-864ECBBA6E89}" type="slidenum">
              <a:rPr lang="en-US" smtClean="0"/>
              <a:pPr/>
              <a:t>‹#›</a:t>
            </a:fld>
            <a:endParaRPr lang="en-US"/>
          </a:p>
        </p:txBody>
      </p:sp>
    </p:spTree>
    <p:extLst>
      <p:ext uri="{BB962C8B-B14F-4D97-AF65-F5344CB8AC3E}">
        <p14:creationId xmlns:p14="http://schemas.microsoft.com/office/powerpoint/2010/main" val="2804900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BC001E-D04F-485A-A129-68DFF1CD5710}" type="datetimeFigureOut">
              <a:rPr lang="en-US" smtClean="0"/>
              <a:pPr/>
              <a:t>8/17/2022</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E3C92AE7-2E82-43F3-8011-864ECBBA6E89}" type="slidenum">
              <a:rPr lang="en-US" smtClean="0"/>
              <a:pPr/>
              <a:t>‹#›</a:t>
            </a:fld>
            <a:endParaRPr lang="en-US"/>
          </a:p>
        </p:txBody>
      </p:sp>
    </p:spTree>
    <p:extLst>
      <p:ext uri="{BB962C8B-B14F-4D97-AF65-F5344CB8AC3E}">
        <p14:creationId xmlns:p14="http://schemas.microsoft.com/office/powerpoint/2010/main" val="310199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4BC001E-D04F-485A-A129-68DFF1CD5710}" type="datetimeFigureOut">
              <a:rPr lang="en-US" smtClean="0"/>
              <a:pPr/>
              <a:t>8/17/2022</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3C92AE7-2E82-43F3-8011-864ECBBA6E89}" type="slidenum">
              <a:rPr lang="en-US" smtClean="0"/>
              <a:pPr/>
              <a:t>‹#›</a:t>
            </a:fld>
            <a:endParaRPr lang="en-US"/>
          </a:p>
        </p:txBody>
      </p:sp>
    </p:spTree>
    <p:extLst>
      <p:ext uri="{BB962C8B-B14F-4D97-AF65-F5344CB8AC3E}">
        <p14:creationId xmlns:p14="http://schemas.microsoft.com/office/powerpoint/2010/main" val="3858002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BC001E-D04F-485A-A129-68DFF1CD5710}" type="datetimeFigureOut">
              <a:rPr lang="en-US" smtClean="0"/>
              <a:pPr/>
              <a:t>8/17/2022</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3C92AE7-2E82-43F3-8011-864ECBBA6E89}" type="slidenum">
              <a:rPr lang="en-US" smtClean="0"/>
              <a:pPr/>
              <a:t>‹#›</a:t>
            </a:fld>
            <a:endParaRPr lang="en-US"/>
          </a:p>
        </p:txBody>
      </p:sp>
    </p:spTree>
    <p:extLst>
      <p:ext uri="{BB962C8B-B14F-4D97-AF65-F5344CB8AC3E}">
        <p14:creationId xmlns:p14="http://schemas.microsoft.com/office/powerpoint/2010/main" val="1833664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BC001E-D04F-485A-A129-68DFF1CD5710}" type="datetimeFigureOut">
              <a:rPr lang="en-US" smtClean="0"/>
              <a:pPr/>
              <a:t>8/17/2022</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3C92AE7-2E82-43F3-8011-864ECBBA6E89}" type="slidenum">
              <a:rPr lang="en-US" smtClean="0"/>
              <a:pPr/>
              <a:t>‹#›</a:t>
            </a:fld>
            <a:endParaRPr lang="en-US"/>
          </a:p>
        </p:txBody>
      </p:sp>
    </p:spTree>
    <p:extLst>
      <p:ext uri="{BB962C8B-B14F-4D97-AF65-F5344CB8AC3E}">
        <p14:creationId xmlns:p14="http://schemas.microsoft.com/office/powerpoint/2010/main" val="675724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BC001E-D04F-485A-A129-68DFF1CD5710}" type="datetimeFigureOut">
              <a:rPr lang="en-US" smtClean="0"/>
              <a:pPr/>
              <a:t>8/17/2022</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E3C92AE7-2E82-43F3-8011-864ECBBA6E89}" type="slidenum">
              <a:rPr lang="en-US" smtClean="0"/>
              <a:pPr/>
              <a:t>‹#›</a:t>
            </a:fld>
            <a:endParaRPr lang="en-US"/>
          </a:p>
        </p:txBody>
      </p:sp>
    </p:spTree>
    <p:extLst>
      <p:ext uri="{BB962C8B-B14F-4D97-AF65-F5344CB8AC3E}">
        <p14:creationId xmlns:p14="http://schemas.microsoft.com/office/powerpoint/2010/main" val="1167741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44BC001E-D04F-485A-A129-68DFF1CD5710}" type="datetimeFigureOut">
              <a:rPr lang="en-US" smtClean="0"/>
              <a:pPr/>
              <a:t>8/17/2022</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E3C92AE7-2E82-43F3-8011-864ECBBA6E89}" type="slidenum">
              <a:rPr lang="en-US" smtClean="0"/>
              <a:pPr/>
              <a:t>‹#›</a:t>
            </a:fld>
            <a:endParaRPr lang="en-US"/>
          </a:p>
        </p:txBody>
      </p:sp>
    </p:spTree>
    <p:extLst>
      <p:ext uri="{BB962C8B-B14F-4D97-AF65-F5344CB8AC3E}">
        <p14:creationId xmlns:p14="http://schemas.microsoft.com/office/powerpoint/2010/main" val="1630403992"/>
      </p:ext>
    </p:extLst>
  </p:cSld>
  <p:clrMap bg1="lt1" tx1="dk1" bg2="lt2" tx2="dk2" accent1="accent1" accent2="accent2" accent3="accent3" accent4="accent4" accent5="accent5" accent6="accent6" hlink="hlink" folHlink="folHlink"/>
  <p:sldLayoutIdLst>
    <p:sldLayoutId id="2147484086" r:id="rId1"/>
    <p:sldLayoutId id="2147484087" r:id="rId2"/>
    <p:sldLayoutId id="2147484088" r:id="rId3"/>
    <p:sldLayoutId id="2147484089" r:id="rId4"/>
    <p:sldLayoutId id="2147484090" r:id="rId5"/>
    <p:sldLayoutId id="2147484091" r:id="rId6"/>
    <p:sldLayoutId id="2147484092" r:id="rId7"/>
    <p:sldLayoutId id="2147484093" r:id="rId8"/>
    <p:sldLayoutId id="2147484094" r:id="rId9"/>
    <p:sldLayoutId id="2147484095" r:id="rId10"/>
    <p:sldLayoutId id="2147484096" r:id="rId11"/>
    <p:sldLayoutId id="2147484097" r:id="rId12"/>
    <p:sldLayoutId id="2147484098" r:id="rId13"/>
    <p:sldLayoutId id="2147484099" r:id="rId14"/>
    <p:sldLayoutId id="2147484100" r:id="rId15"/>
    <p:sldLayoutId id="2147484101"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7.bin"/><Relationship Id="rId7" Type="http://schemas.openxmlformats.org/officeDocument/2006/relationships/oleObject" Target="../embeddings/oleObject9.bin"/><Relationship Id="rId12" Type="http://schemas.openxmlformats.org/officeDocument/2006/relationships/image" Target="../media/image14.w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wmf"/><Relationship Id="rId11" Type="http://schemas.openxmlformats.org/officeDocument/2006/relationships/oleObject" Target="../embeddings/oleObject11.bin"/><Relationship Id="rId5" Type="http://schemas.openxmlformats.org/officeDocument/2006/relationships/oleObject" Target="../embeddings/oleObject8.bin"/><Relationship Id="rId10" Type="http://schemas.openxmlformats.org/officeDocument/2006/relationships/image" Target="../media/image13.wmf"/><Relationship Id="rId4" Type="http://schemas.openxmlformats.org/officeDocument/2006/relationships/image" Target="../media/image10.wmf"/><Relationship Id="rId9" Type="http://schemas.openxmlformats.org/officeDocument/2006/relationships/oleObject" Target="../embeddings/oleObject10.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12.bin"/><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13.bin"/><Relationship Id="rId1" Type="http://schemas.openxmlformats.org/officeDocument/2006/relationships/slideLayout" Target="../slideLayouts/slideLayout2.xml"/><Relationship Id="rId5" Type="http://schemas.openxmlformats.org/officeDocument/2006/relationships/image" Target="../media/image17.wmf"/><Relationship Id="rId4" Type="http://schemas.openxmlformats.org/officeDocument/2006/relationships/oleObject" Target="../embeddings/oleObject14.bin"/></Relationships>
</file>

<file path=ppt/slides/_rels/slide16.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oleObject" Target="../embeddings/oleObject15.bin"/><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32.wmf"/></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0.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4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image" Target="../media/image55.wmf"/><Relationship Id="rId7" Type="http://schemas.openxmlformats.org/officeDocument/2006/relationships/image" Target="../media/image57.wmf"/><Relationship Id="rId2" Type="http://schemas.openxmlformats.org/officeDocument/2006/relationships/oleObject" Target="../embeddings/oleObject16.bin"/><Relationship Id="rId1" Type="http://schemas.openxmlformats.org/officeDocument/2006/relationships/slideLayout" Target="../slideLayouts/slideLayout2.xml"/><Relationship Id="rId6" Type="http://schemas.openxmlformats.org/officeDocument/2006/relationships/oleObject" Target="../embeddings/oleObject18.bin"/><Relationship Id="rId11" Type="http://schemas.openxmlformats.org/officeDocument/2006/relationships/image" Target="../media/image59.wmf"/><Relationship Id="rId5" Type="http://schemas.openxmlformats.org/officeDocument/2006/relationships/image" Target="../media/image56.wmf"/><Relationship Id="rId10" Type="http://schemas.openxmlformats.org/officeDocument/2006/relationships/oleObject" Target="../embeddings/oleObject20.bin"/><Relationship Id="rId4" Type="http://schemas.openxmlformats.org/officeDocument/2006/relationships/oleObject" Target="../embeddings/oleObject17.bin"/><Relationship Id="rId9" Type="http://schemas.openxmlformats.org/officeDocument/2006/relationships/image" Target="../media/image58.w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oleObject" Target="../embeddings/oleObject21.bin"/><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7.xml"/><Relationship Id="rId4" Type="http://schemas.openxmlformats.org/officeDocument/2006/relationships/image" Target="../media/image86.png"/></Relationships>
</file>

<file path=ppt/slides/_rels/slide65.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2.bin"/><Relationship Id="rId1" Type="http://schemas.openxmlformats.org/officeDocument/2006/relationships/slideLayout" Target="../slideLayouts/slideLayout2.xml"/><Relationship Id="rId5" Type="http://schemas.openxmlformats.org/officeDocument/2006/relationships/image" Target="../media/image6.wmf"/><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image" Target="../media/image7.wmf"/><Relationship Id="rId7" Type="http://schemas.openxmlformats.org/officeDocument/2006/relationships/image" Target="../media/image9.wmf"/><Relationship Id="rId2" Type="http://schemas.openxmlformats.org/officeDocument/2006/relationships/oleObject" Target="../embeddings/oleObject4.bin"/><Relationship Id="rId1" Type="http://schemas.openxmlformats.org/officeDocument/2006/relationships/slideLayout" Target="../slideLayouts/slideLayout2.xml"/><Relationship Id="rId6" Type="http://schemas.openxmlformats.org/officeDocument/2006/relationships/oleObject" Target="../embeddings/oleObject6.bin"/><Relationship Id="rId5" Type="http://schemas.openxmlformats.org/officeDocument/2006/relationships/image" Target="../media/image8.wmf"/><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80540"/>
            <a:ext cx="8610600" cy="6019800"/>
          </a:xfrm>
          <a:ln>
            <a:noFill/>
          </a:ln>
        </p:spPr>
        <p:txBody>
          <a:bodyPr>
            <a:noAutofit/>
          </a:bodyPr>
          <a:lstStyle/>
          <a:p>
            <a:pPr algn="ctr"/>
            <a:br>
              <a:rPr lang="en-IN" sz="6000" i="1" dirty="0">
                <a:solidFill>
                  <a:srgbClr val="002060"/>
                </a:solidFill>
                <a:latin typeface="Baskerville Old Face" pitchFamily="18" charset="0"/>
              </a:rPr>
            </a:br>
            <a:br>
              <a:rPr lang="en-IN" sz="6000" i="1" dirty="0">
                <a:solidFill>
                  <a:srgbClr val="002060"/>
                </a:solidFill>
                <a:latin typeface="Baskerville Old Face" pitchFamily="18" charset="0"/>
              </a:rPr>
            </a:br>
            <a:br>
              <a:rPr lang="en-IN" sz="6000" i="1" dirty="0">
                <a:solidFill>
                  <a:srgbClr val="002060"/>
                </a:solidFill>
                <a:latin typeface="Baskerville Old Face" pitchFamily="18" charset="0"/>
              </a:rPr>
            </a:br>
            <a:br>
              <a:rPr lang="en-IN" sz="6000" i="1" dirty="0">
                <a:solidFill>
                  <a:srgbClr val="002060"/>
                </a:solidFill>
                <a:latin typeface="Baskerville Old Face" pitchFamily="18" charset="0"/>
              </a:rPr>
            </a:br>
            <a:r>
              <a:rPr lang="en-IN" sz="2000" i="1" cap="none" dirty="0">
                <a:solidFill>
                  <a:srgbClr val="002060"/>
                </a:solidFill>
                <a:latin typeface="Baskerville Old Face" pitchFamily="18" charset="0"/>
              </a:rPr>
              <a:t>Mini Symposiums</a:t>
            </a:r>
            <a:br>
              <a:rPr lang="en-IN" sz="2000" i="1" cap="none" dirty="0">
                <a:solidFill>
                  <a:srgbClr val="002060"/>
                </a:solidFill>
                <a:latin typeface="Baskerville Old Face" pitchFamily="18" charset="0"/>
              </a:rPr>
            </a:br>
            <a:r>
              <a:rPr lang="en-IN" sz="2000" i="1" cap="none" dirty="0">
                <a:solidFill>
                  <a:srgbClr val="002060"/>
                </a:solidFill>
                <a:latin typeface="Baskerville Old Face" pitchFamily="18" charset="0"/>
              </a:rPr>
              <a:t>Recent Trends in Applied Sciences and Engineering</a:t>
            </a:r>
            <a:br>
              <a:rPr lang="en-IN" sz="2000" i="1" cap="none" dirty="0">
                <a:solidFill>
                  <a:srgbClr val="002060"/>
                </a:solidFill>
                <a:latin typeface="Baskerville Old Face" pitchFamily="18" charset="0"/>
              </a:rPr>
            </a:br>
            <a:r>
              <a:rPr lang="en-IN" sz="2000" i="1" cap="none" dirty="0">
                <a:solidFill>
                  <a:srgbClr val="002060"/>
                </a:solidFill>
                <a:latin typeface="Baskerville Old Face" pitchFamily="18" charset="0"/>
              </a:rPr>
              <a:t>International Conference on Recent  Developments in Mathematics.</a:t>
            </a:r>
            <a:br>
              <a:rPr lang="en-IN" sz="2000" i="1" cap="none" dirty="0">
                <a:solidFill>
                  <a:srgbClr val="002060"/>
                </a:solidFill>
                <a:latin typeface="Baskerville Old Face" pitchFamily="18" charset="0"/>
              </a:rPr>
            </a:br>
            <a:r>
              <a:rPr lang="en-IN" sz="2000" i="1" cap="none" dirty="0">
                <a:solidFill>
                  <a:srgbClr val="002060"/>
                </a:solidFill>
                <a:latin typeface="Baskerville Old Face" pitchFamily="18" charset="0"/>
              </a:rPr>
              <a:t>Venue: Canadian University, Dubai. </a:t>
            </a:r>
            <a:br>
              <a:rPr lang="en-IN" sz="2000" i="1" cap="none" dirty="0">
                <a:solidFill>
                  <a:srgbClr val="002060"/>
                </a:solidFill>
                <a:latin typeface="Baskerville Old Face" pitchFamily="18" charset="0"/>
              </a:rPr>
            </a:br>
            <a:r>
              <a:rPr lang="en-IN" sz="2000" i="1" cap="none" dirty="0">
                <a:solidFill>
                  <a:srgbClr val="002060"/>
                </a:solidFill>
                <a:latin typeface="Baskerville Old Face" pitchFamily="18" charset="0"/>
              </a:rPr>
              <a:t>Date: August 24-26, 2022.</a:t>
            </a:r>
            <a:br>
              <a:rPr lang="en-IN" sz="2000" i="1" cap="none" dirty="0">
                <a:solidFill>
                  <a:srgbClr val="002060"/>
                </a:solidFill>
                <a:latin typeface="Baskerville Old Face" pitchFamily="18" charset="0"/>
              </a:rPr>
            </a:br>
            <a:br>
              <a:rPr lang="en-IN" sz="6000" i="1" dirty="0">
                <a:solidFill>
                  <a:srgbClr val="002060"/>
                </a:solidFill>
                <a:latin typeface="Baskerville Old Face" pitchFamily="18" charset="0"/>
              </a:rPr>
            </a:br>
            <a:br>
              <a:rPr lang="en-IN" sz="6000" i="1" dirty="0">
                <a:solidFill>
                  <a:srgbClr val="002060"/>
                </a:solidFill>
                <a:latin typeface="Baskerville Old Face" pitchFamily="18" charset="0"/>
              </a:rPr>
            </a:br>
            <a:br>
              <a:rPr lang="en-IN" sz="6000" i="1" dirty="0">
                <a:solidFill>
                  <a:srgbClr val="002060"/>
                </a:solidFill>
                <a:latin typeface="Baskerville Old Face" pitchFamily="18" charset="0"/>
              </a:rPr>
            </a:br>
            <a:r>
              <a:rPr lang="en-IN" sz="6000" i="1" dirty="0">
                <a:solidFill>
                  <a:srgbClr val="002060"/>
                </a:solidFill>
                <a:latin typeface="Baskerville Old Face" pitchFamily="18" charset="0"/>
              </a:rPr>
              <a:t>                                                  </a:t>
            </a:r>
            <a:br>
              <a:rPr lang="en-IN" sz="6000" i="1" dirty="0">
                <a:solidFill>
                  <a:srgbClr val="002060"/>
                </a:solidFill>
                <a:latin typeface="Baskerville Old Face" pitchFamily="18" charset="0"/>
              </a:rPr>
            </a:br>
            <a:r>
              <a:rPr lang="en-IN" sz="6000" i="1" dirty="0">
                <a:solidFill>
                  <a:srgbClr val="002060"/>
                </a:solidFill>
                <a:latin typeface="Baskerville Old Face" pitchFamily="18" charset="0"/>
              </a:rPr>
              <a:t> </a:t>
            </a:r>
            <a:br>
              <a:rPr lang="en-IN" sz="6000" i="1" dirty="0">
                <a:solidFill>
                  <a:srgbClr val="002060"/>
                </a:solidFill>
                <a:latin typeface="Baskerville Old Face" pitchFamily="18" charset="0"/>
              </a:rPr>
            </a:br>
            <a:br>
              <a:rPr lang="en-IN" sz="6000" i="1" dirty="0">
                <a:solidFill>
                  <a:srgbClr val="002060"/>
                </a:solidFill>
                <a:latin typeface="Baskerville Old Face" pitchFamily="18" charset="0"/>
              </a:rPr>
            </a:br>
            <a:br>
              <a:rPr lang="en-IN" sz="6000" i="1" dirty="0">
                <a:solidFill>
                  <a:srgbClr val="002060"/>
                </a:solidFill>
                <a:latin typeface="Baskerville Old Face" pitchFamily="18" charset="0"/>
              </a:rPr>
            </a:br>
            <a:r>
              <a:rPr lang="en-IN" sz="6000" i="1" dirty="0">
                <a:solidFill>
                  <a:srgbClr val="002060"/>
                </a:solidFill>
                <a:latin typeface="Baskerville Old Face" pitchFamily="18" charset="0"/>
              </a:rPr>
              <a:t>                                                      </a:t>
            </a:r>
            <a:br>
              <a:rPr lang="en-IN" sz="6000" i="1" dirty="0">
                <a:solidFill>
                  <a:srgbClr val="002060"/>
                </a:solidFill>
                <a:latin typeface="Baskerville Old Face" pitchFamily="18" charset="0"/>
              </a:rPr>
            </a:br>
            <a:br>
              <a:rPr lang="en-IN" sz="6000" i="1" dirty="0">
                <a:solidFill>
                  <a:srgbClr val="002060"/>
                </a:solidFill>
                <a:latin typeface="Baskerville Old Face" pitchFamily="18" charset="0"/>
              </a:rPr>
            </a:br>
            <a:br>
              <a:rPr lang="en-IN" sz="6000" i="1" dirty="0">
                <a:solidFill>
                  <a:srgbClr val="002060"/>
                </a:solidFill>
                <a:latin typeface="Baskerville Old Face" pitchFamily="18" charset="0"/>
              </a:rPr>
            </a:br>
            <a:r>
              <a:rPr lang="en-IN" sz="4800" i="1" dirty="0">
                <a:solidFill>
                  <a:srgbClr val="AC0480"/>
                </a:solidFill>
                <a:latin typeface="Baskerville Old Face" pitchFamily="18" charset="0"/>
              </a:rPr>
              <a:t> </a:t>
            </a:r>
            <a:br>
              <a:rPr lang="en-IN" sz="4800" i="1" dirty="0">
                <a:solidFill>
                  <a:srgbClr val="AC0480"/>
                </a:solidFill>
                <a:latin typeface="Baskerville Old Face" pitchFamily="18" charset="0"/>
              </a:rPr>
            </a:br>
            <a:br>
              <a:rPr lang="en-IN" sz="4800" i="1" dirty="0">
                <a:solidFill>
                  <a:srgbClr val="AC0480"/>
                </a:solidFill>
                <a:latin typeface="Baskerville Old Face" pitchFamily="18" charset="0"/>
              </a:rPr>
            </a:br>
            <a:br>
              <a:rPr lang="en-IN" sz="4800" i="1" dirty="0">
                <a:solidFill>
                  <a:srgbClr val="AC0480"/>
                </a:solidFill>
                <a:latin typeface="Baskerville Old Face" pitchFamily="18" charset="0"/>
              </a:rPr>
            </a:br>
            <a:br>
              <a:rPr lang="en-IN" sz="4800" i="1" dirty="0">
                <a:solidFill>
                  <a:srgbClr val="AC0480"/>
                </a:solidFill>
                <a:latin typeface="Baskerville Old Face" pitchFamily="18" charset="0"/>
              </a:rPr>
            </a:br>
            <a:br>
              <a:rPr lang="en-IN" sz="4800" i="1" dirty="0">
                <a:solidFill>
                  <a:srgbClr val="AC0480"/>
                </a:solidFill>
                <a:latin typeface="Baskerville Old Face" pitchFamily="18" charset="0"/>
              </a:rPr>
            </a:br>
            <a:br>
              <a:rPr lang="en-IN" sz="4800" i="1" dirty="0">
                <a:solidFill>
                  <a:srgbClr val="AC0480"/>
                </a:solidFill>
                <a:latin typeface="Baskerville Old Face" pitchFamily="18" charset="0"/>
              </a:rPr>
            </a:br>
            <a:br>
              <a:rPr lang="en-IN" sz="4800" i="1" dirty="0">
                <a:solidFill>
                  <a:srgbClr val="AC0480"/>
                </a:solidFill>
                <a:latin typeface="Baskerville Old Face" pitchFamily="18" charset="0"/>
              </a:rPr>
            </a:br>
            <a:br>
              <a:rPr lang="en-IN" sz="4800" i="1" dirty="0">
                <a:solidFill>
                  <a:srgbClr val="AC0480"/>
                </a:solidFill>
                <a:latin typeface="Baskerville Old Face" pitchFamily="18" charset="0"/>
              </a:rPr>
            </a:br>
            <a:br>
              <a:rPr lang="en-IN" sz="4800" i="1" dirty="0">
                <a:solidFill>
                  <a:srgbClr val="AC0480"/>
                </a:solidFill>
                <a:latin typeface="Baskerville Old Face" pitchFamily="18" charset="0"/>
              </a:rPr>
            </a:br>
            <a:br>
              <a:rPr lang="en-IN" sz="4800" i="1" dirty="0">
                <a:solidFill>
                  <a:srgbClr val="AC0480"/>
                </a:solidFill>
                <a:latin typeface="Baskerville Old Face" pitchFamily="18" charset="0"/>
              </a:rPr>
            </a:br>
            <a:br>
              <a:rPr lang="en-IN" sz="4800" i="1" dirty="0">
                <a:solidFill>
                  <a:srgbClr val="AC0480"/>
                </a:solidFill>
                <a:latin typeface="Baskerville Old Face" pitchFamily="18" charset="0"/>
              </a:rPr>
            </a:br>
            <a:br>
              <a:rPr lang="en-IN" sz="4800" i="1" dirty="0">
                <a:solidFill>
                  <a:srgbClr val="AC0480"/>
                </a:solidFill>
                <a:latin typeface="Baskerville Old Face" pitchFamily="18" charset="0"/>
              </a:rPr>
            </a:br>
            <a:br>
              <a:rPr lang="en-IN" sz="4800" i="1" dirty="0">
                <a:solidFill>
                  <a:srgbClr val="AC0480"/>
                </a:solidFill>
                <a:latin typeface="Baskerville Old Face" pitchFamily="18" charset="0"/>
              </a:rPr>
            </a:br>
            <a:br>
              <a:rPr lang="en-IN" sz="4800" i="1" dirty="0">
                <a:solidFill>
                  <a:srgbClr val="AC0480"/>
                </a:solidFill>
                <a:latin typeface="Baskerville Old Face" pitchFamily="18" charset="0"/>
              </a:rPr>
            </a:br>
            <a:br>
              <a:rPr lang="en-IN" sz="4800" i="1" dirty="0">
                <a:solidFill>
                  <a:srgbClr val="AC0480"/>
                </a:solidFill>
                <a:latin typeface="Baskerville Old Face" pitchFamily="18" charset="0"/>
              </a:rPr>
            </a:br>
            <a:br>
              <a:rPr lang="en-IN" sz="4800" i="1" dirty="0">
                <a:solidFill>
                  <a:srgbClr val="AC0480"/>
                </a:solidFill>
                <a:latin typeface="Baskerville Old Face" pitchFamily="18" charset="0"/>
              </a:rPr>
            </a:br>
            <a:br>
              <a:rPr lang="en-IN" sz="4800" i="1" dirty="0">
                <a:solidFill>
                  <a:srgbClr val="AC0480"/>
                </a:solidFill>
                <a:latin typeface="Baskerville Old Face" pitchFamily="18" charset="0"/>
              </a:rPr>
            </a:br>
            <a:br>
              <a:rPr lang="en-IN" sz="4800" i="1" dirty="0">
                <a:solidFill>
                  <a:srgbClr val="AC0480"/>
                </a:solidFill>
                <a:latin typeface="Baskerville Old Face" pitchFamily="18" charset="0"/>
              </a:rPr>
            </a:br>
            <a:br>
              <a:rPr lang="en-IN" sz="4800" i="1" dirty="0">
                <a:solidFill>
                  <a:srgbClr val="AC0480"/>
                </a:solidFill>
                <a:latin typeface="Baskerville Old Face" pitchFamily="18" charset="0"/>
              </a:rPr>
            </a:br>
            <a:br>
              <a:rPr lang="en-IN" sz="4800" i="1" dirty="0">
                <a:solidFill>
                  <a:srgbClr val="AC0480"/>
                </a:solidFill>
                <a:latin typeface="Baskerville Old Face" pitchFamily="18" charset="0"/>
              </a:rPr>
            </a:br>
            <a:br>
              <a:rPr lang="en-IN" sz="4800" i="1" dirty="0">
                <a:solidFill>
                  <a:srgbClr val="AC0480"/>
                </a:solidFill>
                <a:latin typeface="Baskerville Old Face" pitchFamily="18" charset="0"/>
              </a:rPr>
            </a:br>
            <a:br>
              <a:rPr lang="en-IN" sz="4800" i="1" dirty="0">
                <a:solidFill>
                  <a:srgbClr val="AC0480"/>
                </a:solidFill>
                <a:latin typeface="Baskerville Old Face" pitchFamily="18" charset="0"/>
              </a:rPr>
            </a:br>
            <a:br>
              <a:rPr lang="en-IN" sz="4800" i="1" dirty="0">
                <a:solidFill>
                  <a:srgbClr val="AC0480"/>
                </a:solidFill>
                <a:latin typeface="Baskerville Old Face" pitchFamily="18" charset="0"/>
              </a:rPr>
            </a:br>
            <a:br>
              <a:rPr lang="en-IN" sz="4800" i="1" dirty="0">
                <a:solidFill>
                  <a:srgbClr val="AC0480"/>
                </a:solidFill>
                <a:latin typeface="Baskerville Old Face" pitchFamily="18" charset="0"/>
              </a:rPr>
            </a:br>
            <a:br>
              <a:rPr lang="en-IN" sz="4800" i="1" dirty="0">
                <a:solidFill>
                  <a:srgbClr val="AC0480"/>
                </a:solidFill>
                <a:latin typeface="Baskerville Old Face" pitchFamily="18" charset="0"/>
              </a:rPr>
            </a:br>
            <a:br>
              <a:rPr lang="en-US" sz="4800" dirty="0"/>
            </a:br>
            <a:endParaRPr lang="en-US" sz="2000" i="1" dirty="0">
              <a:solidFill>
                <a:srgbClr val="FFFF00"/>
              </a:solidFill>
              <a:latin typeface="Arial Unicode MS" pitchFamily="34" charset="-128"/>
              <a:ea typeface="Arial Unicode MS" pitchFamily="34" charset="-128"/>
              <a:cs typeface="Arial Unicode MS" pitchFamily="34" charset="-128"/>
            </a:endParaRPr>
          </a:p>
        </p:txBody>
      </p:sp>
      <p:sp>
        <p:nvSpPr>
          <p:cNvPr id="3" name="Rectangle 2"/>
          <p:cNvSpPr/>
          <p:nvPr/>
        </p:nvSpPr>
        <p:spPr>
          <a:xfrm>
            <a:off x="1143000" y="409711"/>
            <a:ext cx="7696200" cy="4555093"/>
          </a:xfrm>
          <a:prstGeom prst="rect">
            <a:avLst/>
          </a:prstGeom>
        </p:spPr>
        <p:txBody>
          <a:bodyPr wrap="square">
            <a:spAutoFit/>
          </a:bodyPr>
          <a:lstStyle/>
          <a:p>
            <a:pPr algn="ctr"/>
            <a:r>
              <a:rPr lang="en-US" sz="2800" b="1" dirty="0">
                <a:solidFill>
                  <a:srgbClr val="FF0000"/>
                </a:solidFill>
                <a:latin typeface="Sitka Heading Semibold" pitchFamily="2" charset="0"/>
                <a:cs typeface="Times New Roman" pitchFamily="18" charset="0"/>
              </a:rPr>
              <a:t>Attainment Expedients of Markovian Heterogeneous Water Heaters in Queueing Models by Matrix Geometric Method</a:t>
            </a:r>
            <a:endParaRPr lang="en-US" sz="2400" b="1" dirty="0">
              <a:latin typeface="Times New Roman" pitchFamily="18" charset="0"/>
              <a:cs typeface="Times New Roman" pitchFamily="18" charset="0"/>
            </a:endParaRPr>
          </a:p>
          <a:p>
            <a:pPr algn="ctr"/>
            <a:br>
              <a:rPr lang="en-US" b="1" dirty="0">
                <a:latin typeface="Times New Roman" pitchFamily="18" charset="0"/>
                <a:cs typeface="Times New Roman" pitchFamily="18" charset="0"/>
              </a:rPr>
            </a:br>
            <a:r>
              <a:rPr lang="en-US" b="1" i="1" dirty="0">
                <a:latin typeface="Aharoni" pitchFamily="2" charset="-79"/>
                <a:cs typeface="Aharoni" pitchFamily="2" charset="-79"/>
              </a:rPr>
              <a:t> </a:t>
            </a:r>
            <a:r>
              <a:rPr lang="en-IN" sz="2400" i="1" dirty="0">
                <a:solidFill>
                  <a:srgbClr val="002060"/>
                </a:solidFill>
                <a:latin typeface="Aharoni" pitchFamily="2" charset="-79"/>
                <a:cs typeface="Aharoni" pitchFamily="2" charset="-79"/>
              </a:rPr>
              <a:t> </a:t>
            </a:r>
            <a:r>
              <a:rPr lang="en-IN" sz="2000" b="1" i="1" dirty="0">
                <a:solidFill>
                  <a:srgbClr val="CC00FF"/>
                </a:solidFill>
                <a:latin typeface="Bookman Old Style" pitchFamily="18" charset="0"/>
                <a:cs typeface="Aharoni" pitchFamily="2" charset="-79"/>
              </a:rPr>
              <a:t>Dr. M. Seenivasan,</a:t>
            </a:r>
            <a:br>
              <a:rPr lang="en-IN" b="1" i="1" dirty="0">
                <a:solidFill>
                  <a:srgbClr val="CC00FF"/>
                </a:solidFill>
                <a:latin typeface="Bookman Old Style" pitchFamily="18" charset="0"/>
                <a:cs typeface="Aharoni" pitchFamily="2" charset="-79"/>
              </a:rPr>
            </a:br>
            <a:r>
              <a:rPr lang="en-IN" b="1" i="1" dirty="0">
                <a:solidFill>
                  <a:srgbClr val="0811BC"/>
                </a:solidFill>
                <a:latin typeface="Bookman Old Style" pitchFamily="18" charset="0"/>
                <a:cs typeface="Aharoni" pitchFamily="2" charset="-79"/>
              </a:rPr>
              <a:t>Associate Professor and Coordinator,</a:t>
            </a:r>
            <a:br>
              <a:rPr lang="en-IN" b="1" i="1" dirty="0">
                <a:solidFill>
                  <a:srgbClr val="0811BC"/>
                </a:solidFill>
                <a:latin typeface="Bookman Old Style" pitchFamily="18" charset="0"/>
                <a:cs typeface="Aharoni" pitchFamily="2" charset="-79"/>
              </a:rPr>
            </a:br>
            <a:r>
              <a:rPr lang="en-IN" b="1" i="1" dirty="0">
                <a:solidFill>
                  <a:srgbClr val="0811BC"/>
                </a:solidFill>
                <a:latin typeface="Bookman Old Style" pitchFamily="18" charset="0"/>
                <a:cs typeface="Aharoni" pitchFamily="2" charset="-79"/>
              </a:rPr>
              <a:t>Mathematics Wing- DDE,</a:t>
            </a:r>
            <a:br>
              <a:rPr lang="en-IN" b="1" i="1" dirty="0">
                <a:solidFill>
                  <a:srgbClr val="0811BC"/>
                </a:solidFill>
                <a:latin typeface="Bookman Old Style" pitchFamily="18" charset="0"/>
                <a:cs typeface="Aharoni" pitchFamily="2" charset="-79"/>
              </a:rPr>
            </a:br>
            <a:r>
              <a:rPr lang="en-IN" b="1" i="1" dirty="0">
                <a:solidFill>
                  <a:srgbClr val="0811BC"/>
                </a:solidFill>
                <a:latin typeface="Bookman Old Style" pitchFamily="18" charset="0"/>
                <a:cs typeface="Aharoni" pitchFamily="2" charset="-79"/>
              </a:rPr>
              <a:t>Annamalai University.</a:t>
            </a:r>
            <a:endParaRPr lang="en-IN" sz="2000" i="1" dirty="0">
              <a:solidFill>
                <a:srgbClr val="0811BC"/>
              </a:solidFill>
              <a:latin typeface="Britannic Bold" pitchFamily="34" charset="0"/>
            </a:endParaRPr>
          </a:p>
          <a:p>
            <a:pPr algn="ctr"/>
            <a:endParaRPr lang="en-IN" sz="2000" i="1" dirty="0">
              <a:solidFill>
                <a:srgbClr val="0811BC"/>
              </a:solidFill>
              <a:latin typeface="Britannic Bold" pitchFamily="34" charset="0"/>
            </a:endParaRPr>
          </a:p>
          <a:p>
            <a:pPr algn="ctr"/>
            <a:r>
              <a:rPr lang="en-IN" sz="2000" b="1" i="1" dirty="0">
                <a:solidFill>
                  <a:srgbClr val="AC0480"/>
                </a:solidFill>
                <a:latin typeface="+mj-lt"/>
                <a:cs typeface="Angsana New" pitchFamily="18" charset="-34"/>
              </a:rPr>
              <a:t>(AEECA-2022)</a:t>
            </a:r>
            <a:br>
              <a:rPr lang="en-IN" b="1" i="1" dirty="0">
                <a:solidFill>
                  <a:srgbClr val="AC0480"/>
                </a:solidFill>
                <a:latin typeface="+mj-lt"/>
                <a:cs typeface="Angsana New" pitchFamily="18" charset="-34"/>
              </a:rPr>
            </a:br>
            <a:r>
              <a:rPr lang="en-IN" b="1" i="1" dirty="0">
                <a:solidFill>
                  <a:srgbClr val="AC0480"/>
                </a:solidFill>
                <a:latin typeface="+mj-lt"/>
                <a:cs typeface="Angsana New" pitchFamily="18" charset="-34"/>
              </a:rPr>
              <a:t>The 3</a:t>
            </a:r>
            <a:r>
              <a:rPr lang="en-IN" b="1" i="1" baseline="30000" dirty="0">
                <a:solidFill>
                  <a:srgbClr val="AC0480"/>
                </a:solidFill>
                <a:latin typeface="+mj-lt"/>
                <a:cs typeface="Angsana New" pitchFamily="18" charset="-34"/>
              </a:rPr>
              <a:t>RD</a:t>
            </a:r>
            <a:r>
              <a:rPr lang="en-IN" b="1" i="1" dirty="0">
                <a:solidFill>
                  <a:srgbClr val="AC0480"/>
                </a:solidFill>
                <a:latin typeface="+mj-lt"/>
                <a:cs typeface="Angsana New" pitchFamily="18" charset="-34"/>
              </a:rPr>
              <a:t> IEEE International Conference on Advances in Electrical Engineering and Computer Applications</a:t>
            </a:r>
          </a:p>
          <a:p>
            <a:pPr algn="ctr"/>
            <a:r>
              <a:rPr lang="en-IN" b="1" i="1" dirty="0">
                <a:solidFill>
                  <a:schemeClr val="accent3"/>
                </a:solidFill>
                <a:latin typeface="+mj-lt"/>
                <a:cs typeface="Angsana New" pitchFamily="18" charset="-34"/>
              </a:rPr>
              <a:t>Venue:</a:t>
            </a:r>
            <a:r>
              <a:rPr lang="en-IN" b="1" i="1" dirty="0">
                <a:solidFill>
                  <a:srgbClr val="008080"/>
                </a:solidFill>
                <a:latin typeface="+mj-lt"/>
                <a:cs typeface="Angsana New" pitchFamily="18" charset="-34"/>
              </a:rPr>
              <a:t> Dalian, China.</a:t>
            </a:r>
            <a:br>
              <a:rPr lang="en-IN" b="1" i="1" dirty="0">
                <a:solidFill>
                  <a:srgbClr val="008080"/>
                </a:solidFill>
                <a:latin typeface="+mj-lt"/>
                <a:cs typeface="Angsana New" pitchFamily="18" charset="-34"/>
              </a:rPr>
            </a:br>
            <a:r>
              <a:rPr lang="en-IN" b="1" i="1" dirty="0">
                <a:solidFill>
                  <a:schemeClr val="accent3"/>
                </a:solidFill>
                <a:latin typeface="+mj-lt"/>
                <a:cs typeface="Angsana New" pitchFamily="18" charset="-34"/>
              </a:rPr>
              <a:t>Date:</a:t>
            </a:r>
            <a:r>
              <a:rPr lang="en-IN" b="1" i="1" dirty="0">
                <a:solidFill>
                  <a:srgbClr val="FFC000"/>
                </a:solidFill>
                <a:latin typeface="+mj-lt"/>
                <a:cs typeface="Angsana New" pitchFamily="18" charset="-34"/>
              </a:rPr>
              <a:t> </a:t>
            </a:r>
            <a:r>
              <a:rPr lang="en-IN" b="1" i="1" dirty="0">
                <a:solidFill>
                  <a:srgbClr val="C00000"/>
                </a:solidFill>
                <a:latin typeface="+mj-lt"/>
                <a:cs typeface="Angsana New" pitchFamily="18" charset="-34"/>
              </a:rPr>
              <a:t>August 19-20, 2022. </a:t>
            </a:r>
            <a:endParaRPr lang="en-US" dirty="0">
              <a:solidFill>
                <a:srgbClr val="C00000"/>
              </a:solidFill>
            </a:endParaRPr>
          </a:p>
        </p:txBody>
      </p:sp>
      <p:pic>
        <p:nvPicPr>
          <p:cNvPr id="5" name="Picture 4">
            <a:extLst>
              <a:ext uri="{FF2B5EF4-FFF2-40B4-BE49-F238E27FC236}">
                <a16:creationId xmlns:a16="http://schemas.microsoft.com/office/drawing/2014/main" id="{E3C98E74-39D8-DBF3-C024-45FCF60D59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6688" y="4948278"/>
            <a:ext cx="2764024" cy="1926247"/>
          </a:xfrm>
          <a:prstGeom prst="ellipse">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289050"/>
            <a:ext cx="8229600" cy="4876800"/>
          </a:xfrm>
        </p:spPr>
        <p:txBody>
          <a:bodyPr>
            <a:normAutofit/>
          </a:bodyPr>
          <a:lstStyle/>
          <a:p>
            <a:pPr>
              <a:buNone/>
            </a:pPr>
            <a:r>
              <a:rPr lang="en-US" dirty="0">
                <a:solidFill>
                  <a:srgbClr val="1E14E6"/>
                </a:solidFill>
              </a:rPr>
              <a:t>The expectation </a:t>
            </a:r>
            <a:r>
              <a:rPr lang="en-US" dirty="0">
                <a:solidFill>
                  <a:srgbClr val="C00000"/>
                </a:solidFill>
              </a:rPr>
              <a:t>E(X)</a:t>
            </a:r>
            <a:r>
              <a:rPr lang="en-US" dirty="0">
                <a:solidFill>
                  <a:srgbClr val="1E14E6"/>
                </a:solidFill>
              </a:rPr>
              <a:t> is given by </a:t>
            </a:r>
          </a:p>
          <a:p>
            <a:pPr>
              <a:buNone/>
            </a:pPr>
            <a:endParaRPr lang="en-US" dirty="0">
              <a:solidFill>
                <a:srgbClr val="1E14E6"/>
              </a:solidFill>
            </a:endParaRPr>
          </a:p>
          <a:p>
            <a:pPr>
              <a:buNone/>
            </a:pPr>
            <a:endParaRPr lang="en-US" dirty="0">
              <a:solidFill>
                <a:srgbClr val="1E14E6"/>
              </a:solidFill>
            </a:endParaRPr>
          </a:p>
          <a:p>
            <a:pPr>
              <a:buNone/>
            </a:pPr>
            <a:endParaRPr lang="en-US" dirty="0">
              <a:solidFill>
                <a:srgbClr val="1E14E6"/>
              </a:solidFill>
            </a:endParaRPr>
          </a:p>
          <a:p>
            <a:pPr>
              <a:buNone/>
            </a:pPr>
            <a:r>
              <a:rPr lang="en-US" dirty="0">
                <a:solidFill>
                  <a:srgbClr val="1E14E6"/>
                </a:solidFill>
              </a:rPr>
              <a:t>Hence</a:t>
            </a:r>
          </a:p>
          <a:p>
            <a:pPr>
              <a:buNone/>
            </a:pPr>
            <a:endParaRPr lang="en-US" dirty="0">
              <a:solidFill>
                <a:srgbClr val="1E14E6"/>
              </a:solidFill>
            </a:endParaRPr>
          </a:p>
          <a:p>
            <a:pPr>
              <a:buNone/>
            </a:pPr>
            <a:endParaRPr lang="en-US" dirty="0">
              <a:solidFill>
                <a:srgbClr val="1E14E6"/>
              </a:solidFill>
            </a:endParaRPr>
          </a:p>
          <a:p>
            <a:pPr>
              <a:buNone/>
            </a:pPr>
            <a:endParaRPr lang="en-US" dirty="0">
              <a:solidFill>
                <a:srgbClr val="1E14E6"/>
              </a:solidFill>
            </a:endParaRPr>
          </a:p>
          <a:p>
            <a:pPr>
              <a:buNone/>
            </a:pPr>
            <a:endParaRPr lang="en-US" dirty="0">
              <a:solidFill>
                <a:srgbClr val="1E14E6"/>
              </a:solidFill>
            </a:endParaRPr>
          </a:p>
          <a:p>
            <a:pPr>
              <a:buNone/>
            </a:pPr>
            <a:r>
              <a:rPr lang="en-US" dirty="0">
                <a:solidFill>
                  <a:srgbClr val="1E14E6"/>
                </a:solidFill>
              </a:rPr>
              <a:t>If, as  </a:t>
            </a:r>
            <a:r>
              <a:rPr lang="en-US" dirty="0">
                <a:solidFill>
                  <a:srgbClr val="C00000"/>
                </a:solidFill>
                <a:latin typeface="Constantia"/>
              </a:rPr>
              <a:t>∑k p</a:t>
            </a:r>
            <a:r>
              <a:rPr lang="en-US" baseline="-25000" dirty="0">
                <a:solidFill>
                  <a:srgbClr val="C00000"/>
                </a:solidFill>
                <a:latin typeface="Constantia"/>
              </a:rPr>
              <a:t>k</a:t>
            </a:r>
            <a:r>
              <a:rPr lang="en-US" dirty="0">
                <a:solidFill>
                  <a:srgbClr val="C00000"/>
                </a:solidFill>
                <a:latin typeface="Constantia"/>
              </a:rPr>
              <a:t> </a:t>
            </a:r>
            <a:r>
              <a:rPr lang="en-US" dirty="0">
                <a:solidFill>
                  <a:srgbClr val="1E14E6"/>
                </a:solidFill>
                <a:latin typeface="Constantia"/>
              </a:rPr>
              <a:t>diverges then </a:t>
            </a:r>
            <a:r>
              <a:rPr lang="en-US" dirty="0">
                <a:solidFill>
                  <a:srgbClr val="C00000"/>
                </a:solidFill>
                <a:latin typeface="Constantia"/>
              </a:rPr>
              <a:t>E(X)=p'(1)</a:t>
            </a:r>
            <a:r>
              <a:rPr lang="en-US" dirty="0">
                <a:solidFill>
                  <a:srgbClr val="C00000"/>
                </a:solidFill>
              </a:rPr>
              <a:t> =∞</a:t>
            </a:r>
          </a:p>
          <a:p>
            <a:pPr>
              <a:buNone/>
            </a:pPr>
            <a:r>
              <a:rPr lang="en-US" dirty="0"/>
              <a:t>              </a:t>
            </a:r>
            <a:endParaRPr lang="en-US" baseline="30000" dirty="0"/>
          </a:p>
          <a:p>
            <a:pPr>
              <a:buNone/>
            </a:pPr>
            <a:endParaRPr lang="en-US" dirty="0"/>
          </a:p>
        </p:txBody>
      </p:sp>
      <p:graphicFrame>
        <p:nvGraphicFramePr>
          <p:cNvPr id="7" name="Object 6"/>
          <p:cNvGraphicFramePr>
            <a:graphicFrameLocks noChangeAspect="1"/>
          </p:cNvGraphicFramePr>
          <p:nvPr/>
        </p:nvGraphicFramePr>
        <p:xfrm>
          <a:off x="2133599" y="1752600"/>
          <a:ext cx="4062503" cy="838200"/>
        </p:xfrm>
        <a:graphic>
          <a:graphicData uri="http://schemas.openxmlformats.org/presentationml/2006/ole">
            <mc:AlternateContent xmlns:mc="http://schemas.openxmlformats.org/markup-compatibility/2006">
              <mc:Choice xmlns:v="urn:schemas-microsoft-com:vml" Requires="v">
                <p:oleObj name="Equation" r:id="rId3" imgW="2108160" imgH="431640" progId="Equation.3">
                  <p:embed/>
                </p:oleObj>
              </mc:Choice>
              <mc:Fallback>
                <p:oleObj name="Equation" r:id="rId3" imgW="2108160" imgH="431640" progId="Equation.3">
                  <p:embed/>
                  <p:pic>
                    <p:nvPicPr>
                      <p:cNvPr id="7"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599" y="1752600"/>
                        <a:ext cx="4062503"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1905000" y="2514600"/>
          <a:ext cx="5257800" cy="533400"/>
        </p:xfrm>
        <a:graphic>
          <a:graphicData uri="http://schemas.openxmlformats.org/presentationml/2006/ole">
            <mc:AlternateContent xmlns:mc="http://schemas.openxmlformats.org/markup-compatibility/2006">
              <mc:Choice xmlns:v="urn:schemas-microsoft-com:vml" Requires="v">
                <p:oleObj name="Equation" r:id="rId5" imgW="4254480" imgH="368280" progId="Equation.3">
                  <p:embed/>
                </p:oleObj>
              </mc:Choice>
              <mc:Fallback>
                <p:oleObj name="Equation" r:id="rId5" imgW="4254480" imgH="368280" progId="Equation.3">
                  <p:embed/>
                  <p:pic>
                    <p:nvPicPr>
                      <p:cNvPr id="8"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2514600"/>
                        <a:ext cx="52578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nvGraphicFramePr>
        <p:xfrm>
          <a:off x="2438399" y="3505200"/>
          <a:ext cx="4046483" cy="444500"/>
        </p:xfrm>
        <a:graphic>
          <a:graphicData uri="http://schemas.openxmlformats.org/presentationml/2006/ole">
            <mc:AlternateContent xmlns:mc="http://schemas.openxmlformats.org/markup-compatibility/2006">
              <mc:Choice xmlns:v="urn:schemas-microsoft-com:vml" Requires="v">
                <p:oleObj name="Equation" r:id="rId7" imgW="2692080" imgH="368280" progId="Equation.3">
                  <p:embed/>
                </p:oleObj>
              </mc:Choice>
              <mc:Fallback>
                <p:oleObj name="Equation" r:id="rId7" imgW="2692080" imgH="368280" progId="Equation.3">
                  <p:embed/>
                  <p:pic>
                    <p:nvPicPr>
                      <p:cNvPr id="9"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38399" y="3505200"/>
                        <a:ext cx="4046483"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nvGraphicFramePr>
        <p:xfrm>
          <a:off x="3581400" y="4114800"/>
          <a:ext cx="3541986" cy="444500"/>
        </p:xfrm>
        <a:graphic>
          <a:graphicData uri="http://schemas.openxmlformats.org/presentationml/2006/ole">
            <mc:AlternateContent xmlns:mc="http://schemas.openxmlformats.org/markup-compatibility/2006">
              <mc:Choice xmlns:v="urn:schemas-microsoft-com:vml" Requires="v">
                <p:oleObj name="Equation" r:id="rId9" imgW="2260440" imgH="368280" progId="Equation.3">
                  <p:embed/>
                </p:oleObj>
              </mc:Choice>
              <mc:Fallback>
                <p:oleObj name="Equation" r:id="rId9" imgW="2260440" imgH="368280" progId="Equation.3">
                  <p:embed/>
                  <p:pic>
                    <p:nvPicPr>
                      <p:cNvPr id="1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81400" y="4114800"/>
                        <a:ext cx="3541986"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831507215"/>
              </p:ext>
            </p:extLst>
          </p:nvPr>
        </p:nvGraphicFramePr>
        <p:xfrm>
          <a:off x="2743200" y="5410200"/>
          <a:ext cx="762001" cy="304800"/>
        </p:xfrm>
        <a:graphic>
          <a:graphicData uri="http://schemas.openxmlformats.org/presentationml/2006/ole">
            <mc:AlternateContent xmlns:mc="http://schemas.openxmlformats.org/markup-compatibility/2006">
              <mc:Choice xmlns:v="urn:schemas-microsoft-com:vml" Requires="v">
                <p:oleObj name="Equation" r:id="rId11" imgW="596880" imgH="279360" progId="Equation.3">
                  <p:embed/>
                </p:oleObj>
              </mc:Choice>
              <mc:Fallback>
                <p:oleObj name="Equation" r:id="rId11" imgW="596880" imgH="279360" progId="Equation.3">
                  <p:embed/>
                  <p:pic>
                    <p:nvPicPr>
                      <p:cNvPr id="11" name="Object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43200" y="5410200"/>
                        <a:ext cx="762001"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12"/>
          <p:cNvSpPr/>
          <p:nvPr/>
        </p:nvSpPr>
        <p:spPr>
          <a:xfrm>
            <a:off x="228600" y="228600"/>
            <a:ext cx="8915400" cy="646331"/>
          </a:xfrm>
          <a:prstGeom prst="rect">
            <a:avLst/>
          </a:prstGeom>
        </p:spPr>
        <p:txBody>
          <a:bodyPr wrap="square">
            <a:spAutoFit/>
          </a:bodyPr>
          <a:lstStyle/>
          <a:p>
            <a:pPr algn="ctr"/>
            <a:r>
              <a:rPr lang="en-US" b="1" dirty="0">
                <a:solidFill>
                  <a:srgbClr val="FF0000"/>
                </a:solidFill>
                <a:latin typeface="Times New Roman" pitchFamily="18" charset="0"/>
                <a:cs typeface="Times New Roman" pitchFamily="18" charset="0"/>
              </a:rPr>
              <a:t>Attainment Expedients of Markovian Heterogeneous Water Heaters in Queueing Models by Matrix Geometric Method</a:t>
            </a:r>
            <a:endParaRPr lang="en-US" b="1" dirty="0">
              <a:solidFill>
                <a:schemeClr val="accent6">
                  <a:lumMod val="50000"/>
                </a:schemeClr>
              </a:solidFill>
              <a:latin typeface="Baskerville Old Face"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blinds(horizontal)">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linds(horizontal)">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760863"/>
            <a:ext cx="8382000" cy="5105400"/>
          </a:xfrm>
        </p:spPr>
        <p:txBody>
          <a:bodyPr>
            <a:normAutofit/>
          </a:bodyPr>
          <a:lstStyle/>
          <a:p>
            <a:pPr>
              <a:buNone/>
            </a:pPr>
            <a:endParaRPr lang="en-US" sz="2400" dirty="0">
              <a:solidFill>
                <a:srgbClr val="1E14E6"/>
              </a:solidFill>
            </a:endParaRPr>
          </a:p>
          <a:p>
            <a:pPr>
              <a:buNone/>
            </a:pPr>
            <a:r>
              <a:rPr lang="en-US" sz="2400" dirty="0">
                <a:solidFill>
                  <a:srgbClr val="1E14E6"/>
                </a:solidFill>
              </a:rPr>
              <a:t>If </a:t>
            </a:r>
            <a:r>
              <a:rPr lang="en-US" sz="2400" dirty="0">
                <a:solidFill>
                  <a:srgbClr val="C00000"/>
                </a:solidFill>
              </a:rPr>
              <a:t>∑k(k-1) p</a:t>
            </a:r>
            <a:r>
              <a:rPr lang="en-US" sz="2400" baseline="-25000" dirty="0">
                <a:solidFill>
                  <a:srgbClr val="C00000"/>
                </a:solidFill>
              </a:rPr>
              <a:t>k</a:t>
            </a:r>
            <a:r>
              <a:rPr lang="en-US" sz="2400" dirty="0">
                <a:solidFill>
                  <a:srgbClr val="C00000"/>
                </a:solidFill>
              </a:rPr>
              <a:t> </a:t>
            </a:r>
            <a:r>
              <a:rPr lang="en-US" sz="2400" dirty="0">
                <a:solidFill>
                  <a:srgbClr val="1E14E6"/>
                </a:solidFill>
              </a:rPr>
              <a:t>diverges then </a:t>
            </a:r>
            <a:r>
              <a:rPr lang="en-US" sz="2400" dirty="0">
                <a:solidFill>
                  <a:srgbClr val="C00000"/>
                </a:solidFill>
              </a:rPr>
              <a:t>P"(1)=∞ </a:t>
            </a:r>
            <a:r>
              <a:rPr lang="en-US" sz="2400" dirty="0">
                <a:solidFill>
                  <a:srgbClr val="1E14E6"/>
                </a:solidFill>
              </a:rPr>
              <a:t>and </a:t>
            </a:r>
            <a:r>
              <a:rPr lang="en-US" sz="2400" dirty="0">
                <a:solidFill>
                  <a:srgbClr val="C00000"/>
                </a:solidFill>
              </a:rPr>
              <a:t>Var(X)=∞</a:t>
            </a:r>
            <a:r>
              <a:rPr lang="en-US" sz="2400" dirty="0">
                <a:solidFill>
                  <a:srgbClr val="1E14E6"/>
                </a:solidFill>
              </a:rPr>
              <a:t>.</a:t>
            </a:r>
          </a:p>
          <a:p>
            <a:pPr>
              <a:buNone/>
            </a:pPr>
            <a:r>
              <a:rPr lang="en-US" sz="2400" dirty="0">
                <a:solidFill>
                  <a:srgbClr val="1E14E6"/>
                </a:solidFill>
              </a:rPr>
              <a:t> The mean and variance of X in term of the P.g.f. of X.</a:t>
            </a:r>
          </a:p>
          <a:p>
            <a:pPr>
              <a:buNone/>
            </a:pPr>
            <a:r>
              <a:rPr lang="en-US" sz="2400" dirty="0">
                <a:solidFill>
                  <a:srgbClr val="1E14E6"/>
                </a:solidFill>
              </a:rPr>
              <a:t> More  generally , the k</a:t>
            </a:r>
            <a:r>
              <a:rPr lang="en-US" sz="2400" baseline="30000" dirty="0">
                <a:solidFill>
                  <a:srgbClr val="1E14E6"/>
                </a:solidFill>
              </a:rPr>
              <a:t>th</a:t>
            </a:r>
            <a:r>
              <a:rPr lang="en-US" sz="2400" dirty="0">
                <a:solidFill>
                  <a:srgbClr val="1E14E6"/>
                </a:solidFill>
              </a:rPr>
              <a:t> factorial moment of </a:t>
            </a:r>
            <a:r>
              <a:rPr lang="en-US" sz="2400" dirty="0">
                <a:solidFill>
                  <a:srgbClr val="C00000"/>
                </a:solidFill>
              </a:rPr>
              <a:t>X</a:t>
            </a:r>
            <a:r>
              <a:rPr lang="en-US" sz="2400" dirty="0">
                <a:solidFill>
                  <a:srgbClr val="1E14E6"/>
                </a:solidFill>
              </a:rPr>
              <a:t> is given by</a:t>
            </a:r>
          </a:p>
          <a:p>
            <a:pPr>
              <a:buNone/>
            </a:pPr>
            <a:r>
              <a:rPr lang="en-US" sz="2400" dirty="0">
                <a:solidFill>
                  <a:srgbClr val="1E14E6"/>
                </a:solidFill>
              </a:rPr>
              <a:t>              </a:t>
            </a:r>
            <a:r>
              <a:rPr lang="en-US" sz="2400" dirty="0">
                <a:solidFill>
                  <a:srgbClr val="C00000"/>
                </a:solidFill>
              </a:rPr>
              <a:t>E{X(X-1)…(X-k+1)}=</a:t>
            </a:r>
            <a:r>
              <a:rPr lang="en-US" sz="2400" dirty="0" err="1">
                <a:solidFill>
                  <a:srgbClr val="C00000"/>
                </a:solidFill>
              </a:rPr>
              <a:t>d</a:t>
            </a:r>
            <a:r>
              <a:rPr lang="en-US" sz="2400" baseline="30000" dirty="0" err="1">
                <a:solidFill>
                  <a:srgbClr val="C00000"/>
                </a:solidFill>
              </a:rPr>
              <a:t>k</a:t>
            </a:r>
            <a:r>
              <a:rPr lang="en-US" sz="2400" dirty="0" err="1">
                <a:solidFill>
                  <a:srgbClr val="C00000"/>
                </a:solidFill>
              </a:rPr>
              <a:t>P</a:t>
            </a:r>
            <a:r>
              <a:rPr lang="en-US" sz="2400" dirty="0">
                <a:solidFill>
                  <a:srgbClr val="C00000"/>
                </a:solidFill>
              </a:rPr>
              <a:t>(s)/</a:t>
            </a:r>
            <a:r>
              <a:rPr lang="en-US" sz="2400" dirty="0" err="1">
                <a:solidFill>
                  <a:srgbClr val="C00000"/>
                </a:solidFill>
              </a:rPr>
              <a:t>ds</a:t>
            </a:r>
            <a:r>
              <a:rPr lang="en-US" sz="2400" baseline="30000" dirty="0" err="1">
                <a:solidFill>
                  <a:srgbClr val="C00000"/>
                </a:solidFill>
              </a:rPr>
              <a:t>k</a:t>
            </a:r>
            <a:r>
              <a:rPr lang="en-US" sz="2400" dirty="0" err="1">
                <a:solidFill>
                  <a:srgbClr val="C00000"/>
                </a:solidFill>
              </a:rPr>
              <a:t>|</a:t>
            </a:r>
            <a:r>
              <a:rPr lang="en-US" sz="2400" baseline="-25000" dirty="0" err="1">
                <a:solidFill>
                  <a:srgbClr val="C00000"/>
                </a:solidFill>
              </a:rPr>
              <a:t>s</a:t>
            </a:r>
            <a:r>
              <a:rPr lang="en-US" sz="2400" baseline="-25000" dirty="0">
                <a:solidFill>
                  <a:srgbClr val="C00000"/>
                </a:solidFill>
              </a:rPr>
              <a:t>=1</a:t>
            </a:r>
            <a:r>
              <a:rPr lang="en-US" sz="2400" dirty="0">
                <a:solidFill>
                  <a:srgbClr val="C00000"/>
                </a:solidFill>
              </a:rPr>
              <a:t> </a:t>
            </a:r>
            <a:r>
              <a:rPr lang="en-US" sz="2400" dirty="0">
                <a:solidFill>
                  <a:srgbClr val="1E14E6"/>
                </a:solidFill>
              </a:rPr>
              <a:t>for</a:t>
            </a:r>
            <a:r>
              <a:rPr lang="en-US" sz="2400" dirty="0">
                <a:solidFill>
                  <a:srgbClr val="C00000"/>
                </a:solidFill>
              </a:rPr>
              <a:t> k=1,2,…</a:t>
            </a:r>
          </a:p>
        </p:txBody>
      </p:sp>
      <p:sp>
        <p:nvSpPr>
          <p:cNvPr id="5" name="Rectangle 4"/>
          <p:cNvSpPr/>
          <p:nvPr/>
        </p:nvSpPr>
        <p:spPr>
          <a:xfrm>
            <a:off x="152400" y="162499"/>
            <a:ext cx="8991600" cy="646331"/>
          </a:xfrm>
          <a:prstGeom prst="rect">
            <a:avLst/>
          </a:prstGeom>
        </p:spPr>
        <p:txBody>
          <a:bodyPr wrap="square">
            <a:spAutoFit/>
          </a:bodyPr>
          <a:lstStyle/>
          <a:p>
            <a:pPr algn="ctr"/>
            <a:r>
              <a:rPr lang="en-US" b="1" dirty="0">
                <a:solidFill>
                  <a:srgbClr val="FF0000"/>
                </a:solidFill>
                <a:latin typeface="Times New Roman" pitchFamily="18" charset="0"/>
                <a:cs typeface="Times New Roman" pitchFamily="18" charset="0"/>
              </a:rPr>
              <a:t>Attainment Expedients of Markovian Heterogeneous Water Heaters in Queueing Models by Matrix Geometric Method</a:t>
            </a:r>
            <a:endParaRPr lang="en-US" b="1" dirty="0">
              <a:solidFill>
                <a:schemeClr val="accent6">
                  <a:lumMod val="50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9101"/>
            <a:ext cx="8229600" cy="5181600"/>
          </a:xfrm>
        </p:spPr>
        <p:txBody>
          <a:bodyPr>
            <a:normAutofit/>
          </a:bodyPr>
          <a:lstStyle/>
          <a:p>
            <a:pPr algn="ctr">
              <a:buNone/>
            </a:pPr>
            <a:endParaRPr lang="en-US" dirty="0">
              <a:solidFill>
                <a:srgbClr val="FF0000"/>
              </a:solidFill>
            </a:endParaRPr>
          </a:p>
          <a:p>
            <a:pPr algn="ctr">
              <a:buNone/>
            </a:pPr>
            <a:r>
              <a:rPr lang="en-US" b="1" dirty="0">
                <a:solidFill>
                  <a:srgbClr val="00B050"/>
                </a:solidFill>
              </a:rPr>
              <a:t>BERNOULLI  DISTRIBUTION</a:t>
            </a:r>
          </a:p>
          <a:p>
            <a:pPr>
              <a:buNone/>
            </a:pPr>
            <a:r>
              <a:rPr lang="en-US" dirty="0">
                <a:solidFill>
                  <a:srgbClr val="1E14E6"/>
                </a:solidFill>
              </a:rPr>
              <a:t>Let X be random variable that assume only two values 0 and 1 with </a:t>
            </a:r>
          </a:p>
          <a:p>
            <a:pPr>
              <a:buNone/>
            </a:pPr>
            <a:r>
              <a:rPr lang="en-US" dirty="0">
                <a:solidFill>
                  <a:srgbClr val="C00000"/>
                </a:solidFill>
              </a:rPr>
              <a:t>P{X=1}=p, P{X=0}=q=1-p (0&lt;p&lt;1).</a:t>
            </a:r>
          </a:p>
          <a:p>
            <a:pPr>
              <a:buNone/>
            </a:pPr>
            <a:r>
              <a:rPr lang="en-US" dirty="0">
                <a:solidFill>
                  <a:srgbClr val="1E14E6"/>
                </a:solidFill>
              </a:rPr>
              <a:t>The </a:t>
            </a:r>
            <a:r>
              <a:rPr lang="en-US" dirty="0" err="1">
                <a:solidFill>
                  <a:srgbClr val="1E14E6"/>
                </a:solidFill>
              </a:rPr>
              <a:t>p.g.f</a:t>
            </a:r>
            <a:r>
              <a:rPr lang="en-US" dirty="0">
                <a:solidFill>
                  <a:srgbClr val="1E14E6"/>
                </a:solidFill>
              </a:rPr>
              <a:t> of the random variable X is</a:t>
            </a:r>
          </a:p>
          <a:p>
            <a:pPr>
              <a:buNone/>
            </a:pPr>
            <a:r>
              <a:rPr lang="en-US" dirty="0">
                <a:solidFill>
                  <a:srgbClr val="C00000"/>
                </a:solidFill>
              </a:rPr>
              <a:t>P(s)=E[</a:t>
            </a:r>
            <a:r>
              <a:rPr lang="en-US" dirty="0" err="1">
                <a:solidFill>
                  <a:srgbClr val="C00000"/>
                </a:solidFill>
              </a:rPr>
              <a:t>s</a:t>
            </a:r>
            <a:r>
              <a:rPr lang="en-US" baseline="30000" dirty="0" err="1">
                <a:solidFill>
                  <a:srgbClr val="C00000"/>
                </a:solidFill>
              </a:rPr>
              <a:t>x</a:t>
            </a:r>
            <a:r>
              <a:rPr lang="en-US" dirty="0">
                <a:solidFill>
                  <a:srgbClr val="C00000"/>
                </a:solidFill>
              </a:rPr>
              <a:t>]=</a:t>
            </a:r>
            <a:r>
              <a:rPr lang="en-US" dirty="0" err="1">
                <a:solidFill>
                  <a:srgbClr val="C00000"/>
                </a:solidFill>
              </a:rPr>
              <a:t>q+sp</a:t>
            </a:r>
            <a:r>
              <a:rPr lang="en-US" dirty="0">
                <a:solidFill>
                  <a:srgbClr val="C00000"/>
                </a:solidFill>
              </a:rPr>
              <a:t>.</a:t>
            </a:r>
          </a:p>
          <a:p>
            <a:pPr>
              <a:buNone/>
            </a:pPr>
            <a:r>
              <a:rPr lang="en-US" dirty="0">
                <a:solidFill>
                  <a:srgbClr val="C00000"/>
                </a:solidFill>
              </a:rPr>
              <a:t>E(X)=p </a:t>
            </a:r>
            <a:r>
              <a:rPr lang="en-US" dirty="0">
                <a:solidFill>
                  <a:srgbClr val="1E14E6"/>
                </a:solidFill>
              </a:rPr>
              <a:t>and </a:t>
            </a:r>
            <a:r>
              <a:rPr lang="en-US" dirty="0" err="1">
                <a:solidFill>
                  <a:srgbClr val="C00000"/>
                </a:solidFill>
              </a:rPr>
              <a:t>var</a:t>
            </a:r>
            <a:r>
              <a:rPr lang="en-US" dirty="0">
                <a:solidFill>
                  <a:srgbClr val="C00000"/>
                </a:solidFill>
              </a:rPr>
              <a:t>(X)=</a:t>
            </a:r>
            <a:r>
              <a:rPr lang="en-US" dirty="0" err="1">
                <a:solidFill>
                  <a:srgbClr val="C00000"/>
                </a:solidFill>
              </a:rPr>
              <a:t>pq</a:t>
            </a:r>
            <a:r>
              <a:rPr lang="en-US" dirty="0">
                <a:solidFill>
                  <a:srgbClr val="C00000"/>
                </a:solidFill>
              </a:rPr>
              <a:t>.</a:t>
            </a:r>
          </a:p>
          <a:p>
            <a:pPr>
              <a:buNone/>
            </a:pPr>
            <a:r>
              <a:rPr lang="en-US" dirty="0">
                <a:solidFill>
                  <a:srgbClr val="1E14E6"/>
                </a:solidFill>
              </a:rPr>
              <a:t>Independent trials with only two possible outcomes at each are known as Bernoulli trials.</a:t>
            </a:r>
          </a:p>
          <a:p>
            <a:pPr>
              <a:buNone/>
            </a:pPr>
            <a:endParaRPr lang="en-US" dirty="0"/>
          </a:p>
        </p:txBody>
      </p:sp>
      <p:sp>
        <p:nvSpPr>
          <p:cNvPr id="5" name="Rectangle 4"/>
          <p:cNvSpPr/>
          <p:nvPr/>
        </p:nvSpPr>
        <p:spPr>
          <a:xfrm>
            <a:off x="228600" y="304800"/>
            <a:ext cx="8991600" cy="646331"/>
          </a:xfrm>
          <a:prstGeom prst="rect">
            <a:avLst/>
          </a:prstGeom>
        </p:spPr>
        <p:txBody>
          <a:bodyPr wrap="square">
            <a:spAutoFit/>
          </a:bodyPr>
          <a:lstStyle/>
          <a:p>
            <a:pPr algn="ctr"/>
            <a:r>
              <a:rPr lang="en-US" b="1" dirty="0">
                <a:solidFill>
                  <a:srgbClr val="FF0000"/>
                </a:solidFill>
                <a:latin typeface="Times New Roman" pitchFamily="18" charset="0"/>
                <a:cs typeface="Times New Roman" pitchFamily="18" charset="0"/>
              </a:rPr>
              <a:t>Attainment Expedients of Markovian Heterogeneous Water Heaters in Queueing Models by Matrix Geometric Method</a:t>
            </a:r>
            <a:endParaRPr lang="en-US"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linds(horizontal)">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648200"/>
          </a:xfrm>
        </p:spPr>
        <p:txBody>
          <a:bodyPr/>
          <a:lstStyle/>
          <a:p>
            <a:pPr>
              <a:buNone/>
            </a:pPr>
            <a:r>
              <a:rPr lang="en-US" dirty="0">
                <a:solidFill>
                  <a:srgbClr val="1E14E6"/>
                </a:solidFill>
              </a:rPr>
              <a:t>Denoted </a:t>
            </a:r>
            <a:endParaRPr lang="en-US" dirty="0"/>
          </a:p>
          <a:p>
            <a:pPr>
              <a:buNone/>
            </a:pPr>
            <a:r>
              <a:rPr lang="en-US" dirty="0">
                <a:solidFill>
                  <a:srgbClr val="1E14E6"/>
                </a:solidFill>
              </a:rPr>
              <a:t>        </a:t>
            </a:r>
            <a:r>
              <a:rPr lang="en-US" dirty="0">
                <a:solidFill>
                  <a:srgbClr val="C00000"/>
                </a:solidFill>
              </a:rPr>
              <a:t>Success</a:t>
            </a:r>
            <a:r>
              <a:rPr lang="en-US" dirty="0">
                <a:solidFill>
                  <a:srgbClr val="1E14E6"/>
                </a:solidFill>
              </a:rPr>
              <a:t> by 1 and</a:t>
            </a:r>
          </a:p>
          <a:p>
            <a:pPr>
              <a:buNone/>
            </a:pPr>
            <a:r>
              <a:rPr lang="en-US" dirty="0">
                <a:solidFill>
                  <a:srgbClr val="C00000"/>
                </a:solidFill>
              </a:rPr>
              <a:t>          Failure </a:t>
            </a:r>
            <a:r>
              <a:rPr lang="en-US" dirty="0">
                <a:solidFill>
                  <a:srgbClr val="1E14E6"/>
                </a:solidFill>
              </a:rPr>
              <a:t>by 0 and</a:t>
            </a:r>
          </a:p>
          <a:p>
            <a:pPr>
              <a:buNone/>
            </a:pPr>
            <a:r>
              <a:rPr lang="en-US" dirty="0">
                <a:solidFill>
                  <a:srgbClr val="1E14E6"/>
                </a:solidFill>
              </a:rPr>
              <a:t>Their probability by </a:t>
            </a:r>
            <a:r>
              <a:rPr lang="en-US" dirty="0">
                <a:solidFill>
                  <a:srgbClr val="C00000"/>
                </a:solidFill>
              </a:rPr>
              <a:t>p</a:t>
            </a:r>
            <a:r>
              <a:rPr lang="en-US" dirty="0">
                <a:solidFill>
                  <a:srgbClr val="1E14E6"/>
                </a:solidFill>
              </a:rPr>
              <a:t> and </a:t>
            </a:r>
            <a:r>
              <a:rPr lang="en-US" dirty="0">
                <a:solidFill>
                  <a:srgbClr val="C00000"/>
                </a:solidFill>
              </a:rPr>
              <a:t>q </a:t>
            </a:r>
            <a:r>
              <a:rPr lang="en-US" dirty="0">
                <a:solidFill>
                  <a:srgbClr val="1E14E6"/>
                </a:solidFill>
              </a:rPr>
              <a:t> respectively ;</a:t>
            </a:r>
          </a:p>
          <a:p>
            <a:pPr>
              <a:buNone/>
            </a:pPr>
            <a:r>
              <a:rPr lang="en-US" dirty="0">
                <a:solidFill>
                  <a:srgbClr val="1E14E6"/>
                </a:solidFill>
              </a:rPr>
              <a:t>We then get Bernoulli distribution and </a:t>
            </a:r>
            <a:r>
              <a:rPr lang="en-US" dirty="0">
                <a:solidFill>
                  <a:srgbClr val="C00000"/>
                </a:solidFill>
              </a:rPr>
              <a:t>X</a:t>
            </a:r>
            <a:r>
              <a:rPr lang="en-US" dirty="0">
                <a:solidFill>
                  <a:srgbClr val="1E14E6"/>
                </a:solidFill>
              </a:rPr>
              <a:t> is called a Bernoulli random variable with parameter </a:t>
            </a:r>
            <a:r>
              <a:rPr lang="en-US" dirty="0">
                <a:solidFill>
                  <a:srgbClr val="C00000"/>
                </a:solidFill>
              </a:rPr>
              <a:t>p</a:t>
            </a:r>
            <a:r>
              <a:rPr lang="en-US" dirty="0">
                <a:solidFill>
                  <a:srgbClr val="1E14E6"/>
                </a:solidFill>
              </a:rPr>
              <a:t>. </a:t>
            </a:r>
          </a:p>
        </p:txBody>
      </p:sp>
      <p:sp>
        <p:nvSpPr>
          <p:cNvPr id="5" name="Rectangle 4"/>
          <p:cNvSpPr/>
          <p:nvPr/>
        </p:nvSpPr>
        <p:spPr>
          <a:xfrm>
            <a:off x="5660004" y="1292423"/>
            <a:ext cx="3255396" cy="307777"/>
          </a:xfrm>
          <a:prstGeom prst="rect">
            <a:avLst/>
          </a:prstGeom>
        </p:spPr>
        <p:txBody>
          <a:bodyPr wrap="square">
            <a:spAutoFit/>
          </a:bodyPr>
          <a:lstStyle/>
          <a:p>
            <a:r>
              <a:rPr lang="en-US" sz="1400" dirty="0">
                <a:solidFill>
                  <a:srgbClr val="008080"/>
                </a:solidFill>
              </a:rPr>
              <a:t>BERNOULLI  DISTRIBUTION CONT…..</a:t>
            </a:r>
            <a:endParaRPr lang="en-US" sz="1400" dirty="0"/>
          </a:p>
        </p:txBody>
      </p:sp>
      <p:sp>
        <p:nvSpPr>
          <p:cNvPr id="6" name="Rectangle 5"/>
          <p:cNvSpPr/>
          <p:nvPr/>
        </p:nvSpPr>
        <p:spPr>
          <a:xfrm>
            <a:off x="152400" y="293090"/>
            <a:ext cx="9144000" cy="646331"/>
          </a:xfrm>
          <a:prstGeom prst="rect">
            <a:avLst/>
          </a:prstGeom>
        </p:spPr>
        <p:txBody>
          <a:bodyPr wrap="square">
            <a:spAutoFit/>
          </a:bodyPr>
          <a:lstStyle/>
          <a:p>
            <a:pPr algn="ctr"/>
            <a:r>
              <a:rPr lang="en-US" b="1" dirty="0">
                <a:solidFill>
                  <a:srgbClr val="FF0000"/>
                </a:solidFill>
                <a:latin typeface="Times New Roman" pitchFamily="18" charset="0"/>
                <a:cs typeface="Times New Roman" pitchFamily="18" charset="0"/>
              </a:rPr>
              <a:t>Attainment Expedients of Markovian Heterogeneous Water Heaters in Queueing Models by Matrix Geometric Method</a:t>
            </a:r>
            <a:endParaRPr lang="en-US" b="1" dirty="0">
              <a:solidFill>
                <a:schemeClr val="accent6">
                  <a:lumMod val="50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447800"/>
            <a:ext cx="8458200" cy="4953000"/>
          </a:xfrm>
        </p:spPr>
        <p:txBody>
          <a:bodyPr>
            <a:normAutofit/>
          </a:bodyPr>
          <a:lstStyle/>
          <a:p>
            <a:pPr algn="ctr">
              <a:buNone/>
            </a:pPr>
            <a:r>
              <a:rPr lang="en-US" b="1" dirty="0">
                <a:solidFill>
                  <a:srgbClr val="00B050"/>
                </a:solidFill>
              </a:rPr>
              <a:t>BINOMIAL DISTRIBUTION</a:t>
            </a:r>
          </a:p>
          <a:p>
            <a:pPr>
              <a:buNone/>
            </a:pPr>
            <a:r>
              <a:rPr lang="en-US" dirty="0">
                <a:solidFill>
                  <a:srgbClr val="1E14E6"/>
                </a:solidFill>
              </a:rPr>
              <a:t>Let </a:t>
            </a:r>
            <a:r>
              <a:rPr lang="en-US" dirty="0">
                <a:solidFill>
                  <a:srgbClr val="C00000"/>
                </a:solidFill>
              </a:rPr>
              <a:t>X </a:t>
            </a:r>
            <a:r>
              <a:rPr lang="en-US" dirty="0">
                <a:solidFill>
                  <a:srgbClr val="1E14E6"/>
                </a:solidFill>
              </a:rPr>
              <a:t>be a random variable . Denoting the number of success (or failures) in a fixed number n of Bernoulli trials.</a:t>
            </a:r>
          </a:p>
          <a:p>
            <a:pPr>
              <a:buNone/>
            </a:pPr>
            <a:r>
              <a:rPr lang="en-US" dirty="0">
                <a:solidFill>
                  <a:srgbClr val="1E14E6"/>
                </a:solidFill>
              </a:rPr>
              <a:t>Then </a:t>
            </a:r>
            <a:r>
              <a:rPr lang="en-US" dirty="0">
                <a:solidFill>
                  <a:srgbClr val="C00000"/>
                </a:solidFill>
              </a:rPr>
              <a:t>X</a:t>
            </a:r>
            <a:r>
              <a:rPr lang="en-US" dirty="0">
                <a:solidFill>
                  <a:srgbClr val="1E14E6"/>
                </a:solidFill>
              </a:rPr>
              <a:t> has binomial distribution having </a:t>
            </a:r>
            <a:r>
              <a:rPr lang="en-US" dirty="0" err="1">
                <a:solidFill>
                  <a:srgbClr val="1E14E6"/>
                </a:solidFill>
              </a:rPr>
              <a:t>p.m.f</a:t>
            </a:r>
            <a:r>
              <a:rPr lang="en-US" dirty="0">
                <a:solidFill>
                  <a:srgbClr val="1E14E6"/>
                </a:solidFill>
              </a:rPr>
              <a:t>.</a:t>
            </a:r>
          </a:p>
          <a:p>
            <a:pPr>
              <a:buNone/>
            </a:pPr>
            <a:r>
              <a:rPr lang="en-US" dirty="0">
                <a:solidFill>
                  <a:srgbClr val="1E14E6"/>
                </a:solidFill>
              </a:rPr>
              <a:t>                                                                 </a:t>
            </a:r>
            <a:r>
              <a:rPr lang="en-US" dirty="0">
                <a:solidFill>
                  <a:srgbClr val="C00000"/>
                </a:solidFill>
              </a:rPr>
              <a:t>k=0,1,2…,n</a:t>
            </a:r>
          </a:p>
          <a:p>
            <a:pPr>
              <a:buNone/>
            </a:pPr>
            <a:endParaRPr lang="en-US" dirty="0">
              <a:solidFill>
                <a:srgbClr val="1E14E6"/>
              </a:solidFill>
            </a:endParaRPr>
          </a:p>
          <a:p>
            <a:pPr>
              <a:buNone/>
            </a:pPr>
            <a:r>
              <a:rPr lang="en-US" dirty="0">
                <a:solidFill>
                  <a:srgbClr val="1E14E6"/>
                </a:solidFill>
              </a:rPr>
              <a:t>Then </a:t>
            </a:r>
            <a:r>
              <a:rPr lang="en-US" dirty="0" err="1">
                <a:solidFill>
                  <a:srgbClr val="1E14E6"/>
                </a:solidFill>
              </a:rPr>
              <a:t>p.g.f</a:t>
            </a:r>
            <a:r>
              <a:rPr lang="en-US" dirty="0">
                <a:solidFill>
                  <a:srgbClr val="1E14E6"/>
                </a:solidFill>
              </a:rPr>
              <a:t> of X is </a:t>
            </a:r>
          </a:p>
          <a:p>
            <a:pPr>
              <a:buNone/>
            </a:pPr>
            <a:r>
              <a:rPr lang="en-US" dirty="0">
                <a:solidFill>
                  <a:srgbClr val="C00000"/>
                </a:solidFill>
              </a:rPr>
              <a:t>               P(s)=(</a:t>
            </a:r>
            <a:r>
              <a:rPr lang="en-US" dirty="0" err="1">
                <a:solidFill>
                  <a:srgbClr val="C00000"/>
                </a:solidFill>
              </a:rPr>
              <a:t>q+sp</a:t>
            </a:r>
            <a:r>
              <a:rPr lang="en-US" dirty="0">
                <a:solidFill>
                  <a:srgbClr val="C00000"/>
                </a:solidFill>
              </a:rPr>
              <a:t>)</a:t>
            </a:r>
            <a:r>
              <a:rPr lang="en-US" baseline="30000" dirty="0">
                <a:solidFill>
                  <a:srgbClr val="C00000"/>
                </a:solidFill>
              </a:rPr>
              <a:t>n</a:t>
            </a:r>
          </a:p>
          <a:p>
            <a:pPr>
              <a:buNone/>
            </a:pPr>
            <a:r>
              <a:rPr lang="en-US" dirty="0">
                <a:solidFill>
                  <a:srgbClr val="1E14E6"/>
                </a:solidFill>
              </a:rPr>
              <a:t>               </a:t>
            </a:r>
            <a:r>
              <a:rPr lang="en-US" dirty="0">
                <a:solidFill>
                  <a:srgbClr val="C00000"/>
                </a:solidFill>
              </a:rPr>
              <a:t>E(X)=</a:t>
            </a:r>
            <a:r>
              <a:rPr lang="en-US" dirty="0" err="1">
                <a:solidFill>
                  <a:srgbClr val="C00000"/>
                </a:solidFill>
              </a:rPr>
              <a:t>np</a:t>
            </a:r>
            <a:r>
              <a:rPr lang="en-US" dirty="0">
                <a:solidFill>
                  <a:srgbClr val="C00000"/>
                </a:solidFill>
              </a:rPr>
              <a:t> </a:t>
            </a:r>
            <a:r>
              <a:rPr lang="en-US" dirty="0">
                <a:solidFill>
                  <a:srgbClr val="1E14E6"/>
                </a:solidFill>
              </a:rPr>
              <a:t>and </a:t>
            </a:r>
            <a:r>
              <a:rPr lang="en-US" dirty="0" err="1">
                <a:solidFill>
                  <a:srgbClr val="C00000"/>
                </a:solidFill>
              </a:rPr>
              <a:t>var</a:t>
            </a:r>
            <a:r>
              <a:rPr lang="en-US" dirty="0">
                <a:solidFill>
                  <a:srgbClr val="C00000"/>
                </a:solidFill>
              </a:rPr>
              <a:t>(X)=</a:t>
            </a:r>
            <a:r>
              <a:rPr lang="en-US" dirty="0" err="1">
                <a:solidFill>
                  <a:srgbClr val="C00000"/>
                </a:solidFill>
              </a:rPr>
              <a:t>npq</a:t>
            </a:r>
            <a:r>
              <a:rPr lang="en-US" dirty="0">
                <a:solidFill>
                  <a:srgbClr val="C00000"/>
                </a:solidFill>
              </a:rPr>
              <a:t>. </a:t>
            </a:r>
          </a:p>
        </p:txBody>
      </p:sp>
      <p:graphicFrame>
        <p:nvGraphicFramePr>
          <p:cNvPr id="4" name="Object 3"/>
          <p:cNvGraphicFramePr>
            <a:graphicFrameLocks noChangeAspect="1"/>
          </p:cNvGraphicFramePr>
          <p:nvPr>
            <p:extLst>
              <p:ext uri="{D42A27DB-BD31-4B8C-83A1-F6EECF244321}">
                <p14:modId xmlns:p14="http://schemas.microsoft.com/office/powerpoint/2010/main" val="4254076442"/>
              </p:ext>
            </p:extLst>
          </p:nvPr>
        </p:nvGraphicFramePr>
        <p:xfrm>
          <a:off x="990600" y="2895600"/>
          <a:ext cx="3352800" cy="685800"/>
        </p:xfrm>
        <a:graphic>
          <a:graphicData uri="http://schemas.openxmlformats.org/presentationml/2006/ole">
            <mc:AlternateContent xmlns:mc="http://schemas.openxmlformats.org/markup-compatibility/2006">
              <mc:Choice xmlns:v="urn:schemas-microsoft-com:vml" Requires="v">
                <p:oleObj name="Equation" r:id="rId2" imgW="2831760" imgH="634680" progId="Equation.3">
                  <p:embed/>
                </p:oleObj>
              </mc:Choice>
              <mc:Fallback>
                <p:oleObj name="Equation" r:id="rId2" imgW="2831760" imgH="634680" progId="Equation.3">
                  <p:embed/>
                  <p:pic>
                    <p:nvPicPr>
                      <p:cNvPr id="4"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895600"/>
                        <a:ext cx="33528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nvSpPr>
        <p:spPr>
          <a:xfrm>
            <a:off x="114300" y="304800"/>
            <a:ext cx="9144000" cy="646331"/>
          </a:xfrm>
          <a:prstGeom prst="rect">
            <a:avLst/>
          </a:prstGeom>
        </p:spPr>
        <p:txBody>
          <a:bodyPr wrap="square">
            <a:spAutoFit/>
          </a:bodyPr>
          <a:lstStyle/>
          <a:p>
            <a:pPr algn="ctr"/>
            <a:r>
              <a:rPr lang="en-US" b="1" dirty="0">
                <a:solidFill>
                  <a:srgbClr val="FF0000"/>
                </a:solidFill>
                <a:latin typeface="Times New Roman" pitchFamily="18" charset="0"/>
                <a:cs typeface="Times New Roman" pitchFamily="18" charset="0"/>
              </a:rPr>
              <a:t>Attainment Expedients of Markovian Heterogeneous Water Heaters in Queueing Models by Matrix Geometric Method</a:t>
            </a:r>
            <a:endParaRPr lang="en-US" b="1" dirty="0">
              <a:solidFill>
                <a:schemeClr val="accent6">
                  <a:lumMod val="50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3255" y="1447800"/>
            <a:ext cx="8229600" cy="4953000"/>
          </a:xfrm>
        </p:spPr>
        <p:txBody>
          <a:bodyPr>
            <a:normAutofit/>
          </a:bodyPr>
          <a:lstStyle/>
          <a:p>
            <a:pPr algn="ctr">
              <a:buNone/>
            </a:pPr>
            <a:r>
              <a:rPr lang="en-US" b="1" dirty="0">
                <a:solidFill>
                  <a:srgbClr val="00B050"/>
                </a:solidFill>
              </a:rPr>
              <a:t>POISSON DISTRIBUTION </a:t>
            </a:r>
          </a:p>
          <a:p>
            <a:pPr>
              <a:buNone/>
            </a:pPr>
            <a:r>
              <a:rPr lang="en-US" dirty="0">
                <a:solidFill>
                  <a:srgbClr val="1E14E6"/>
                </a:solidFill>
              </a:rPr>
              <a:t>Let </a:t>
            </a:r>
            <a:r>
              <a:rPr lang="en-US" dirty="0">
                <a:solidFill>
                  <a:srgbClr val="C00000"/>
                </a:solidFill>
              </a:rPr>
              <a:t>X</a:t>
            </a:r>
            <a:r>
              <a:rPr lang="en-US" dirty="0">
                <a:solidFill>
                  <a:srgbClr val="1E14E6"/>
                </a:solidFill>
              </a:rPr>
              <a:t> be a Poisson variant with </a:t>
            </a:r>
            <a:r>
              <a:rPr lang="en-US" dirty="0" err="1">
                <a:solidFill>
                  <a:srgbClr val="1E14E6"/>
                </a:solidFill>
              </a:rPr>
              <a:t>p.m.f</a:t>
            </a:r>
            <a:r>
              <a:rPr lang="en-US" dirty="0">
                <a:solidFill>
                  <a:srgbClr val="1E14E6"/>
                </a:solidFill>
              </a:rPr>
              <a:t>. </a:t>
            </a:r>
          </a:p>
          <a:p>
            <a:pPr>
              <a:buNone/>
            </a:pPr>
            <a:r>
              <a:rPr lang="en-US" dirty="0">
                <a:solidFill>
                  <a:srgbClr val="1E14E6"/>
                </a:solidFill>
              </a:rPr>
              <a:t>                                                                     </a:t>
            </a:r>
          </a:p>
          <a:p>
            <a:pPr>
              <a:buNone/>
            </a:pPr>
            <a:r>
              <a:rPr lang="en-US" dirty="0">
                <a:solidFill>
                  <a:srgbClr val="1E14E6"/>
                </a:solidFill>
              </a:rPr>
              <a:t>                                                                 </a:t>
            </a:r>
            <a:r>
              <a:rPr lang="en-US" dirty="0">
                <a:solidFill>
                  <a:srgbClr val="C00000"/>
                </a:solidFill>
              </a:rPr>
              <a:t>K=0,1,2,…</a:t>
            </a:r>
          </a:p>
          <a:p>
            <a:pPr>
              <a:buNone/>
            </a:pPr>
            <a:endParaRPr lang="en-US" dirty="0">
              <a:solidFill>
                <a:srgbClr val="1E14E6"/>
              </a:solidFill>
            </a:endParaRPr>
          </a:p>
          <a:p>
            <a:pPr>
              <a:buNone/>
            </a:pPr>
            <a:r>
              <a:rPr lang="en-US" dirty="0">
                <a:solidFill>
                  <a:srgbClr val="1E14E6"/>
                </a:solidFill>
              </a:rPr>
              <a:t>The </a:t>
            </a:r>
            <a:r>
              <a:rPr lang="en-US" dirty="0" err="1">
                <a:solidFill>
                  <a:srgbClr val="1E14E6"/>
                </a:solidFill>
              </a:rPr>
              <a:t>p.g.f</a:t>
            </a:r>
            <a:r>
              <a:rPr lang="en-US" dirty="0">
                <a:solidFill>
                  <a:srgbClr val="1E14E6"/>
                </a:solidFill>
              </a:rPr>
              <a:t>. of Poisson distribution is given by </a:t>
            </a:r>
          </a:p>
          <a:p>
            <a:pPr>
              <a:buNone/>
            </a:pPr>
            <a:endParaRPr lang="en-US" dirty="0">
              <a:solidFill>
                <a:srgbClr val="1E14E6"/>
              </a:solidFill>
            </a:endParaRPr>
          </a:p>
          <a:p>
            <a:pPr>
              <a:buNone/>
            </a:pPr>
            <a:endParaRPr lang="en-US" dirty="0">
              <a:solidFill>
                <a:srgbClr val="1E14E6"/>
              </a:solidFill>
            </a:endParaRPr>
          </a:p>
          <a:p>
            <a:pPr>
              <a:buNone/>
            </a:pPr>
            <a:r>
              <a:rPr lang="en-US" dirty="0">
                <a:solidFill>
                  <a:srgbClr val="1E14E6"/>
                </a:solidFill>
              </a:rPr>
              <a:t>                              </a:t>
            </a:r>
          </a:p>
          <a:p>
            <a:pPr>
              <a:buNone/>
            </a:pPr>
            <a:r>
              <a:rPr lang="en-US" dirty="0">
                <a:solidFill>
                  <a:srgbClr val="1E14E6"/>
                </a:solidFill>
              </a:rPr>
              <a:t>                          </a:t>
            </a:r>
            <a:r>
              <a:rPr lang="en-US" sz="2400" dirty="0">
                <a:solidFill>
                  <a:srgbClr val="C00000"/>
                </a:solidFill>
              </a:rPr>
              <a:t>=e</a:t>
            </a:r>
            <a:r>
              <a:rPr lang="en-US" sz="2400" baseline="30000" dirty="0">
                <a:solidFill>
                  <a:srgbClr val="C00000"/>
                </a:solidFill>
              </a:rPr>
              <a:t>{</a:t>
            </a:r>
            <a:r>
              <a:rPr lang="el-GR" sz="2400" baseline="30000" dirty="0">
                <a:solidFill>
                  <a:srgbClr val="C00000"/>
                </a:solidFill>
              </a:rPr>
              <a:t>λ</a:t>
            </a:r>
            <a:r>
              <a:rPr lang="en-US" sz="2400" baseline="30000" dirty="0">
                <a:solidFill>
                  <a:srgbClr val="C00000"/>
                </a:solidFill>
              </a:rPr>
              <a:t>(s-1)}</a:t>
            </a:r>
            <a:r>
              <a:rPr lang="en-US" sz="2400" dirty="0">
                <a:solidFill>
                  <a:srgbClr val="C00000"/>
                </a:solidFill>
              </a:rPr>
              <a:t>.</a:t>
            </a:r>
          </a:p>
          <a:p>
            <a:pPr>
              <a:buNone/>
            </a:pPr>
            <a:r>
              <a:rPr lang="en-US" dirty="0">
                <a:solidFill>
                  <a:srgbClr val="1E14E6"/>
                </a:solidFill>
              </a:rPr>
              <a:t>                 </a:t>
            </a:r>
            <a:r>
              <a:rPr lang="en-US" dirty="0">
                <a:solidFill>
                  <a:srgbClr val="C00000"/>
                </a:solidFill>
              </a:rPr>
              <a:t>E(X)=</a:t>
            </a:r>
            <a:r>
              <a:rPr lang="el-GR" dirty="0">
                <a:solidFill>
                  <a:srgbClr val="C00000"/>
                </a:solidFill>
              </a:rPr>
              <a:t>λ</a:t>
            </a:r>
            <a:r>
              <a:rPr lang="en-US" dirty="0">
                <a:solidFill>
                  <a:srgbClr val="C00000"/>
                </a:solidFill>
              </a:rPr>
              <a:t>  </a:t>
            </a:r>
            <a:r>
              <a:rPr lang="en-US" dirty="0">
                <a:solidFill>
                  <a:srgbClr val="1E14E6"/>
                </a:solidFill>
              </a:rPr>
              <a:t>and  </a:t>
            </a:r>
            <a:r>
              <a:rPr lang="en-US" dirty="0" err="1">
                <a:solidFill>
                  <a:srgbClr val="C00000"/>
                </a:solidFill>
              </a:rPr>
              <a:t>Var</a:t>
            </a:r>
            <a:r>
              <a:rPr lang="en-US" dirty="0">
                <a:solidFill>
                  <a:srgbClr val="C00000"/>
                </a:solidFill>
              </a:rPr>
              <a:t>(X)=</a:t>
            </a:r>
            <a:r>
              <a:rPr lang="el-GR" dirty="0">
                <a:solidFill>
                  <a:srgbClr val="C00000"/>
                </a:solidFill>
              </a:rPr>
              <a:t>λ</a:t>
            </a:r>
            <a:r>
              <a:rPr lang="en-US" dirty="0">
                <a:solidFill>
                  <a:srgbClr val="C00000"/>
                </a:solidFill>
              </a:rPr>
              <a:t>.</a:t>
            </a:r>
          </a:p>
          <a:p>
            <a:pPr>
              <a:buNone/>
            </a:pP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004650582"/>
              </p:ext>
            </p:extLst>
          </p:nvPr>
        </p:nvGraphicFramePr>
        <p:xfrm>
          <a:off x="1371600" y="2241971"/>
          <a:ext cx="3581400" cy="1184275"/>
        </p:xfrm>
        <a:graphic>
          <a:graphicData uri="http://schemas.openxmlformats.org/presentationml/2006/ole">
            <mc:AlternateContent xmlns:mc="http://schemas.openxmlformats.org/markup-compatibility/2006">
              <mc:Choice xmlns:v="urn:schemas-microsoft-com:vml" Requires="v">
                <p:oleObj name="Equation" r:id="rId2" imgW="2361960" imgH="1028520" progId="Equation.3">
                  <p:embed/>
                </p:oleObj>
              </mc:Choice>
              <mc:Fallback>
                <p:oleObj name="Equation" r:id="rId2" imgW="2361960" imgH="1028520" progId="Equation.3">
                  <p:embed/>
                  <p:pic>
                    <p:nvPicPr>
                      <p:cNvPr id="4"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241971"/>
                        <a:ext cx="3581400" cy="1184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2514600" y="4267200"/>
          <a:ext cx="3634232" cy="711200"/>
        </p:xfrm>
        <a:graphic>
          <a:graphicData uri="http://schemas.openxmlformats.org/presentationml/2006/ole">
            <mc:AlternateContent xmlns:mc="http://schemas.openxmlformats.org/markup-compatibility/2006">
              <mc:Choice xmlns:v="urn:schemas-microsoft-com:vml" Requires="v">
                <p:oleObj name="Equation" r:id="rId4" imgW="3098520" imgH="634680" progId="Equation.3">
                  <p:embed/>
                </p:oleObj>
              </mc:Choice>
              <mc:Fallback>
                <p:oleObj name="Equation" r:id="rId4" imgW="3098520" imgH="634680" progId="Equation.3">
                  <p:embed/>
                  <p:pic>
                    <p:nvPicPr>
                      <p:cNvPr id="5"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4267200"/>
                        <a:ext cx="3634232" cy="71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p:nvPr/>
        </p:nvSpPr>
        <p:spPr>
          <a:xfrm>
            <a:off x="152400" y="77566"/>
            <a:ext cx="9144000" cy="646331"/>
          </a:xfrm>
          <a:prstGeom prst="rect">
            <a:avLst/>
          </a:prstGeom>
        </p:spPr>
        <p:txBody>
          <a:bodyPr wrap="square">
            <a:spAutoFit/>
          </a:bodyPr>
          <a:lstStyle/>
          <a:p>
            <a:pPr algn="ctr"/>
            <a:r>
              <a:rPr lang="en-US" b="1" dirty="0">
                <a:solidFill>
                  <a:srgbClr val="FF0000"/>
                </a:solidFill>
                <a:latin typeface="Times New Roman" pitchFamily="18" charset="0"/>
                <a:cs typeface="Times New Roman" pitchFamily="18" charset="0"/>
              </a:rPr>
              <a:t>Attainment Expedients of Markovian Heterogeneous Water Heaters in Queueing Models by Matrix Geometric Method</a:t>
            </a:r>
            <a:endParaRPr lang="en-US" b="1" dirty="0">
              <a:solidFill>
                <a:schemeClr val="accent6">
                  <a:lumMod val="50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447800"/>
            <a:ext cx="8229600" cy="4876800"/>
          </a:xfrm>
        </p:spPr>
        <p:txBody>
          <a:bodyPr>
            <a:normAutofit/>
          </a:bodyPr>
          <a:lstStyle/>
          <a:p>
            <a:pPr algn="ctr">
              <a:buNone/>
            </a:pPr>
            <a:r>
              <a:rPr lang="en-US" b="1" dirty="0">
                <a:solidFill>
                  <a:srgbClr val="00B050"/>
                </a:solidFill>
              </a:rPr>
              <a:t>GEOMETRIC DISTRIBUTION</a:t>
            </a:r>
          </a:p>
          <a:p>
            <a:pPr>
              <a:buNone/>
            </a:pPr>
            <a:r>
              <a:rPr lang="en-US" dirty="0">
                <a:solidFill>
                  <a:srgbClr val="1E14E6"/>
                </a:solidFill>
              </a:rPr>
              <a:t>Let X be a </a:t>
            </a:r>
            <a:r>
              <a:rPr lang="en-US" dirty="0" err="1">
                <a:solidFill>
                  <a:srgbClr val="1E14E6"/>
                </a:solidFill>
              </a:rPr>
              <a:t>r.v</a:t>
            </a:r>
            <a:r>
              <a:rPr lang="en-US" dirty="0">
                <a:solidFill>
                  <a:srgbClr val="1E14E6"/>
                </a:solidFill>
              </a:rPr>
              <a:t> with geometric distribution {</a:t>
            </a:r>
            <a:r>
              <a:rPr lang="en-US" dirty="0" err="1">
                <a:solidFill>
                  <a:srgbClr val="1E14E6"/>
                </a:solidFill>
              </a:rPr>
              <a:t>p</a:t>
            </a:r>
            <a:r>
              <a:rPr lang="en-US" baseline="-25000" dirty="0" err="1">
                <a:solidFill>
                  <a:srgbClr val="1E14E6"/>
                </a:solidFill>
              </a:rPr>
              <a:t>k</a:t>
            </a:r>
            <a:r>
              <a:rPr lang="en-US" dirty="0">
                <a:solidFill>
                  <a:srgbClr val="1E14E6"/>
                </a:solidFill>
              </a:rPr>
              <a:t>},</a:t>
            </a:r>
          </a:p>
          <a:p>
            <a:pPr>
              <a:buNone/>
            </a:pPr>
            <a:r>
              <a:rPr lang="en-US" dirty="0">
                <a:solidFill>
                  <a:srgbClr val="1E14E6"/>
                </a:solidFill>
              </a:rPr>
              <a:t>           </a:t>
            </a:r>
            <a:r>
              <a:rPr lang="en-US" dirty="0" err="1">
                <a:solidFill>
                  <a:srgbClr val="C00000"/>
                </a:solidFill>
              </a:rPr>
              <a:t>P</a:t>
            </a:r>
            <a:r>
              <a:rPr lang="en-US" baseline="-25000" dirty="0" err="1">
                <a:solidFill>
                  <a:srgbClr val="C00000"/>
                </a:solidFill>
              </a:rPr>
              <a:t>k</a:t>
            </a:r>
            <a:r>
              <a:rPr lang="en-US" dirty="0">
                <a:solidFill>
                  <a:srgbClr val="C00000"/>
                </a:solidFill>
              </a:rPr>
              <a:t>=p{x=k}=</a:t>
            </a:r>
            <a:r>
              <a:rPr lang="en-US" dirty="0" err="1">
                <a:solidFill>
                  <a:srgbClr val="C00000"/>
                </a:solidFill>
              </a:rPr>
              <a:t>q</a:t>
            </a:r>
            <a:r>
              <a:rPr lang="en-US" baseline="30000" dirty="0" err="1">
                <a:solidFill>
                  <a:srgbClr val="C00000"/>
                </a:solidFill>
              </a:rPr>
              <a:t>k</a:t>
            </a:r>
            <a:r>
              <a:rPr lang="en-US" dirty="0" err="1">
                <a:solidFill>
                  <a:srgbClr val="C00000"/>
                </a:solidFill>
              </a:rPr>
              <a:t>p</a:t>
            </a:r>
            <a:r>
              <a:rPr lang="en-US" dirty="0">
                <a:solidFill>
                  <a:srgbClr val="C00000"/>
                </a:solidFill>
              </a:rPr>
              <a:t>,      </a:t>
            </a:r>
            <a:r>
              <a:rPr lang="en-US" dirty="0">
                <a:solidFill>
                  <a:srgbClr val="1E14E6"/>
                </a:solidFill>
              </a:rPr>
              <a:t>k=0,1,2,…</a:t>
            </a:r>
          </a:p>
          <a:p>
            <a:pPr>
              <a:buNone/>
            </a:pPr>
            <a:r>
              <a:rPr lang="en-US" dirty="0">
                <a:solidFill>
                  <a:srgbClr val="1E14E6"/>
                </a:solidFill>
              </a:rPr>
              <a:t>The </a:t>
            </a:r>
            <a:r>
              <a:rPr lang="en-US" dirty="0" err="1">
                <a:solidFill>
                  <a:srgbClr val="1E14E6"/>
                </a:solidFill>
              </a:rPr>
              <a:t>p.g.f</a:t>
            </a:r>
            <a:r>
              <a:rPr lang="en-US" dirty="0">
                <a:solidFill>
                  <a:srgbClr val="1E14E6"/>
                </a:solidFill>
              </a:rPr>
              <a:t> of X is</a:t>
            </a:r>
          </a:p>
          <a:p>
            <a:pPr>
              <a:buNone/>
            </a:pPr>
            <a:endParaRPr lang="en-US" dirty="0">
              <a:solidFill>
                <a:srgbClr val="1E14E6"/>
              </a:solidFill>
            </a:endParaRPr>
          </a:p>
          <a:p>
            <a:pPr>
              <a:buNone/>
            </a:pPr>
            <a:endParaRPr lang="en-US" dirty="0">
              <a:solidFill>
                <a:srgbClr val="1E14E6"/>
              </a:solidFill>
            </a:endParaRPr>
          </a:p>
          <a:p>
            <a:pPr>
              <a:buNone/>
            </a:pPr>
            <a:r>
              <a:rPr lang="en-US" dirty="0">
                <a:solidFill>
                  <a:srgbClr val="1E14E6"/>
                </a:solidFill>
              </a:rPr>
              <a:t>We have </a:t>
            </a:r>
          </a:p>
          <a:p>
            <a:pPr>
              <a:buNone/>
            </a:pPr>
            <a:r>
              <a:rPr lang="en-US" dirty="0">
                <a:solidFill>
                  <a:srgbClr val="C00000"/>
                </a:solidFill>
              </a:rPr>
              <a:t>                   E(x) = p'(1)=q/p.</a:t>
            </a:r>
          </a:p>
          <a:p>
            <a:pPr>
              <a:buNone/>
            </a:pPr>
            <a:r>
              <a:rPr lang="en-US" dirty="0">
                <a:solidFill>
                  <a:srgbClr val="C00000"/>
                </a:solidFill>
              </a:rPr>
              <a:t>                </a:t>
            </a:r>
            <a:r>
              <a:rPr lang="en-US" dirty="0" err="1">
                <a:solidFill>
                  <a:srgbClr val="C00000"/>
                </a:solidFill>
              </a:rPr>
              <a:t>Var</a:t>
            </a:r>
            <a:r>
              <a:rPr lang="en-US" dirty="0">
                <a:solidFill>
                  <a:srgbClr val="C00000"/>
                </a:solidFill>
              </a:rPr>
              <a:t>(x) = p"(1)+p'(1)-[p'(1)]</a:t>
            </a:r>
            <a:r>
              <a:rPr lang="en-US" baseline="30000" dirty="0">
                <a:solidFill>
                  <a:srgbClr val="C00000"/>
                </a:solidFill>
              </a:rPr>
              <a:t>2</a:t>
            </a:r>
            <a:r>
              <a:rPr lang="en-US" dirty="0">
                <a:solidFill>
                  <a:srgbClr val="C00000"/>
                </a:solidFill>
              </a:rPr>
              <a:t>=q/p</a:t>
            </a:r>
            <a:r>
              <a:rPr lang="en-US" baseline="30000" dirty="0">
                <a:solidFill>
                  <a:srgbClr val="C00000"/>
                </a:solidFill>
              </a:rPr>
              <a:t>2</a:t>
            </a:r>
            <a:r>
              <a:rPr lang="en-US" dirty="0">
                <a:solidFill>
                  <a:srgbClr val="C00000"/>
                </a:solidFill>
              </a:rPr>
              <a:t>.</a:t>
            </a:r>
            <a:endParaRPr lang="en-US" baseline="30000" dirty="0">
              <a:solidFill>
                <a:srgbClr val="C00000"/>
              </a:solidFill>
            </a:endParaRPr>
          </a:p>
          <a:p>
            <a:pPr>
              <a:buNone/>
            </a:pP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830172890"/>
              </p:ext>
            </p:extLst>
          </p:nvPr>
        </p:nvGraphicFramePr>
        <p:xfrm>
          <a:off x="2209800" y="3124200"/>
          <a:ext cx="2895600" cy="762000"/>
        </p:xfrm>
        <a:graphic>
          <a:graphicData uri="http://schemas.openxmlformats.org/presentationml/2006/ole">
            <mc:AlternateContent xmlns:mc="http://schemas.openxmlformats.org/markup-compatibility/2006">
              <mc:Choice xmlns:v="urn:schemas-microsoft-com:vml" Requires="v">
                <p:oleObj name="Equation" r:id="rId2" imgW="2412720" imgH="609480" progId="Equation.3">
                  <p:embed/>
                </p:oleObj>
              </mc:Choice>
              <mc:Fallback>
                <p:oleObj name="Equation" r:id="rId2" imgW="2412720" imgH="609480" progId="Equation.3">
                  <p:embed/>
                  <p:pic>
                    <p:nvPicPr>
                      <p:cNvPr id="4"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124200"/>
                        <a:ext cx="28956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p:nvSpPr>
        <p:spPr>
          <a:xfrm>
            <a:off x="304800" y="228600"/>
            <a:ext cx="8534400" cy="646331"/>
          </a:xfrm>
          <a:prstGeom prst="rect">
            <a:avLst/>
          </a:prstGeom>
        </p:spPr>
        <p:txBody>
          <a:bodyPr wrap="square">
            <a:spAutoFit/>
          </a:bodyPr>
          <a:lstStyle/>
          <a:p>
            <a:pPr algn="ctr"/>
            <a:r>
              <a:rPr lang="en-US" b="1" dirty="0">
                <a:solidFill>
                  <a:srgbClr val="FF0000"/>
                </a:solidFill>
                <a:latin typeface="Times New Roman" pitchFamily="18" charset="0"/>
                <a:cs typeface="Times New Roman" pitchFamily="18" charset="0"/>
              </a:rPr>
              <a:t>Attainment Expedients of Markovian Heterogeneous Water Heaters in Queueing Models by Matrix Geometric Method</a:t>
            </a:r>
            <a:endParaRPr lang="en-US" b="1" dirty="0">
              <a:solidFill>
                <a:schemeClr val="accent6">
                  <a:lumMod val="50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linds(horizont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linds(horizontal)">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linds(horizontal)">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47800"/>
            <a:ext cx="8458200" cy="5105400"/>
          </a:xfrm>
          <a:prstGeom prst="rect">
            <a:avLst/>
          </a:prstGeom>
        </p:spPr>
        <p:txBody>
          <a:bodyPr>
            <a:noAutofit/>
          </a:bodyPr>
          <a:lstStyle/>
          <a:p>
            <a:pPr marL="45720" indent="0">
              <a:buNone/>
            </a:pPr>
            <a:r>
              <a:rPr lang="en-IN" sz="2800" b="1" dirty="0">
                <a:solidFill>
                  <a:srgbClr val="00B050"/>
                </a:solidFill>
              </a:rPr>
              <a:t>Discrete Random Variable</a:t>
            </a:r>
            <a:r>
              <a:rPr lang="en-IN" sz="2000" b="1" dirty="0">
                <a:solidFill>
                  <a:srgbClr val="00B050"/>
                </a:solidFill>
              </a:rPr>
              <a:t>:</a:t>
            </a:r>
          </a:p>
          <a:p>
            <a:pPr marL="45720" indent="0">
              <a:buNone/>
            </a:pPr>
            <a:r>
              <a:rPr lang="en-IN" sz="2800" dirty="0">
                <a:solidFill>
                  <a:srgbClr val="1E14E6"/>
                </a:solidFill>
              </a:rPr>
              <a:t>If X is a random variable which can take a finite number or countable infinite number of values</a:t>
            </a:r>
          </a:p>
          <a:p>
            <a:pPr marL="45720" indent="0">
              <a:buNone/>
            </a:pPr>
            <a:r>
              <a:rPr lang="en-IN" sz="2800" dirty="0">
                <a:solidFill>
                  <a:srgbClr val="1E14E6"/>
                </a:solidFill>
              </a:rPr>
              <a:t>   For example,  A simple experiment like throwing a true die.</a:t>
            </a:r>
          </a:p>
          <a:p>
            <a:pPr marL="45720" indent="0">
              <a:buNone/>
            </a:pPr>
            <a:r>
              <a:rPr lang="en-IN" sz="2800" b="1" dirty="0">
                <a:solidFill>
                  <a:srgbClr val="00B050"/>
                </a:solidFill>
              </a:rPr>
              <a:t>Continuous Random variable</a:t>
            </a:r>
            <a:r>
              <a:rPr lang="en-IN" sz="2000" b="1" dirty="0">
                <a:solidFill>
                  <a:srgbClr val="00B050"/>
                </a:solidFill>
              </a:rPr>
              <a:t>:</a:t>
            </a:r>
          </a:p>
          <a:p>
            <a:pPr marL="45720" indent="0">
              <a:buNone/>
            </a:pPr>
            <a:r>
              <a:rPr lang="en-IN" sz="2000" dirty="0">
                <a:solidFill>
                  <a:srgbClr val="1E14E6"/>
                </a:solidFill>
              </a:rPr>
              <a:t>  </a:t>
            </a:r>
            <a:r>
              <a:rPr lang="en-IN" sz="2800" dirty="0">
                <a:solidFill>
                  <a:srgbClr val="1E14E6"/>
                </a:solidFill>
              </a:rPr>
              <a:t>If X is an random variable which can take all values in an interval </a:t>
            </a:r>
          </a:p>
          <a:p>
            <a:pPr marL="45720" indent="0">
              <a:buNone/>
            </a:pPr>
            <a:r>
              <a:rPr lang="en-IN" sz="2800" dirty="0">
                <a:solidFill>
                  <a:srgbClr val="1E14E6"/>
                </a:solidFill>
              </a:rPr>
              <a:t>    For example, The length of time during which a vacuum tube installed in  a circuit functions. </a:t>
            </a:r>
          </a:p>
        </p:txBody>
      </p:sp>
      <p:sp>
        <p:nvSpPr>
          <p:cNvPr id="4" name="Rectangle 3"/>
          <p:cNvSpPr/>
          <p:nvPr/>
        </p:nvSpPr>
        <p:spPr>
          <a:xfrm>
            <a:off x="152400" y="304800"/>
            <a:ext cx="9144000" cy="646331"/>
          </a:xfrm>
          <a:prstGeom prst="rect">
            <a:avLst/>
          </a:prstGeom>
        </p:spPr>
        <p:txBody>
          <a:bodyPr wrap="square">
            <a:spAutoFit/>
          </a:bodyPr>
          <a:lstStyle/>
          <a:p>
            <a:pPr algn="ctr"/>
            <a:r>
              <a:rPr lang="en-US" b="1" dirty="0">
                <a:solidFill>
                  <a:srgbClr val="FF0000"/>
                </a:solidFill>
                <a:latin typeface="Times New Roman" pitchFamily="18" charset="0"/>
                <a:cs typeface="Times New Roman" pitchFamily="18" charset="0"/>
              </a:rPr>
              <a:t>Attainment Expedients of Markovian Heterogeneous Water Heaters in Queueing Models </a:t>
            </a:r>
          </a:p>
          <a:p>
            <a:pPr algn="ctr"/>
            <a:r>
              <a:rPr lang="en-US" b="1" dirty="0">
                <a:solidFill>
                  <a:srgbClr val="FF0000"/>
                </a:solidFill>
                <a:latin typeface="Times New Roman" pitchFamily="18" charset="0"/>
                <a:cs typeface="Times New Roman" pitchFamily="18" charset="0"/>
              </a:rPr>
              <a:t>by Matrix Geometric Method</a:t>
            </a:r>
            <a:endParaRPr lang="en-US" b="1" dirty="0">
              <a:solidFill>
                <a:schemeClr val="accent6">
                  <a:lumMod val="50000"/>
                </a:schemeClr>
              </a:solidFill>
            </a:endParaRPr>
          </a:p>
        </p:txBody>
      </p:sp>
    </p:spTree>
    <p:extLst>
      <p:ext uri="{BB962C8B-B14F-4D97-AF65-F5344CB8AC3E}">
        <p14:creationId xmlns:p14="http://schemas.microsoft.com/office/powerpoint/2010/main" val="36441742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143001" y="1162280"/>
            <a:ext cx="8153400" cy="5486400"/>
          </a:xfrm>
          <a:prstGeom prst="rect">
            <a:avLst/>
          </a:prstGeom>
        </p:spPr>
        <p:txBody>
          <a:bodyPr>
            <a:normAutofit/>
          </a:bodyPr>
          <a:lstStyle/>
          <a:p>
            <a:pPr algn="ctr">
              <a:buNone/>
            </a:pPr>
            <a:endParaRPr lang="en-US" sz="2000" dirty="0">
              <a:solidFill>
                <a:srgbClr val="FF0000"/>
              </a:solidFill>
            </a:endParaRPr>
          </a:p>
          <a:p>
            <a:pPr algn="ctr">
              <a:buNone/>
            </a:pPr>
            <a:r>
              <a:rPr lang="en-US" sz="2800" b="1" dirty="0">
                <a:solidFill>
                  <a:srgbClr val="00B050"/>
                </a:solidFill>
                <a:effectLst>
                  <a:outerShdw blurRad="38100" dist="38100" dir="2700000" algn="tl">
                    <a:srgbClr val="000000">
                      <a:alpha val="43137"/>
                    </a:srgbClr>
                  </a:outerShdw>
                </a:effectLst>
              </a:rPr>
              <a:t>Random Processes</a:t>
            </a:r>
          </a:p>
          <a:p>
            <a:pPr>
              <a:buFont typeface="Wingdings" pitchFamily="2" charset="2"/>
              <a:buChar char="Ø"/>
            </a:pPr>
            <a:r>
              <a:rPr lang="en-IN" sz="2000" dirty="0">
                <a:solidFill>
                  <a:srgbClr val="1E14E6"/>
                </a:solidFill>
              </a:rPr>
              <a:t>Families of  Random variables which are functions of time</a:t>
            </a:r>
          </a:p>
          <a:p>
            <a:r>
              <a:rPr lang="en-IN" sz="2400" b="1" dirty="0">
                <a:solidFill>
                  <a:srgbClr val="A7299E"/>
                </a:solidFill>
              </a:rPr>
              <a:t>Example:</a:t>
            </a:r>
            <a:endParaRPr lang="en-US" sz="2400" dirty="0">
              <a:solidFill>
                <a:srgbClr val="A7299E"/>
              </a:solidFill>
            </a:endParaRPr>
          </a:p>
          <a:p>
            <a:pPr lvl="0">
              <a:buFont typeface="Wingdings" pitchFamily="2" charset="2"/>
              <a:buChar char="Ø"/>
            </a:pPr>
            <a:r>
              <a:rPr lang="en-IN" sz="2000" dirty="0"/>
              <a:t> </a:t>
            </a:r>
            <a:r>
              <a:rPr lang="en-IN" sz="2000" dirty="0">
                <a:solidFill>
                  <a:srgbClr val="1E14E6"/>
                </a:solidFill>
              </a:rPr>
              <a:t>A simple experiment like throwing a true die.</a:t>
            </a:r>
          </a:p>
          <a:p>
            <a:pPr>
              <a:buFont typeface="Wingdings" pitchFamily="2" charset="2"/>
              <a:buChar char="Ø"/>
            </a:pPr>
            <a:r>
              <a:rPr lang="en-IN" sz="2000" dirty="0">
                <a:solidFill>
                  <a:srgbClr val="9B077F"/>
                </a:solidFill>
              </a:rPr>
              <a:t>{</a:t>
            </a:r>
            <a:r>
              <a:rPr lang="en-IN" sz="2000" dirty="0" err="1">
                <a:solidFill>
                  <a:srgbClr val="9B077F"/>
                </a:solidFill>
              </a:rPr>
              <a:t>X</a:t>
            </a:r>
            <a:r>
              <a:rPr lang="en-IN" sz="2000" baseline="-25000" dirty="0" err="1">
                <a:solidFill>
                  <a:srgbClr val="9B077F"/>
                </a:solidFill>
              </a:rPr>
              <a:t>n</a:t>
            </a:r>
            <a:r>
              <a:rPr lang="en-IN" sz="2000" baseline="-25000" dirty="0">
                <a:solidFill>
                  <a:srgbClr val="9B077F"/>
                </a:solidFill>
              </a:rPr>
              <a:t> </a:t>
            </a:r>
            <a:r>
              <a:rPr lang="en-IN" sz="2000" dirty="0">
                <a:solidFill>
                  <a:srgbClr val="9B077F"/>
                </a:solidFill>
              </a:rPr>
              <a:t> ; n≥1} </a:t>
            </a:r>
            <a:r>
              <a:rPr lang="en-IN" sz="2000" dirty="0">
                <a:solidFill>
                  <a:srgbClr val="1E14E6"/>
                </a:solidFill>
              </a:rPr>
              <a:t>is outcome of n throw. </a:t>
            </a:r>
          </a:p>
          <a:p>
            <a:pPr algn="just">
              <a:buFont typeface="Wingdings" pitchFamily="2" charset="2"/>
              <a:buChar char="Ø"/>
            </a:pPr>
            <a:r>
              <a:rPr lang="en-IN" sz="2000" dirty="0">
                <a:solidFill>
                  <a:srgbClr val="1E14E6"/>
                </a:solidFill>
              </a:rPr>
              <a:t>A family of random variables such that for a distinct value of </a:t>
            </a:r>
          </a:p>
          <a:p>
            <a:pPr marL="0" indent="0" algn="just">
              <a:buNone/>
            </a:pPr>
            <a:r>
              <a:rPr lang="en-IN" sz="2000" dirty="0">
                <a:solidFill>
                  <a:srgbClr val="1E14E6"/>
                </a:solidFill>
              </a:rPr>
              <a:t>      n(=1, 2, . . . ), one gets a distinct random variable  constitutes </a:t>
            </a:r>
          </a:p>
          <a:p>
            <a:pPr marL="0" indent="0" algn="just">
              <a:buNone/>
            </a:pPr>
            <a:r>
              <a:rPr lang="en-IN" sz="2000" dirty="0">
                <a:solidFill>
                  <a:srgbClr val="1E14E6"/>
                </a:solidFill>
              </a:rPr>
              <a:t>      a random process, Known as Bernoulli process.</a:t>
            </a:r>
            <a:endParaRPr lang="en-US" sz="2000" dirty="0">
              <a:solidFill>
                <a:srgbClr val="1E14E6"/>
              </a:solidFill>
            </a:endParaRPr>
          </a:p>
          <a:p>
            <a:pPr lvl="0">
              <a:buFont typeface="Wingdings" pitchFamily="2" charset="2"/>
              <a:buChar char="Ø"/>
            </a:pPr>
            <a:endParaRPr lang="en-US" sz="2000" dirty="0">
              <a:solidFill>
                <a:srgbClr val="0070C0"/>
              </a:solidFill>
            </a:endParaRPr>
          </a:p>
          <a:p>
            <a:pPr>
              <a:buNone/>
            </a:pPr>
            <a:endParaRPr lang="en-US" sz="2000" dirty="0">
              <a:solidFill>
                <a:srgbClr val="0070C0"/>
              </a:solidFill>
            </a:endParaRPr>
          </a:p>
        </p:txBody>
      </p:sp>
      <p:sp>
        <p:nvSpPr>
          <p:cNvPr id="6" name="Rectangle 5"/>
          <p:cNvSpPr/>
          <p:nvPr/>
        </p:nvSpPr>
        <p:spPr>
          <a:xfrm>
            <a:off x="0" y="228600"/>
            <a:ext cx="9144000" cy="646331"/>
          </a:xfrm>
          <a:prstGeom prst="rect">
            <a:avLst/>
          </a:prstGeom>
        </p:spPr>
        <p:txBody>
          <a:bodyPr wrap="square">
            <a:spAutoFit/>
          </a:bodyPr>
          <a:lstStyle/>
          <a:p>
            <a:pPr algn="ctr"/>
            <a:r>
              <a:rPr lang="en-US" b="1" dirty="0">
                <a:solidFill>
                  <a:srgbClr val="FF0000"/>
                </a:solidFill>
                <a:latin typeface="Times New Roman" pitchFamily="18" charset="0"/>
                <a:cs typeface="Times New Roman" pitchFamily="18" charset="0"/>
              </a:rPr>
              <a:t>Attainment Expedients of Markovian Heterogeneous Water Heaters in Queueing Models </a:t>
            </a:r>
          </a:p>
          <a:p>
            <a:pPr algn="ctr"/>
            <a:r>
              <a:rPr lang="en-US" b="1" dirty="0">
                <a:solidFill>
                  <a:srgbClr val="FF0000"/>
                </a:solidFill>
                <a:latin typeface="Times New Roman" pitchFamily="18" charset="0"/>
                <a:cs typeface="Times New Roman" pitchFamily="18" charset="0"/>
              </a:rPr>
              <a:t>by Matrix Geometric Method</a:t>
            </a:r>
            <a:endParaRPr lang="en-US" b="1" dirty="0">
              <a:solidFill>
                <a:schemeClr val="accent6">
                  <a:lumMod val="50000"/>
                </a:schemeClr>
              </a:solidFill>
            </a:endParaRPr>
          </a:p>
        </p:txBody>
      </p:sp>
    </p:spTree>
    <p:extLst>
      <p:ext uri="{BB962C8B-B14F-4D97-AF65-F5344CB8AC3E}">
        <p14:creationId xmlns:p14="http://schemas.microsoft.com/office/powerpoint/2010/main" val="28439645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linds(horizontal)">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blinds(horizontal)">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blinds(horizontal)">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blinds(horizontal)">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blinds(horizontal)">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blinds(horizontal)">
                                      <p:cBhvr>
                                        <p:cTn id="42"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600200"/>
            <a:ext cx="6858000" cy="3474720"/>
          </a:xfrm>
          <a:prstGeom prst="rect">
            <a:avLst/>
          </a:prstGeom>
        </p:spPr>
        <p:txBody>
          <a:bodyPr>
            <a:normAutofit/>
          </a:bodyPr>
          <a:lstStyle/>
          <a:p>
            <a:pPr>
              <a:buNone/>
            </a:pPr>
            <a:r>
              <a:rPr lang="en-IN" sz="2400" b="1" dirty="0">
                <a:solidFill>
                  <a:srgbClr val="00B050"/>
                </a:solidFill>
              </a:rPr>
              <a:t>Classifications of Random processes</a:t>
            </a:r>
          </a:p>
          <a:p>
            <a:pPr>
              <a:buNone/>
            </a:pPr>
            <a:endParaRPr lang="en-US" sz="2400" dirty="0">
              <a:solidFill>
                <a:srgbClr val="FF0000"/>
              </a:solidFill>
            </a:endParaRPr>
          </a:p>
          <a:p>
            <a:pPr lvl="0"/>
            <a:r>
              <a:rPr lang="en-IN" sz="2400" dirty="0">
                <a:solidFill>
                  <a:srgbClr val="1E14E6"/>
                </a:solidFill>
              </a:rPr>
              <a:t>Discrete time, discrete state space</a:t>
            </a:r>
            <a:endParaRPr lang="en-US" sz="2400" dirty="0">
              <a:solidFill>
                <a:srgbClr val="1E14E6"/>
              </a:solidFill>
            </a:endParaRPr>
          </a:p>
          <a:p>
            <a:pPr lvl="0"/>
            <a:r>
              <a:rPr lang="en-IN" sz="2400" dirty="0">
                <a:solidFill>
                  <a:srgbClr val="1E14E6"/>
                </a:solidFill>
              </a:rPr>
              <a:t>Discrete time, continuous state space</a:t>
            </a:r>
            <a:endParaRPr lang="en-US" sz="2400" dirty="0">
              <a:solidFill>
                <a:srgbClr val="1E14E6"/>
              </a:solidFill>
            </a:endParaRPr>
          </a:p>
          <a:p>
            <a:pPr lvl="0"/>
            <a:r>
              <a:rPr lang="en-IN" sz="2400" dirty="0">
                <a:solidFill>
                  <a:srgbClr val="1E14E6"/>
                </a:solidFill>
              </a:rPr>
              <a:t>Continuous time, discrete state space</a:t>
            </a:r>
            <a:endParaRPr lang="en-US" sz="2400" dirty="0">
              <a:solidFill>
                <a:srgbClr val="1E14E6"/>
              </a:solidFill>
            </a:endParaRPr>
          </a:p>
          <a:p>
            <a:pPr lvl="0"/>
            <a:r>
              <a:rPr lang="en-IN" sz="2400" dirty="0">
                <a:solidFill>
                  <a:srgbClr val="1E14E6"/>
                </a:solidFill>
              </a:rPr>
              <a:t>Continuous time continuous state space</a:t>
            </a:r>
            <a:endParaRPr lang="en-US" sz="2400" dirty="0">
              <a:solidFill>
                <a:srgbClr val="1E14E6"/>
              </a:solidFill>
            </a:endParaRPr>
          </a:p>
          <a:p>
            <a:endParaRPr lang="en-US" sz="2400" dirty="0"/>
          </a:p>
        </p:txBody>
      </p:sp>
      <p:sp>
        <p:nvSpPr>
          <p:cNvPr id="4" name="Rectangle 3"/>
          <p:cNvSpPr/>
          <p:nvPr/>
        </p:nvSpPr>
        <p:spPr>
          <a:xfrm>
            <a:off x="0" y="228600"/>
            <a:ext cx="9144000" cy="646331"/>
          </a:xfrm>
          <a:prstGeom prst="rect">
            <a:avLst/>
          </a:prstGeom>
        </p:spPr>
        <p:txBody>
          <a:bodyPr wrap="square">
            <a:spAutoFit/>
          </a:bodyPr>
          <a:lstStyle/>
          <a:p>
            <a:pPr algn="ctr"/>
            <a:r>
              <a:rPr lang="en-US" b="1" dirty="0">
                <a:solidFill>
                  <a:srgbClr val="FF0000"/>
                </a:solidFill>
                <a:latin typeface="Times New Roman" pitchFamily="18" charset="0"/>
                <a:cs typeface="Times New Roman" pitchFamily="18" charset="0"/>
              </a:rPr>
              <a:t>Attainment Expedients of Markovian Heterogeneous Water Heaters in Queueing Models </a:t>
            </a:r>
          </a:p>
          <a:p>
            <a:pPr algn="ctr"/>
            <a:r>
              <a:rPr lang="en-US" b="1" dirty="0">
                <a:solidFill>
                  <a:srgbClr val="FF0000"/>
                </a:solidFill>
                <a:latin typeface="Times New Roman" pitchFamily="18" charset="0"/>
                <a:cs typeface="Times New Roman" pitchFamily="18" charset="0"/>
              </a:rPr>
              <a:t>by Matrix Geometric Method</a:t>
            </a:r>
            <a:endParaRPr lang="en-US" b="1" dirty="0">
              <a:solidFill>
                <a:schemeClr val="accent6">
                  <a:lumMod val="50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219200"/>
            <a:ext cx="7749887" cy="4272742"/>
          </a:xfrm>
          <a:prstGeom prst="rect">
            <a:avLst/>
          </a:prstGeom>
        </p:spPr>
        <p:txBody>
          <a:bodyPr/>
          <a:lstStyle/>
          <a:p>
            <a:pPr marL="45720" indent="0">
              <a:buNone/>
            </a:pPr>
            <a:endParaRPr lang="en-IN" dirty="0">
              <a:solidFill>
                <a:schemeClr val="accent6">
                  <a:lumMod val="50000"/>
                </a:schemeClr>
              </a:solidFill>
              <a:latin typeface="Comic Sans MS" pitchFamily="66" charset="0"/>
            </a:endParaRPr>
          </a:p>
          <a:p>
            <a:pPr marL="45720" indent="0" algn="just">
              <a:buNone/>
            </a:pPr>
            <a:endParaRPr lang="en-IN" dirty="0">
              <a:latin typeface="Comic Sans MS" pitchFamily="66" charset="0"/>
            </a:endParaRPr>
          </a:p>
        </p:txBody>
      </p:sp>
      <p:sp>
        <p:nvSpPr>
          <p:cNvPr id="5" name="Rectangle 4"/>
          <p:cNvSpPr/>
          <p:nvPr/>
        </p:nvSpPr>
        <p:spPr>
          <a:xfrm>
            <a:off x="3200400" y="2438400"/>
            <a:ext cx="2514600" cy="457200"/>
          </a:xfrm>
          <a:prstGeom prst="rect">
            <a:avLst/>
          </a:prstGeom>
          <a:no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b="1" i="1" dirty="0">
                <a:solidFill>
                  <a:srgbClr val="0070C0"/>
                </a:solidFill>
                <a:latin typeface="Comic Sans MS" pitchFamily="66" charset="0"/>
                <a:ea typeface="Adobe Ming Std L" pitchFamily="18" charset="-128"/>
              </a:rPr>
              <a:t>Mathematics</a:t>
            </a:r>
          </a:p>
        </p:txBody>
      </p:sp>
      <p:cxnSp>
        <p:nvCxnSpPr>
          <p:cNvPr id="7" name="Straight Arrow Connector 6"/>
          <p:cNvCxnSpPr/>
          <p:nvPr/>
        </p:nvCxnSpPr>
        <p:spPr>
          <a:xfrm>
            <a:off x="4416137" y="2930236"/>
            <a:ext cx="1797627" cy="8382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2854037" y="2926772"/>
            <a:ext cx="1562100" cy="848591"/>
          </a:xfrm>
          <a:prstGeom prst="straightConnector1">
            <a:avLst/>
          </a:prstGeom>
          <a:ln w="38100">
            <a:tailEnd type="arrow"/>
          </a:ln>
        </p:spPr>
        <p:style>
          <a:lnRef idx="3">
            <a:schemeClr val="dk1"/>
          </a:lnRef>
          <a:fillRef idx="0">
            <a:schemeClr val="dk1"/>
          </a:fillRef>
          <a:effectRef idx="2">
            <a:schemeClr val="dk1"/>
          </a:effectRef>
          <a:fontRef idx="minor">
            <a:schemeClr val="tx1"/>
          </a:fontRef>
        </p:style>
      </p:cxnSp>
      <p:sp>
        <p:nvSpPr>
          <p:cNvPr id="14" name="Rectangle 13"/>
          <p:cNvSpPr/>
          <p:nvPr/>
        </p:nvSpPr>
        <p:spPr>
          <a:xfrm>
            <a:off x="5347854" y="3803072"/>
            <a:ext cx="3262746" cy="554182"/>
          </a:xfrm>
          <a:prstGeom prst="rect">
            <a:avLst/>
          </a:prstGeom>
          <a:no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i="1" dirty="0">
                <a:solidFill>
                  <a:srgbClr val="7030A0"/>
                </a:solidFill>
                <a:latin typeface="Comic Sans MS" pitchFamily="66" charset="0"/>
                <a:ea typeface="Adobe Ming Std L" pitchFamily="18" charset="-128"/>
              </a:rPr>
              <a:t>Non-Deterministic</a:t>
            </a:r>
          </a:p>
        </p:txBody>
      </p:sp>
      <p:sp>
        <p:nvSpPr>
          <p:cNvPr id="15" name="Rectangle 14"/>
          <p:cNvSpPr/>
          <p:nvPr/>
        </p:nvSpPr>
        <p:spPr>
          <a:xfrm>
            <a:off x="1371600" y="3837709"/>
            <a:ext cx="2514600" cy="457200"/>
          </a:xfrm>
          <a:prstGeom prst="rect">
            <a:avLst/>
          </a:prstGeom>
          <a:no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i="1" dirty="0">
                <a:solidFill>
                  <a:srgbClr val="7030A0"/>
                </a:solidFill>
                <a:latin typeface="Comic Sans MS" pitchFamily="66" charset="0"/>
                <a:ea typeface="Adobe Ming Std L" pitchFamily="18" charset="-128"/>
              </a:rPr>
              <a:t>Deterministic</a:t>
            </a:r>
          </a:p>
        </p:txBody>
      </p:sp>
      <p:sp>
        <p:nvSpPr>
          <p:cNvPr id="18" name="Rectangle 17"/>
          <p:cNvSpPr/>
          <p:nvPr/>
        </p:nvSpPr>
        <p:spPr>
          <a:xfrm>
            <a:off x="1371600" y="4572000"/>
            <a:ext cx="2590800" cy="1200329"/>
          </a:xfrm>
          <a:prstGeom prst="rect">
            <a:avLst/>
          </a:prstGeom>
        </p:spPr>
        <p:txBody>
          <a:bodyPr wrap="square">
            <a:spAutoFit/>
          </a:bodyPr>
          <a:lstStyle/>
          <a:p>
            <a:pPr marL="285750" indent="-285750">
              <a:buFont typeface="Wingdings" pitchFamily="2" charset="2"/>
              <a:buChar char="v"/>
            </a:pPr>
            <a:r>
              <a:rPr lang="en-IN" b="1" dirty="0"/>
              <a:t>The solutions are determined to hold true with absolute certainty</a:t>
            </a:r>
          </a:p>
        </p:txBody>
      </p:sp>
      <p:sp>
        <p:nvSpPr>
          <p:cNvPr id="20" name="Rectangle 19"/>
          <p:cNvSpPr/>
          <p:nvPr/>
        </p:nvSpPr>
        <p:spPr>
          <a:xfrm>
            <a:off x="5426652" y="4567623"/>
            <a:ext cx="3105150" cy="1477328"/>
          </a:xfrm>
          <a:prstGeom prst="rect">
            <a:avLst/>
          </a:prstGeom>
        </p:spPr>
        <p:txBody>
          <a:bodyPr wrap="square">
            <a:spAutoFit/>
          </a:bodyPr>
          <a:lstStyle/>
          <a:p>
            <a:pPr marL="285750" indent="-285750">
              <a:buFont typeface="Wingdings" pitchFamily="2" charset="2"/>
              <a:buChar char="v"/>
            </a:pPr>
            <a:r>
              <a:rPr lang="en-IN" b="1" dirty="0"/>
              <a:t>The solution or outcome is a prediction with uncertainties that can be measured using chance or probability</a:t>
            </a:r>
          </a:p>
        </p:txBody>
      </p:sp>
      <p:sp>
        <p:nvSpPr>
          <p:cNvPr id="11" name="Rectangle 10"/>
          <p:cNvSpPr/>
          <p:nvPr/>
        </p:nvSpPr>
        <p:spPr>
          <a:xfrm>
            <a:off x="228599" y="218531"/>
            <a:ext cx="8980343" cy="646331"/>
          </a:xfrm>
          <a:prstGeom prst="rect">
            <a:avLst/>
          </a:prstGeom>
        </p:spPr>
        <p:txBody>
          <a:bodyPr wrap="square">
            <a:spAutoFit/>
          </a:bodyPr>
          <a:lstStyle/>
          <a:p>
            <a:pPr algn="ctr"/>
            <a:r>
              <a:rPr lang="en-US" b="1" dirty="0">
                <a:solidFill>
                  <a:srgbClr val="FF0000"/>
                </a:solidFill>
                <a:latin typeface="Times New Roman" pitchFamily="18" charset="0"/>
                <a:cs typeface="Times New Roman" pitchFamily="18" charset="0"/>
              </a:rPr>
              <a:t>Attainment Expedients of Markovian Heterogeneous Water Heaters in Queueing Models by Matrix Geometric Method</a:t>
            </a:r>
            <a:endParaRPr lang="en-US" b="1" dirty="0">
              <a:solidFill>
                <a:schemeClr val="accent6">
                  <a:lumMod val="50000"/>
                </a:schemeClr>
              </a:solidFill>
            </a:endParaRPr>
          </a:p>
        </p:txBody>
      </p:sp>
    </p:spTree>
    <p:extLst>
      <p:ext uri="{BB962C8B-B14F-4D97-AF65-F5344CB8AC3E}">
        <p14:creationId xmlns:p14="http://schemas.microsoft.com/office/powerpoint/2010/main" val="39928165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15" grpId="0" animBg="1"/>
      <p:bldP spid="18"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1600200"/>
            <a:ext cx="7696200" cy="4724400"/>
          </a:xfrm>
          <a:prstGeom prst="rect">
            <a:avLst/>
          </a:prstGeom>
        </p:spPr>
        <p:txBody>
          <a:bodyPr>
            <a:normAutofit/>
          </a:bodyPr>
          <a:lstStyle/>
          <a:p>
            <a:pPr marL="457200" indent="-457200">
              <a:buNone/>
            </a:pPr>
            <a:r>
              <a:rPr lang="en-IN" sz="2800" dirty="0">
                <a:solidFill>
                  <a:srgbClr val="C00000"/>
                </a:solidFill>
              </a:rPr>
              <a:t>                   </a:t>
            </a:r>
          </a:p>
          <a:p>
            <a:pPr marL="457200" indent="-457200">
              <a:buNone/>
            </a:pPr>
            <a:r>
              <a:rPr lang="en-IN" sz="2800" b="1" dirty="0">
                <a:solidFill>
                  <a:srgbClr val="00B050"/>
                </a:solidFill>
              </a:rPr>
              <a:t>Queueing Theory</a:t>
            </a:r>
          </a:p>
          <a:p>
            <a:pPr marL="457200" indent="-457200">
              <a:buNone/>
            </a:pPr>
            <a:r>
              <a:rPr lang="en-IN" sz="2800" dirty="0">
                <a:solidFill>
                  <a:srgbClr val="1E14E6"/>
                </a:solidFill>
              </a:rPr>
              <a:t>    The analysis and description of real world phenomenon through probability theory leads to stochastic modelling. </a:t>
            </a:r>
            <a:r>
              <a:rPr lang="en-IN" sz="2800" dirty="0">
                <a:solidFill>
                  <a:srgbClr val="AC0480"/>
                </a:solidFill>
              </a:rPr>
              <a:t>Queueing theory</a:t>
            </a:r>
            <a:r>
              <a:rPr lang="en-IN" sz="2800" b="1" dirty="0">
                <a:solidFill>
                  <a:srgbClr val="AC0480"/>
                </a:solidFill>
              </a:rPr>
              <a:t> </a:t>
            </a:r>
            <a:r>
              <a:rPr lang="en-IN" sz="2800" dirty="0">
                <a:solidFill>
                  <a:srgbClr val="1E14E6"/>
                </a:solidFill>
              </a:rPr>
              <a:t>is one of the most important field in the stochastic modelling.</a:t>
            </a:r>
          </a:p>
          <a:p>
            <a:pPr>
              <a:buNone/>
            </a:pPr>
            <a:endParaRPr lang="en-US" sz="2800" dirty="0"/>
          </a:p>
        </p:txBody>
      </p:sp>
      <p:sp>
        <p:nvSpPr>
          <p:cNvPr id="4" name="Rectangle 3"/>
          <p:cNvSpPr/>
          <p:nvPr/>
        </p:nvSpPr>
        <p:spPr>
          <a:xfrm>
            <a:off x="0" y="228600"/>
            <a:ext cx="9144000" cy="646331"/>
          </a:xfrm>
          <a:prstGeom prst="rect">
            <a:avLst/>
          </a:prstGeom>
        </p:spPr>
        <p:txBody>
          <a:bodyPr wrap="square">
            <a:spAutoFit/>
          </a:bodyPr>
          <a:lstStyle/>
          <a:p>
            <a:pPr algn="ctr"/>
            <a:r>
              <a:rPr lang="en-US" b="1" dirty="0">
                <a:solidFill>
                  <a:srgbClr val="FF0000"/>
                </a:solidFill>
                <a:latin typeface="Times New Roman" pitchFamily="18" charset="0"/>
                <a:cs typeface="Times New Roman" pitchFamily="18" charset="0"/>
              </a:rPr>
              <a:t>Attainment Expedients of Markovian Heterogeneous Water Heaters in Queueing Models </a:t>
            </a:r>
          </a:p>
          <a:p>
            <a:pPr algn="ctr"/>
            <a:r>
              <a:rPr lang="en-US" b="1" dirty="0">
                <a:solidFill>
                  <a:srgbClr val="FF0000"/>
                </a:solidFill>
                <a:latin typeface="Times New Roman" pitchFamily="18" charset="0"/>
                <a:cs typeface="Times New Roman" pitchFamily="18" charset="0"/>
              </a:rPr>
              <a:t>by Matrix Geometric Method</a:t>
            </a:r>
            <a:endParaRPr lang="en-US" b="1" dirty="0">
              <a:solidFill>
                <a:schemeClr val="accent6">
                  <a:lumMod val="50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81000" y="1828800"/>
            <a:ext cx="8229600" cy="381000"/>
          </a:xfrm>
          <a:prstGeom prst="rect">
            <a:avLst/>
          </a:prstGeom>
        </p:spPr>
        <p:txBody>
          <a:bodyPr vert="horz" lIns="0" rIns="0" bIns="0" anchor="b">
            <a:normAutofit fontScale="47500" lnSpcReduction="20000"/>
          </a:bodyPr>
          <a:lstStyle/>
          <a:p>
            <a:pPr algn="ctr"/>
            <a:r>
              <a:rPr lang="en-US" sz="5400" b="1" dirty="0">
                <a:solidFill>
                  <a:schemeClr val="tx2"/>
                </a:solidFill>
              </a:rPr>
              <a:t>History of the Queueing Theory </a:t>
            </a:r>
          </a:p>
        </p:txBody>
      </p:sp>
      <p:sp>
        <p:nvSpPr>
          <p:cNvPr id="6" name="Title 1"/>
          <p:cNvSpPr txBox="1">
            <a:spLocks/>
          </p:cNvSpPr>
          <p:nvPr/>
        </p:nvSpPr>
        <p:spPr>
          <a:xfrm>
            <a:off x="34636" y="1447800"/>
            <a:ext cx="9007764" cy="5410200"/>
          </a:xfrm>
          <a:prstGeom prst="rect">
            <a:avLst/>
          </a:prstGeom>
        </p:spPr>
        <p:txBody>
          <a:bodyPr vert="horz" lIns="0" rIns="0" bIns="0" anchor="b">
            <a:normAutofit/>
          </a:bodyPr>
          <a:lstStyle/>
          <a:p>
            <a:pPr algn="ctr"/>
            <a:endParaRPr lang="en-US" sz="5400" b="1" dirty="0">
              <a:solidFill>
                <a:schemeClr val="tx2"/>
              </a:solidFill>
            </a:endParaRPr>
          </a:p>
        </p:txBody>
      </p:sp>
      <p:sp>
        <p:nvSpPr>
          <p:cNvPr id="8" name="Rectangle 7"/>
          <p:cNvSpPr/>
          <p:nvPr/>
        </p:nvSpPr>
        <p:spPr>
          <a:xfrm>
            <a:off x="609600" y="2345829"/>
            <a:ext cx="8229600" cy="1692771"/>
          </a:xfrm>
          <a:prstGeom prst="rect">
            <a:avLst/>
          </a:prstGeom>
          <a:blipFill>
            <a:blip r:embed="rId2"/>
            <a:tile tx="0" ty="0" sx="100000" sy="100000" flip="none" algn="tl"/>
          </a:blipFill>
        </p:spPr>
        <p:txBody>
          <a:bodyPr wrap="square">
            <a:spAutoFit/>
          </a:bodyPr>
          <a:lstStyle/>
          <a:p>
            <a:pPr marL="457200" indent="-457200">
              <a:buFont typeface="Courier New" pitchFamily="49" charset="0"/>
              <a:buChar char="o"/>
            </a:pPr>
            <a:r>
              <a:rPr lang="en-IN" sz="2600" dirty="0">
                <a:solidFill>
                  <a:srgbClr val="1E14E6"/>
                </a:solidFill>
              </a:rPr>
              <a:t>The queueing theory has its origin in 1909, when</a:t>
            </a:r>
          </a:p>
          <a:p>
            <a:pPr marL="457200" indent="-457200"/>
            <a:r>
              <a:rPr lang="en-IN" sz="2600" dirty="0">
                <a:solidFill>
                  <a:srgbClr val="1E14E6"/>
                </a:solidFill>
              </a:rPr>
              <a:t>       A.K. Erlang*(1878-1929) published his </a:t>
            </a:r>
          </a:p>
          <a:p>
            <a:pPr marL="457200" indent="-457200"/>
            <a:r>
              <a:rPr lang="en-IN" sz="2600" dirty="0">
                <a:solidFill>
                  <a:srgbClr val="1E14E6"/>
                </a:solidFill>
              </a:rPr>
              <a:t>    fundamental paper relating to the study of </a:t>
            </a:r>
          </a:p>
          <a:p>
            <a:pPr marL="457200" indent="-457200"/>
            <a:r>
              <a:rPr lang="en-IN" sz="2600" dirty="0">
                <a:solidFill>
                  <a:srgbClr val="1E14E6"/>
                </a:solidFill>
              </a:rPr>
              <a:t>    congestion in telephone traffic.</a:t>
            </a:r>
          </a:p>
        </p:txBody>
      </p:sp>
      <p:pic>
        <p:nvPicPr>
          <p:cNvPr id="9" name="Picture 8" descr="j03078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0987" y="4724400"/>
            <a:ext cx="1217613"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0" y="228600"/>
            <a:ext cx="9144000" cy="646331"/>
          </a:xfrm>
          <a:prstGeom prst="rect">
            <a:avLst/>
          </a:prstGeom>
        </p:spPr>
        <p:txBody>
          <a:bodyPr wrap="square">
            <a:spAutoFit/>
          </a:bodyPr>
          <a:lstStyle/>
          <a:p>
            <a:pPr algn="ctr"/>
            <a:r>
              <a:rPr lang="en-US" b="1" dirty="0">
                <a:solidFill>
                  <a:srgbClr val="FF0000"/>
                </a:solidFill>
                <a:latin typeface="Times New Roman" pitchFamily="18" charset="0"/>
                <a:cs typeface="Times New Roman" pitchFamily="18" charset="0"/>
              </a:rPr>
              <a:t>Attainment Expedients of Markovian Heterogeneous Water Heaters in Queueing Models </a:t>
            </a:r>
          </a:p>
          <a:p>
            <a:pPr algn="ctr"/>
            <a:r>
              <a:rPr lang="en-US" b="1" dirty="0">
                <a:solidFill>
                  <a:srgbClr val="FF0000"/>
                </a:solidFill>
                <a:latin typeface="Times New Roman" pitchFamily="18" charset="0"/>
                <a:cs typeface="Times New Roman" pitchFamily="18" charset="0"/>
              </a:rPr>
              <a:t>by Matrix Geometric Method</a:t>
            </a:r>
            <a:endParaRPr lang="en-US" b="1" dirty="0">
              <a:solidFill>
                <a:schemeClr val="accent6">
                  <a:lumMod val="50000"/>
                </a:schemeClr>
              </a:solidFill>
            </a:endParaRPr>
          </a:p>
        </p:txBody>
      </p:sp>
    </p:spTree>
    <p:extLst>
      <p:ext uri="{BB962C8B-B14F-4D97-AF65-F5344CB8AC3E}">
        <p14:creationId xmlns:p14="http://schemas.microsoft.com/office/powerpoint/2010/main" val="6705538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randombar(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randombar(horizont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randombar(horizont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randombar(horizontal)">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j04033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1925" y="13273"/>
            <a:ext cx="3902075"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3" descr="j040386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1925" y="3736975"/>
            <a:ext cx="3902075"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4" descr="erla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4089" y="1828801"/>
            <a:ext cx="2375911"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1"/>
          <p:cNvSpPr>
            <a:spLocks noChangeArrowheads="1"/>
          </p:cNvSpPr>
          <p:nvPr/>
        </p:nvSpPr>
        <p:spPr bwMode="auto">
          <a:xfrm>
            <a:off x="304799" y="1524000"/>
            <a:ext cx="4937125" cy="5334000"/>
          </a:xfrm>
          <a:prstGeom prst="rect">
            <a:avLst/>
          </a:prstGeom>
          <a:blipFill>
            <a:blip r:embed="rId5"/>
            <a:tile tx="0" ty="0" sx="100000" sy="100000" flip="none" algn="tl"/>
          </a:blipFill>
          <a:ln w="38100">
            <a:noFill/>
            <a:miter lim="800000"/>
            <a:headEnd/>
            <a:tailEnd/>
          </a:ln>
        </p:spPr>
        <p:txBody>
          <a:bodyPr wrap="none" anchor="ctr"/>
          <a:lstStyle/>
          <a:p>
            <a:endParaRPr lang="en-US"/>
          </a:p>
        </p:txBody>
      </p:sp>
      <p:sp>
        <p:nvSpPr>
          <p:cNvPr id="6" name="Rectangle 4"/>
          <p:cNvSpPr txBox="1">
            <a:spLocks noChangeArrowheads="1"/>
          </p:cNvSpPr>
          <p:nvPr/>
        </p:nvSpPr>
        <p:spPr>
          <a:xfrm>
            <a:off x="0" y="1371600"/>
            <a:ext cx="5105400" cy="457200"/>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defRPr/>
            </a:pPr>
            <a:r>
              <a:rPr lang="en-US" sz="3200" b="1" dirty="0">
                <a:solidFill>
                  <a:schemeClr val="accent4">
                    <a:lumMod val="50000"/>
                  </a:schemeClr>
                </a:solidFill>
                <a:effectLst>
                  <a:outerShdw blurRad="38100" dist="38100" dir="2700000" algn="tl">
                    <a:srgbClr val="000000"/>
                  </a:outerShdw>
                </a:effectLst>
              </a:rPr>
              <a:t>The Father of Queuing Theory</a:t>
            </a:r>
            <a:r>
              <a:rPr lang="en-US" sz="3200" b="1" dirty="0">
                <a:solidFill>
                  <a:schemeClr val="accent4">
                    <a:lumMod val="50000"/>
                  </a:schemeClr>
                </a:solidFill>
              </a:rPr>
              <a:t> </a:t>
            </a:r>
          </a:p>
        </p:txBody>
      </p:sp>
      <p:sp>
        <p:nvSpPr>
          <p:cNvPr id="7" name="Text Box 5"/>
          <p:cNvSpPr txBox="1">
            <a:spLocks noChangeArrowheads="1"/>
          </p:cNvSpPr>
          <p:nvPr/>
        </p:nvSpPr>
        <p:spPr bwMode="auto">
          <a:xfrm>
            <a:off x="381000" y="2286000"/>
            <a:ext cx="4578956" cy="4401205"/>
          </a:xfrm>
          <a:prstGeom prst="rect">
            <a:avLst/>
          </a:prstGeom>
          <a:noFill/>
          <a:ln>
            <a:noFill/>
          </a:ln>
          <a:effectLst/>
        </p:spPr>
        <p:txBody>
          <a:bodyPr wrap="square">
            <a:spAutoFit/>
          </a:bodyPr>
          <a:lstStyle/>
          <a:p>
            <a:pPr>
              <a:defRPr/>
            </a:pPr>
            <a:r>
              <a:rPr lang="en-US" sz="2000" b="1" dirty="0">
                <a:solidFill>
                  <a:schemeClr val="bg1"/>
                </a:solidFill>
                <a:effectLst>
                  <a:outerShdw blurRad="38100" dist="38100" dir="2700000" algn="tl">
                    <a:srgbClr val="000000"/>
                  </a:outerShdw>
                </a:effectLst>
                <a:latin typeface="Arial" pitchFamily="34" charset="0"/>
              </a:rPr>
              <a:t> </a:t>
            </a:r>
          </a:p>
          <a:p>
            <a:pPr>
              <a:defRPr/>
            </a:pPr>
            <a:r>
              <a:rPr lang="en-US" sz="2000" b="1" dirty="0">
                <a:latin typeface="Arial" pitchFamily="34" charset="0"/>
              </a:rPr>
              <a:t>Danish engineer, who, in 1909</a:t>
            </a:r>
          </a:p>
          <a:p>
            <a:pPr>
              <a:defRPr/>
            </a:pPr>
            <a:r>
              <a:rPr lang="en-US" sz="2000" b="1" dirty="0">
                <a:latin typeface="Arial" pitchFamily="34" charset="0"/>
              </a:rPr>
              <a:t> experimented with fluctuating</a:t>
            </a:r>
          </a:p>
          <a:p>
            <a:pPr>
              <a:defRPr/>
            </a:pPr>
            <a:r>
              <a:rPr lang="en-US" sz="2000" b="1" dirty="0">
                <a:latin typeface="Arial" pitchFamily="34" charset="0"/>
              </a:rPr>
              <a:t> demand in telephone traffic in</a:t>
            </a:r>
          </a:p>
          <a:p>
            <a:pPr>
              <a:defRPr/>
            </a:pPr>
            <a:r>
              <a:rPr lang="en-US" sz="2000" b="1" dirty="0">
                <a:latin typeface="Arial" pitchFamily="34" charset="0"/>
              </a:rPr>
              <a:t> </a:t>
            </a:r>
            <a:r>
              <a:rPr lang="en-US" sz="2000" b="1" dirty="0">
                <a:solidFill>
                  <a:srgbClr val="FF0000"/>
                </a:solidFill>
                <a:latin typeface="Arial" pitchFamily="34" charset="0"/>
              </a:rPr>
              <a:t>Copenhagen.</a:t>
            </a:r>
          </a:p>
          <a:p>
            <a:pPr>
              <a:defRPr/>
            </a:pPr>
            <a:endParaRPr lang="en-US" sz="2000" b="1" dirty="0">
              <a:latin typeface="Arial" pitchFamily="34" charset="0"/>
            </a:endParaRPr>
          </a:p>
          <a:p>
            <a:pPr>
              <a:defRPr/>
            </a:pPr>
            <a:r>
              <a:rPr lang="en-US" sz="2000" b="1" dirty="0">
                <a:latin typeface="Arial" pitchFamily="34" charset="0"/>
              </a:rPr>
              <a:t> In 1917, he published a report</a:t>
            </a:r>
          </a:p>
          <a:p>
            <a:pPr>
              <a:defRPr/>
            </a:pPr>
            <a:r>
              <a:rPr lang="en-US" sz="2000" b="1" dirty="0">
                <a:latin typeface="Arial" pitchFamily="34" charset="0"/>
              </a:rPr>
              <a:t> addressing the delays in automatic</a:t>
            </a:r>
          </a:p>
          <a:p>
            <a:pPr>
              <a:defRPr/>
            </a:pPr>
            <a:r>
              <a:rPr lang="en-US" sz="2000" b="1" dirty="0">
                <a:latin typeface="Arial" pitchFamily="34" charset="0"/>
              </a:rPr>
              <a:t> telephone dialing equipment</a:t>
            </a:r>
          </a:p>
          <a:p>
            <a:pPr>
              <a:defRPr/>
            </a:pPr>
            <a:endParaRPr lang="en-US" sz="2000" b="1" dirty="0">
              <a:latin typeface="Arial" pitchFamily="34" charset="0"/>
            </a:endParaRPr>
          </a:p>
          <a:p>
            <a:pPr>
              <a:defRPr/>
            </a:pPr>
            <a:r>
              <a:rPr lang="en-US" sz="2000" b="1" dirty="0">
                <a:latin typeface="Arial" pitchFamily="34" charset="0"/>
              </a:rPr>
              <a:t>At the end of World War II, his  work</a:t>
            </a:r>
          </a:p>
          <a:p>
            <a:pPr>
              <a:defRPr/>
            </a:pPr>
            <a:r>
              <a:rPr lang="en-US" sz="2000" b="1" dirty="0">
                <a:latin typeface="Arial" pitchFamily="34" charset="0"/>
              </a:rPr>
              <a:t> was extended to more  general </a:t>
            </a:r>
          </a:p>
          <a:p>
            <a:pPr>
              <a:defRPr/>
            </a:pPr>
            <a:r>
              <a:rPr lang="en-US" sz="2000" b="1" dirty="0">
                <a:latin typeface="Arial" pitchFamily="34" charset="0"/>
              </a:rPr>
              <a:t> problems, including  waiting lines </a:t>
            </a:r>
          </a:p>
          <a:p>
            <a:pPr>
              <a:defRPr/>
            </a:pPr>
            <a:r>
              <a:rPr lang="en-US" sz="2000" b="1" dirty="0">
                <a:latin typeface="Arial" pitchFamily="34" charset="0"/>
              </a:rPr>
              <a:t> in business.</a:t>
            </a:r>
          </a:p>
        </p:txBody>
      </p:sp>
      <p:sp>
        <p:nvSpPr>
          <p:cNvPr id="9" name="Text Box 17"/>
          <p:cNvSpPr txBox="1">
            <a:spLocks noChangeArrowheads="1"/>
          </p:cNvSpPr>
          <p:nvPr/>
        </p:nvSpPr>
        <p:spPr bwMode="auto">
          <a:xfrm>
            <a:off x="5469154" y="5486399"/>
            <a:ext cx="1854200" cy="304800"/>
          </a:xfrm>
          <a:prstGeom prst="rect">
            <a:avLst/>
          </a:prstGeom>
          <a:noFill/>
          <a:ln>
            <a:noFill/>
          </a:ln>
          <a:effectLst/>
        </p:spPr>
        <p:txBody>
          <a:bodyPr wrap="none">
            <a:spAutoFit/>
          </a:bodyPr>
          <a:lstStyle/>
          <a:p>
            <a:pPr>
              <a:defRPr/>
            </a:pPr>
            <a:r>
              <a:rPr lang="en-US" sz="1400" b="1" dirty="0">
                <a:solidFill>
                  <a:srgbClr val="FFFF00"/>
                </a:solidFill>
                <a:effectLst>
                  <a:outerShdw blurRad="38100" dist="38100" dir="2700000" algn="tl">
                    <a:srgbClr val="000000"/>
                  </a:outerShdw>
                </a:effectLst>
                <a:latin typeface="Arial" pitchFamily="34" charset="0"/>
              </a:rPr>
              <a:t>AGNER K. ERLANG</a:t>
            </a:r>
          </a:p>
        </p:txBody>
      </p:sp>
      <p:sp>
        <p:nvSpPr>
          <p:cNvPr id="10" name="Rectangle 9"/>
          <p:cNvSpPr/>
          <p:nvPr/>
        </p:nvSpPr>
        <p:spPr>
          <a:xfrm>
            <a:off x="0" y="228600"/>
            <a:ext cx="9144000" cy="646331"/>
          </a:xfrm>
          <a:prstGeom prst="rect">
            <a:avLst/>
          </a:prstGeom>
        </p:spPr>
        <p:txBody>
          <a:bodyPr wrap="square">
            <a:spAutoFit/>
          </a:bodyPr>
          <a:lstStyle/>
          <a:p>
            <a:pPr algn="ctr"/>
            <a:r>
              <a:rPr lang="en-US" b="1" dirty="0">
                <a:solidFill>
                  <a:srgbClr val="FF0000"/>
                </a:solidFill>
                <a:latin typeface="Times New Roman" pitchFamily="18" charset="0"/>
                <a:cs typeface="Times New Roman" pitchFamily="18" charset="0"/>
              </a:rPr>
              <a:t>Attainment Expedients of Markovian Heterogeneous Water Heaters in Queueing Models </a:t>
            </a:r>
          </a:p>
          <a:p>
            <a:pPr algn="ctr"/>
            <a:r>
              <a:rPr lang="en-US" b="1" dirty="0">
                <a:solidFill>
                  <a:srgbClr val="FF0000"/>
                </a:solidFill>
                <a:latin typeface="Times New Roman" pitchFamily="18" charset="0"/>
                <a:cs typeface="Times New Roman" pitchFamily="18" charset="0"/>
              </a:rPr>
              <a:t>by Matrix Geometric Method</a:t>
            </a:r>
            <a:endParaRPr lang="en-US" b="1" dirty="0">
              <a:solidFill>
                <a:schemeClr val="accent6">
                  <a:lumMod val="50000"/>
                </a:schemeClr>
              </a:solidFill>
            </a:endParaRPr>
          </a:p>
        </p:txBody>
      </p:sp>
    </p:spTree>
    <p:extLst>
      <p:ext uri="{BB962C8B-B14F-4D97-AF65-F5344CB8AC3E}">
        <p14:creationId xmlns:p14="http://schemas.microsoft.com/office/powerpoint/2010/main" val="27614910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linds(horizontal)">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blinds(horizontal)">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blinds(horizontal)">
                                      <p:cBhvr>
                                        <p:cTn id="27" dur="5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blinds(horizontal)">
                                      <p:cBhvr>
                                        <p:cTn id="32" dur="500"/>
                                        <p:tgtEl>
                                          <p:spTgt spid="7">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animEffect transition="in" filter="blinds(horizontal)">
                                      <p:cBhvr>
                                        <p:cTn id="37" dur="500"/>
                                        <p:tgtEl>
                                          <p:spTgt spid="7">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7">
                                            <p:txEl>
                                              <p:pRg st="6" end="6"/>
                                            </p:txEl>
                                          </p:spTgt>
                                        </p:tgtEl>
                                        <p:attrNameLst>
                                          <p:attrName>style.visibility</p:attrName>
                                        </p:attrNameLst>
                                      </p:cBhvr>
                                      <p:to>
                                        <p:strVal val="visible"/>
                                      </p:to>
                                    </p:set>
                                    <p:animEffect transition="in" filter="blinds(horizontal)">
                                      <p:cBhvr>
                                        <p:cTn id="42" dur="500"/>
                                        <p:tgtEl>
                                          <p:spTgt spid="7">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7">
                                            <p:txEl>
                                              <p:pRg st="7" end="7"/>
                                            </p:txEl>
                                          </p:spTgt>
                                        </p:tgtEl>
                                        <p:attrNameLst>
                                          <p:attrName>style.visibility</p:attrName>
                                        </p:attrNameLst>
                                      </p:cBhvr>
                                      <p:to>
                                        <p:strVal val="visible"/>
                                      </p:to>
                                    </p:set>
                                    <p:animEffect transition="in" filter="blinds(horizontal)">
                                      <p:cBhvr>
                                        <p:cTn id="47" dur="500"/>
                                        <p:tgtEl>
                                          <p:spTgt spid="7">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7">
                                            <p:txEl>
                                              <p:pRg st="8" end="8"/>
                                            </p:txEl>
                                          </p:spTgt>
                                        </p:tgtEl>
                                        <p:attrNameLst>
                                          <p:attrName>style.visibility</p:attrName>
                                        </p:attrNameLst>
                                      </p:cBhvr>
                                      <p:to>
                                        <p:strVal val="visible"/>
                                      </p:to>
                                    </p:set>
                                    <p:animEffect transition="in" filter="blinds(horizontal)">
                                      <p:cBhvr>
                                        <p:cTn id="52" dur="500"/>
                                        <p:tgtEl>
                                          <p:spTgt spid="7">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7">
                                            <p:txEl>
                                              <p:pRg st="10" end="10"/>
                                            </p:txEl>
                                          </p:spTgt>
                                        </p:tgtEl>
                                        <p:attrNameLst>
                                          <p:attrName>style.visibility</p:attrName>
                                        </p:attrNameLst>
                                      </p:cBhvr>
                                      <p:to>
                                        <p:strVal val="visible"/>
                                      </p:to>
                                    </p:set>
                                    <p:animEffect transition="in" filter="blinds(horizontal)">
                                      <p:cBhvr>
                                        <p:cTn id="57" dur="500"/>
                                        <p:tgtEl>
                                          <p:spTgt spid="7">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7">
                                            <p:txEl>
                                              <p:pRg st="11" end="11"/>
                                            </p:txEl>
                                          </p:spTgt>
                                        </p:tgtEl>
                                        <p:attrNameLst>
                                          <p:attrName>style.visibility</p:attrName>
                                        </p:attrNameLst>
                                      </p:cBhvr>
                                      <p:to>
                                        <p:strVal val="visible"/>
                                      </p:to>
                                    </p:set>
                                    <p:animEffect transition="in" filter="blinds(horizontal)">
                                      <p:cBhvr>
                                        <p:cTn id="62" dur="500"/>
                                        <p:tgtEl>
                                          <p:spTgt spid="7">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7">
                                            <p:txEl>
                                              <p:pRg st="12" end="12"/>
                                            </p:txEl>
                                          </p:spTgt>
                                        </p:tgtEl>
                                        <p:attrNameLst>
                                          <p:attrName>style.visibility</p:attrName>
                                        </p:attrNameLst>
                                      </p:cBhvr>
                                      <p:to>
                                        <p:strVal val="visible"/>
                                      </p:to>
                                    </p:set>
                                    <p:animEffect transition="in" filter="blinds(horizontal)">
                                      <p:cBhvr>
                                        <p:cTn id="67" dur="500"/>
                                        <p:tgtEl>
                                          <p:spTgt spid="7">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7">
                                            <p:txEl>
                                              <p:pRg st="13" end="13"/>
                                            </p:txEl>
                                          </p:spTgt>
                                        </p:tgtEl>
                                        <p:attrNameLst>
                                          <p:attrName>style.visibility</p:attrName>
                                        </p:attrNameLst>
                                      </p:cBhvr>
                                      <p:to>
                                        <p:strVal val="visible"/>
                                      </p:to>
                                    </p:set>
                                    <p:animEffect transition="in" filter="blinds(horizontal)">
                                      <p:cBhvr>
                                        <p:cTn id="72" dur="500"/>
                                        <p:tgtEl>
                                          <p:spTgt spid="7">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295400"/>
            <a:ext cx="8229600" cy="609600"/>
          </a:xfrm>
          <a:prstGeom prst="rect">
            <a:avLst/>
          </a:prstGeom>
        </p:spPr>
        <p:txBody>
          <a:bodyPr vert="horz" lIns="0" rIns="0" bIns="0" anchor="b">
            <a:normAutofit fontScale="25000" lnSpcReduction="20000"/>
          </a:bodyPr>
          <a:lstStyle/>
          <a:p>
            <a:pPr algn="ctr"/>
            <a:r>
              <a:rPr lang="en-US" sz="5400" b="1" dirty="0">
                <a:solidFill>
                  <a:schemeClr val="tx2"/>
                </a:solidFill>
              </a:rPr>
              <a:t> </a:t>
            </a:r>
          </a:p>
          <a:p>
            <a:pPr algn="ctr"/>
            <a:r>
              <a:rPr lang="en-US" sz="14400" b="1" dirty="0">
                <a:solidFill>
                  <a:srgbClr val="AC0480"/>
                </a:solidFill>
              </a:rPr>
              <a:t>Queue</a:t>
            </a:r>
            <a:r>
              <a:rPr lang="en-US" sz="7500" b="1" dirty="0">
                <a:solidFill>
                  <a:srgbClr val="FF0000"/>
                </a:solidFill>
              </a:rPr>
              <a:t> </a:t>
            </a:r>
          </a:p>
        </p:txBody>
      </p:sp>
      <p:sp>
        <p:nvSpPr>
          <p:cNvPr id="3" name="Title 1"/>
          <p:cNvSpPr txBox="1">
            <a:spLocks/>
          </p:cNvSpPr>
          <p:nvPr/>
        </p:nvSpPr>
        <p:spPr>
          <a:xfrm>
            <a:off x="228600" y="1905000"/>
            <a:ext cx="8610600" cy="1143000"/>
          </a:xfrm>
          <a:prstGeom prst="rect">
            <a:avLst/>
          </a:prstGeom>
          <a:blipFill>
            <a:blip r:embed="rId2"/>
            <a:tile tx="0" ty="0" sx="100000" sy="100000" flip="none" algn="tl"/>
          </a:blipFill>
        </p:spPr>
        <p:txBody>
          <a:bodyPr vert="horz" lIns="0" rIns="0" bIns="0" anchor="b">
            <a:normAutofit/>
          </a:bodyPr>
          <a:lstStyle/>
          <a:p>
            <a:pPr marL="685800" indent="-685800" algn="just"/>
            <a:r>
              <a:rPr lang="en-IN" sz="3000" b="1" dirty="0">
                <a:solidFill>
                  <a:srgbClr val="1E14E6"/>
                </a:solidFill>
              </a:rPr>
              <a:t>  A queue is a waiting line which is usually formed Infront of some service facility.</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505200"/>
            <a:ext cx="64008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0" y="228600"/>
            <a:ext cx="9144000" cy="646331"/>
          </a:xfrm>
          <a:prstGeom prst="rect">
            <a:avLst/>
          </a:prstGeom>
        </p:spPr>
        <p:txBody>
          <a:bodyPr wrap="square">
            <a:spAutoFit/>
          </a:bodyPr>
          <a:lstStyle/>
          <a:p>
            <a:pPr algn="ctr"/>
            <a:r>
              <a:rPr lang="en-US" b="1" dirty="0">
                <a:solidFill>
                  <a:srgbClr val="FF0000"/>
                </a:solidFill>
                <a:latin typeface="Times New Roman" pitchFamily="18" charset="0"/>
                <a:cs typeface="Times New Roman" pitchFamily="18" charset="0"/>
              </a:rPr>
              <a:t>Attainment Expedients of Markovian Heterogeneous Water Heaters in Queueing Models </a:t>
            </a:r>
          </a:p>
          <a:p>
            <a:pPr algn="ctr"/>
            <a:r>
              <a:rPr lang="en-US" b="1" dirty="0">
                <a:solidFill>
                  <a:srgbClr val="FF0000"/>
                </a:solidFill>
                <a:latin typeface="Times New Roman" pitchFamily="18" charset="0"/>
                <a:cs typeface="Times New Roman" pitchFamily="18" charset="0"/>
              </a:rPr>
              <a:t>by Matrix Geometric Method</a:t>
            </a:r>
            <a:endParaRPr lang="en-US" b="1" dirty="0">
              <a:solidFill>
                <a:schemeClr val="accent6">
                  <a:lumMod val="50000"/>
                </a:schemeClr>
              </a:solidFill>
            </a:endParaRPr>
          </a:p>
        </p:txBody>
      </p:sp>
    </p:spTree>
    <p:extLst>
      <p:ext uri="{BB962C8B-B14F-4D97-AF65-F5344CB8AC3E}">
        <p14:creationId xmlns:p14="http://schemas.microsoft.com/office/powerpoint/2010/main" val="24112715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 calcmode="lin" valueType="num">
                                      <p:cBhvr additive="base">
                                        <p:cTn id="12" dur="500" fill="hold"/>
                                        <p:tgtEl>
                                          <p:spTgt spid="4098"/>
                                        </p:tgtEl>
                                        <p:attrNameLst>
                                          <p:attrName>ppt_x</p:attrName>
                                        </p:attrNameLst>
                                      </p:cBhvr>
                                      <p:tavLst>
                                        <p:tav tm="0">
                                          <p:val>
                                            <p:strVal val="#ppt_x"/>
                                          </p:val>
                                        </p:tav>
                                        <p:tav tm="100000">
                                          <p:val>
                                            <p:strVal val="#ppt_x"/>
                                          </p:val>
                                        </p:tav>
                                      </p:tavLst>
                                    </p:anim>
                                    <p:anim calcmode="lin" valueType="num">
                                      <p:cBhvr additive="base">
                                        <p:cTn id="13"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1447800"/>
            <a:ext cx="7315200" cy="762000"/>
          </a:xfrm>
        </p:spPr>
        <p:txBody>
          <a:bodyPr>
            <a:normAutofit/>
          </a:bodyPr>
          <a:lstStyle/>
          <a:p>
            <a:r>
              <a:rPr lang="en-IN" b="1" dirty="0">
                <a:solidFill>
                  <a:srgbClr val="00B050"/>
                </a:solidFill>
              </a:rPr>
              <a:t>Examples:</a:t>
            </a:r>
          </a:p>
        </p:txBody>
      </p:sp>
      <p:sp>
        <p:nvSpPr>
          <p:cNvPr id="3" name="Text Placeholder 2"/>
          <p:cNvSpPr>
            <a:spLocks noGrp="1"/>
          </p:cNvSpPr>
          <p:nvPr>
            <p:ph type="body" idx="4294967295"/>
          </p:nvPr>
        </p:nvSpPr>
        <p:spPr>
          <a:xfrm>
            <a:off x="788987" y="2209800"/>
            <a:ext cx="7059613" cy="1509713"/>
          </a:xfrm>
          <a:blipFill>
            <a:blip r:embed="rId2"/>
            <a:tile tx="0" ty="0" sx="100000" sy="100000" flip="none" algn="tl"/>
          </a:blipFill>
        </p:spPr>
        <p:txBody>
          <a:bodyPr>
            <a:normAutofit fontScale="92500"/>
          </a:bodyPr>
          <a:lstStyle/>
          <a:p>
            <a:pPr marL="342900" indent="-342900">
              <a:buClr>
                <a:srgbClr val="002060"/>
              </a:buClr>
              <a:buFont typeface="Wingdings" pitchFamily="2" charset="2"/>
              <a:buChar char="v"/>
            </a:pPr>
            <a:r>
              <a:rPr lang="en-IN" sz="2600" dirty="0">
                <a:solidFill>
                  <a:srgbClr val="1E14E6"/>
                </a:solidFill>
              </a:rPr>
              <a:t>Wait to eat at restaurants.</a:t>
            </a:r>
          </a:p>
          <a:p>
            <a:pPr marL="342900" indent="-342900">
              <a:buClr>
                <a:srgbClr val="002060"/>
              </a:buClr>
              <a:buFont typeface="Wingdings" pitchFamily="2" charset="2"/>
              <a:buChar char="v"/>
            </a:pPr>
            <a:r>
              <a:rPr lang="en-IN" sz="2600" dirty="0">
                <a:solidFill>
                  <a:srgbClr val="1E14E6"/>
                </a:solidFill>
              </a:rPr>
              <a:t>Wait to line at grocery shops to check-out.</a:t>
            </a:r>
          </a:p>
          <a:p>
            <a:pPr marL="342900" indent="-342900">
              <a:buClr>
                <a:srgbClr val="002060"/>
              </a:buClr>
              <a:buFont typeface="Wingdings" pitchFamily="2" charset="2"/>
              <a:buChar char="v"/>
            </a:pPr>
            <a:r>
              <a:rPr lang="en-IN" sz="2600" dirty="0">
                <a:solidFill>
                  <a:srgbClr val="1E14E6"/>
                </a:solidFill>
              </a:rPr>
              <a:t>Wait in beauty parlours or barber shops.</a:t>
            </a:r>
          </a:p>
        </p:txBody>
      </p:sp>
      <p:pic>
        <p:nvPicPr>
          <p:cNvPr id="41986" name="Picture 2" descr="http://www.swrc.com/wp/wp-content/uploads/2016/06/KFCHalal.jpg"/>
          <p:cNvPicPr>
            <a:picLocks noChangeAspect="1" noChangeArrowheads="1"/>
          </p:cNvPicPr>
          <p:nvPr/>
        </p:nvPicPr>
        <p:blipFill>
          <a:blip r:embed="rId3" cstate="print"/>
          <a:srcRect/>
          <a:stretch>
            <a:fillRect/>
          </a:stretch>
        </p:blipFill>
        <p:spPr bwMode="auto">
          <a:xfrm>
            <a:off x="304800" y="3886200"/>
            <a:ext cx="3886200" cy="2743200"/>
          </a:xfrm>
          <a:prstGeom prst="rect">
            <a:avLst/>
          </a:prstGeom>
          <a:noFill/>
        </p:spPr>
      </p:pic>
      <p:pic>
        <p:nvPicPr>
          <p:cNvPr id="41988" name="Picture 4" descr="http://politic365.com/wp-content/blogs.dir/1/files/2014/02/628x471.jpg"/>
          <p:cNvPicPr>
            <a:picLocks noChangeAspect="1" noChangeArrowheads="1"/>
          </p:cNvPicPr>
          <p:nvPr/>
        </p:nvPicPr>
        <p:blipFill>
          <a:blip r:embed="rId4"/>
          <a:srcRect/>
          <a:stretch>
            <a:fillRect/>
          </a:stretch>
        </p:blipFill>
        <p:spPr bwMode="auto">
          <a:xfrm>
            <a:off x="4648200" y="3886200"/>
            <a:ext cx="4305300" cy="2819400"/>
          </a:xfrm>
          <a:prstGeom prst="rect">
            <a:avLst/>
          </a:prstGeom>
          <a:noFill/>
        </p:spPr>
      </p:pic>
      <p:sp>
        <p:nvSpPr>
          <p:cNvPr id="7" name="Rectangle 6"/>
          <p:cNvSpPr/>
          <p:nvPr/>
        </p:nvSpPr>
        <p:spPr>
          <a:xfrm>
            <a:off x="0" y="228600"/>
            <a:ext cx="9144000" cy="646331"/>
          </a:xfrm>
          <a:prstGeom prst="rect">
            <a:avLst/>
          </a:prstGeom>
        </p:spPr>
        <p:txBody>
          <a:bodyPr wrap="square">
            <a:spAutoFit/>
          </a:bodyPr>
          <a:lstStyle/>
          <a:p>
            <a:pPr algn="ctr"/>
            <a:r>
              <a:rPr lang="en-US" b="1" dirty="0">
                <a:solidFill>
                  <a:srgbClr val="FF0000"/>
                </a:solidFill>
                <a:latin typeface="Times New Roman" pitchFamily="18" charset="0"/>
                <a:cs typeface="Times New Roman" pitchFamily="18" charset="0"/>
              </a:rPr>
              <a:t>Attainment Expedients of Markovian Heterogeneous Water Heaters in Queueing Models </a:t>
            </a:r>
          </a:p>
          <a:p>
            <a:pPr algn="ctr"/>
            <a:r>
              <a:rPr lang="en-US" b="1" dirty="0">
                <a:solidFill>
                  <a:srgbClr val="FF0000"/>
                </a:solidFill>
                <a:latin typeface="Times New Roman" pitchFamily="18" charset="0"/>
                <a:cs typeface="Times New Roman" pitchFamily="18" charset="0"/>
              </a:rPr>
              <a:t>by Matrix Geometric Method</a:t>
            </a:r>
            <a:endParaRPr lang="en-US" b="1" dirty="0">
              <a:solidFill>
                <a:schemeClr val="accent6">
                  <a:lumMod val="50000"/>
                </a:schemeClr>
              </a:solidFill>
            </a:endParaRPr>
          </a:p>
        </p:txBody>
      </p:sp>
    </p:spTree>
    <p:extLst>
      <p:ext uri="{BB962C8B-B14F-4D97-AF65-F5344CB8AC3E}">
        <p14:creationId xmlns:p14="http://schemas.microsoft.com/office/powerpoint/2010/main" val="36177182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1986"/>
                                        </p:tgtEl>
                                        <p:attrNameLst>
                                          <p:attrName>style.visibility</p:attrName>
                                        </p:attrNameLst>
                                      </p:cBhvr>
                                      <p:to>
                                        <p:strVal val="visible"/>
                                      </p:to>
                                    </p:set>
                                    <p:animEffect transition="in" filter="randombar(horizontal)">
                                      <p:cBhvr>
                                        <p:cTn id="12" dur="500"/>
                                        <p:tgtEl>
                                          <p:spTgt spid="4198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1988"/>
                                        </p:tgtEl>
                                        <p:attrNameLst>
                                          <p:attrName>style.visibility</p:attrName>
                                        </p:attrNameLst>
                                      </p:cBhvr>
                                      <p:to>
                                        <p:strVal val="visible"/>
                                      </p:to>
                                    </p:set>
                                    <p:animEffect transition="in" filter="randombar(horizontal)">
                                      <p:cBhvr>
                                        <p:cTn id="27" dur="500"/>
                                        <p:tgtEl>
                                          <p:spTgt spid="41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704850"/>
            <a:ext cx="8229600" cy="742950"/>
          </a:xfrm>
        </p:spPr>
        <p:txBody>
          <a:bodyPr>
            <a:normAutofit fontScale="90000"/>
          </a:bodyPr>
          <a:lstStyle/>
          <a:p>
            <a:br>
              <a:rPr lang="en-US" sz="5400" b="1" dirty="0"/>
            </a:br>
            <a:endParaRPr lang="en-US" dirty="0"/>
          </a:p>
        </p:txBody>
      </p:sp>
      <p:sp>
        <p:nvSpPr>
          <p:cNvPr id="5" name="Title 1"/>
          <p:cNvSpPr txBox="1">
            <a:spLocks/>
          </p:cNvSpPr>
          <p:nvPr/>
        </p:nvSpPr>
        <p:spPr>
          <a:xfrm>
            <a:off x="1193800" y="1104900"/>
            <a:ext cx="7010400" cy="381000"/>
          </a:xfrm>
          <a:prstGeom prst="rect">
            <a:avLst/>
          </a:prstGeom>
        </p:spPr>
        <p:txBody>
          <a:bodyPr vert="horz" lIns="0" rIns="0" bIns="0" anchor="b">
            <a:normAutofit fontScale="47500" lnSpcReduction="20000"/>
          </a:bodyPr>
          <a:lstStyle/>
          <a:p>
            <a:pPr algn="ctr"/>
            <a:r>
              <a:rPr lang="en-US" sz="5400" b="1" dirty="0">
                <a:solidFill>
                  <a:srgbClr val="00B050"/>
                </a:solidFill>
              </a:rPr>
              <a:t>Components of a Basic Queuing Process </a:t>
            </a:r>
          </a:p>
        </p:txBody>
      </p:sp>
      <p:sp>
        <p:nvSpPr>
          <p:cNvPr id="7" name="Title 1"/>
          <p:cNvSpPr txBox="1">
            <a:spLocks/>
          </p:cNvSpPr>
          <p:nvPr/>
        </p:nvSpPr>
        <p:spPr>
          <a:xfrm>
            <a:off x="914400" y="838200"/>
            <a:ext cx="8229600" cy="381000"/>
          </a:xfrm>
          <a:prstGeom prst="rect">
            <a:avLst/>
          </a:prstGeom>
        </p:spPr>
        <p:txBody>
          <a:bodyPr vert="horz" lIns="0" rIns="0" bIns="0" anchor="b">
            <a:normAutofit fontScale="25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br>
              <a:rPr kumimoji="0" lang="en-US" sz="5400" b="1" i="0" u="none" strike="noStrike" kern="1200" cap="none" spc="0" normalizeH="0" baseline="0" noProof="0">
                <a:ln>
                  <a:noFill/>
                </a:ln>
                <a:solidFill>
                  <a:schemeClr val="tx2"/>
                </a:solidFill>
                <a:effectLst/>
                <a:uLnTx/>
                <a:uFillTx/>
                <a:latin typeface="+mj-lt"/>
                <a:ea typeface="+mj-ea"/>
                <a:cs typeface="+mj-cs"/>
              </a:rPr>
            </a:b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9" name="Rectangle 25"/>
          <p:cNvSpPr>
            <a:spLocks noChangeArrowheads="1"/>
          </p:cNvSpPr>
          <p:nvPr/>
        </p:nvSpPr>
        <p:spPr bwMode="auto">
          <a:xfrm>
            <a:off x="2895600" y="2209800"/>
            <a:ext cx="4495800" cy="2209800"/>
          </a:xfrm>
          <a:prstGeom prst="rect">
            <a:avLst/>
          </a:prstGeom>
          <a:noFill/>
          <a:ln w="9525">
            <a:solidFill>
              <a:schemeClr val="tx1"/>
            </a:solidFill>
            <a:prstDash val="dash"/>
            <a:miter lim="800000"/>
            <a:headEnd/>
            <a:tailEnd/>
          </a:ln>
          <a:effectLst/>
        </p:spPr>
        <p:txBody>
          <a:bodyPr wrap="none" anchor="ctr"/>
          <a:lstStyle/>
          <a:p>
            <a:endParaRPr lang="en-US"/>
          </a:p>
        </p:txBody>
      </p:sp>
      <p:sp>
        <p:nvSpPr>
          <p:cNvPr id="10" name="Text Box 35"/>
          <p:cNvSpPr txBox="1">
            <a:spLocks noChangeArrowheads="1"/>
          </p:cNvSpPr>
          <p:nvPr/>
        </p:nvSpPr>
        <p:spPr bwMode="auto">
          <a:xfrm>
            <a:off x="7467600" y="2590800"/>
            <a:ext cx="1371600" cy="646331"/>
          </a:xfrm>
          <a:prstGeom prst="rect">
            <a:avLst/>
          </a:prstGeom>
          <a:noFill/>
          <a:ln w="9525">
            <a:noFill/>
            <a:miter lim="800000"/>
            <a:headEnd/>
            <a:tailEnd/>
          </a:ln>
          <a:effectLst/>
        </p:spPr>
        <p:txBody>
          <a:bodyPr>
            <a:spAutoFit/>
          </a:bodyPr>
          <a:lstStyle/>
          <a:p>
            <a:pPr>
              <a:spcBef>
                <a:spcPct val="50000"/>
              </a:spcBef>
            </a:pPr>
            <a:r>
              <a:rPr lang="en-US" dirty="0"/>
              <a:t>Served customers</a:t>
            </a:r>
          </a:p>
        </p:txBody>
      </p:sp>
      <p:sp>
        <p:nvSpPr>
          <p:cNvPr id="11" name="Text Box 14"/>
          <p:cNvSpPr txBox="1">
            <a:spLocks noChangeArrowheads="1"/>
          </p:cNvSpPr>
          <p:nvPr/>
        </p:nvSpPr>
        <p:spPr bwMode="auto">
          <a:xfrm>
            <a:off x="3276600" y="3048000"/>
            <a:ext cx="1219200" cy="369332"/>
          </a:xfrm>
          <a:prstGeom prst="rect">
            <a:avLst/>
          </a:prstGeom>
          <a:noFill/>
          <a:ln w="9525">
            <a:noFill/>
            <a:miter lim="800000"/>
            <a:headEnd/>
            <a:tailEnd/>
          </a:ln>
          <a:effectLst/>
        </p:spPr>
        <p:txBody>
          <a:bodyPr>
            <a:spAutoFit/>
          </a:bodyPr>
          <a:lstStyle/>
          <a:p>
            <a:pPr algn="ctr">
              <a:spcBef>
                <a:spcPct val="50000"/>
              </a:spcBef>
            </a:pPr>
            <a:r>
              <a:rPr lang="en-US" b="1" dirty="0"/>
              <a:t>Queue</a:t>
            </a:r>
          </a:p>
        </p:txBody>
      </p:sp>
      <p:sp>
        <p:nvSpPr>
          <p:cNvPr id="12" name="Rectangle 18"/>
          <p:cNvSpPr>
            <a:spLocks noChangeArrowheads="1"/>
          </p:cNvSpPr>
          <p:nvPr/>
        </p:nvSpPr>
        <p:spPr bwMode="auto">
          <a:xfrm>
            <a:off x="5638800" y="2479675"/>
            <a:ext cx="1600200" cy="1600200"/>
          </a:xfrm>
          <a:prstGeom prst="rect">
            <a:avLst/>
          </a:prstGeom>
          <a:solidFill>
            <a:srgbClr val="FF8184"/>
          </a:solidFill>
          <a:ln w="9525">
            <a:solidFill>
              <a:schemeClr val="tx1"/>
            </a:solidFill>
            <a:miter lim="800000"/>
            <a:headEnd/>
            <a:tailEnd/>
          </a:ln>
          <a:effectLst/>
        </p:spPr>
        <p:txBody>
          <a:bodyPr wrap="none" anchor="ctr"/>
          <a:lstStyle/>
          <a:p>
            <a:endParaRPr lang="en-US"/>
          </a:p>
        </p:txBody>
      </p:sp>
      <p:sp>
        <p:nvSpPr>
          <p:cNvPr id="13" name="Text Box 17"/>
          <p:cNvSpPr txBox="1">
            <a:spLocks noChangeArrowheads="1"/>
          </p:cNvSpPr>
          <p:nvPr/>
        </p:nvSpPr>
        <p:spPr bwMode="auto">
          <a:xfrm>
            <a:off x="5715000" y="2860675"/>
            <a:ext cx="1447800" cy="646331"/>
          </a:xfrm>
          <a:prstGeom prst="rect">
            <a:avLst/>
          </a:prstGeom>
          <a:noFill/>
          <a:ln w="9525">
            <a:noFill/>
            <a:miter lim="800000"/>
            <a:headEnd/>
            <a:tailEnd/>
          </a:ln>
          <a:effectLst/>
        </p:spPr>
        <p:txBody>
          <a:bodyPr>
            <a:spAutoFit/>
          </a:bodyPr>
          <a:lstStyle/>
          <a:p>
            <a:pPr algn="ctr">
              <a:spcBef>
                <a:spcPct val="50000"/>
              </a:spcBef>
            </a:pPr>
            <a:r>
              <a:rPr lang="en-US" b="1" dirty="0"/>
              <a:t>Service Mechanism</a:t>
            </a:r>
          </a:p>
        </p:txBody>
      </p:sp>
      <p:sp>
        <p:nvSpPr>
          <p:cNvPr id="14" name="Text Box 24"/>
          <p:cNvSpPr txBox="1">
            <a:spLocks noChangeArrowheads="1"/>
          </p:cNvSpPr>
          <p:nvPr/>
        </p:nvSpPr>
        <p:spPr bwMode="auto">
          <a:xfrm>
            <a:off x="3733800" y="1676400"/>
            <a:ext cx="2971800" cy="369332"/>
          </a:xfrm>
          <a:prstGeom prst="rect">
            <a:avLst/>
          </a:prstGeom>
          <a:noFill/>
          <a:ln w="9525">
            <a:noFill/>
            <a:miter lim="800000"/>
            <a:headEnd/>
            <a:tailEnd/>
          </a:ln>
          <a:effectLst/>
        </p:spPr>
        <p:txBody>
          <a:bodyPr wrap="square">
            <a:spAutoFit/>
          </a:bodyPr>
          <a:lstStyle/>
          <a:p>
            <a:pPr>
              <a:spcBef>
                <a:spcPct val="50000"/>
              </a:spcBef>
            </a:pPr>
            <a:r>
              <a:rPr lang="en-US" b="1" dirty="0"/>
              <a:t>The Queuing System</a:t>
            </a:r>
          </a:p>
        </p:txBody>
      </p:sp>
      <p:sp>
        <p:nvSpPr>
          <p:cNvPr id="15" name="Text Box 23"/>
          <p:cNvSpPr txBox="1">
            <a:spLocks noChangeArrowheads="1"/>
          </p:cNvSpPr>
          <p:nvPr/>
        </p:nvSpPr>
        <p:spPr bwMode="auto">
          <a:xfrm>
            <a:off x="381000" y="1992868"/>
            <a:ext cx="1905000" cy="369332"/>
          </a:xfrm>
          <a:prstGeom prst="rect">
            <a:avLst/>
          </a:prstGeom>
          <a:noFill/>
          <a:ln w="9525">
            <a:noFill/>
            <a:miter lim="800000"/>
            <a:headEnd/>
            <a:tailEnd/>
          </a:ln>
          <a:effectLst/>
        </p:spPr>
        <p:txBody>
          <a:bodyPr>
            <a:spAutoFit/>
          </a:bodyPr>
          <a:lstStyle/>
          <a:p>
            <a:pPr>
              <a:spcBef>
                <a:spcPct val="50000"/>
              </a:spcBef>
            </a:pPr>
            <a:r>
              <a:rPr lang="en-US" b="1" dirty="0"/>
              <a:t>Input Source</a:t>
            </a:r>
          </a:p>
        </p:txBody>
      </p:sp>
      <p:sp>
        <p:nvSpPr>
          <p:cNvPr id="16" name="Oval 12"/>
          <p:cNvSpPr>
            <a:spLocks noChangeArrowheads="1"/>
          </p:cNvSpPr>
          <p:nvPr/>
        </p:nvSpPr>
        <p:spPr bwMode="auto">
          <a:xfrm>
            <a:off x="381000" y="2667000"/>
            <a:ext cx="1600200" cy="1219200"/>
          </a:xfrm>
          <a:prstGeom prst="ellipse">
            <a:avLst/>
          </a:prstGeom>
          <a:solidFill>
            <a:srgbClr val="FFFF99"/>
          </a:solidFill>
          <a:ln w="9525">
            <a:solidFill>
              <a:schemeClr val="tx1"/>
            </a:solidFill>
            <a:round/>
            <a:headEnd/>
            <a:tailEnd/>
          </a:ln>
          <a:effectLst/>
        </p:spPr>
        <p:txBody>
          <a:bodyPr wrap="none" anchor="ctr"/>
          <a:lstStyle/>
          <a:p>
            <a:endParaRPr lang="en-US"/>
          </a:p>
        </p:txBody>
      </p:sp>
      <p:sp>
        <p:nvSpPr>
          <p:cNvPr id="17" name="Text Box 11"/>
          <p:cNvSpPr txBox="1">
            <a:spLocks noChangeArrowheads="1"/>
          </p:cNvSpPr>
          <p:nvPr/>
        </p:nvSpPr>
        <p:spPr bwMode="auto">
          <a:xfrm>
            <a:off x="457200" y="2895600"/>
            <a:ext cx="1447800" cy="646331"/>
          </a:xfrm>
          <a:prstGeom prst="rect">
            <a:avLst/>
          </a:prstGeom>
          <a:noFill/>
          <a:ln w="9525">
            <a:noFill/>
            <a:miter lim="800000"/>
            <a:headEnd/>
            <a:tailEnd/>
          </a:ln>
          <a:effectLst/>
        </p:spPr>
        <p:txBody>
          <a:bodyPr>
            <a:spAutoFit/>
          </a:bodyPr>
          <a:lstStyle/>
          <a:p>
            <a:pPr algn="ctr">
              <a:spcBef>
                <a:spcPct val="50000"/>
              </a:spcBef>
            </a:pPr>
            <a:r>
              <a:rPr lang="en-US" b="1" dirty="0"/>
              <a:t>Calling Population</a:t>
            </a:r>
          </a:p>
        </p:txBody>
      </p:sp>
      <p:sp>
        <p:nvSpPr>
          <p:cNvPr id="18" name="Text Box 26"/>
          <p:cNvSpPr txBox="1">
            <a:spLocks noChangeArrowheads="1"/>
          </p:cNvSpPr>
          <p:nvPr/>
        </p:nvSpPr>
        <p:spPr bwMode="auto">
          <a:xfrm>
            <a:off x="1905000" y="2909888"/>
            <a:ext cx="1011238" cy="307777"/>
          </a:xfrm>
          <a:prstGeom prst="rect">
            <a:avLst/>
          </a:prstGeom>
          <a:noFill/>
          <a:ln w="9525">
            <a:noFill/>
            <a:miter lim="800000"/>
            <a:headEnd/>
            <a:tailEnd/>
          </a:ln>
          <a:effectLst/>
        </p:spPr>
        <p:txBody>
          <a:bodyPr wrap="square">
            <a:spAutoFit/>
          </a:bodyPr>
          <a:lstStyle/>
          <a:p>
            <a:pPr>
              <a:spcBef>
                <a:spcPct val="50000"/>
              </a:spcBef>
            </a:pPr>
            <a:r>
              <a:rPr lang="en-US" sz="1400" dirty="0"/>
              <a:t>customers</a:t>
            </a:r>
          </a:p>
        </p:txBody>
      </p:sp>
      <p:sp>
        <p:nvSpPr>
          <p:cNvPr id="19" name="Text Box 38"/>
          <p:cNvSpPr txBox="1">
            <a:spLocks noChangeArrowheads="1"/>
          </p:cNvSpPr>
          <p:nvPr/>
        </p:nvSpPr>
        <p:spPr bwMode="auto">
          <a:xfrm>
            <a:off x="7461250" y="3352800"/>
            <a:ext cx="1301750" cy="646331"/>
          </a:xfrm>
          <a:prstGeom prst="rect">
            <a:avLst/>
          </a:prstGeom>
          <a:noFill/>
          <a:ln w="9525">
            <a:noFill/>
            <a:miter lim="800000"/>
            <a:headEnd/>
            <a:tailEnd/>
          </a:ln>
          <a:effectLst/>
        </p:spPr>
        <p:txBody>
          <a:bodyPr wrap="square">
            <a:spAutoFit/>
          </a:bodyPr>
          <a:lstStyle/>
          <a:p>
            <a:pPr>
              <a:spcBef>
                <a:spcPct val="50000"/>
              </a:spcBef>
            </a:pPr>
            <a:r>
              <a:rPr lang="en-US" dirty="0"/>
              <a:t>leave the system</a:t>
            </a:r>
          </a:p>
        </p:txBody>
      </p:sp>
      <p:sp>
        <p:nvSpPr>
          <p:cNvPr id="20" name="AutoShape 28"/>
          <p:cNvSpPr>
            <a:spLocks noChangeArrowheads="1"/>
          </p:cNvSpPr>
          <p:nvPr/>
        </p:nvSpPr>
        <p:spPr bwMode="auto">
          <a:xfrm rot="10800000">
            <a:off x="457200" y="4572000"/>
            <a:ext cx="1981200" cy="1066800"/>
          </a:xfrm>
          <a:prstGeom prst="cloudCallout">
            <a:avLst>
              <a:gd name="adj1" fmla="val -45676"/>
              <a:gd name="adj2" fmla="val 162051"/>
            </a:avLst>
          </a:prstGeom>
          <a:solidFill>
            <a:srgbClr val="FFFF99"/>
          </a:solidFill>
          <a:ln w="9525">
            <a:solidFill>
              <a:schemeClr val="tx1"/>
            </a:solidFill>
            <a:round/>
            <a:headEnd/>
            <a:tailEnd/>
          </a:ln>
          <a:effectLst/>
        </p:spPr>
        <p:txBody>
          <a:bodyPr rot="10800000"/>
          <a:lstStyle/>
          <a:p>
            <a:pPr algn="ctr"/>
            <a:endParaRPr lang="en-US"/>
          </a:p>
        </p:txBody>
      </p:sp>
      <p:sp>
        <p:nvSpPr>
          <p:cNvPr id="21" name="Text Box 29"/>
          <p:cNvSpPr txBox="1">
            <a:spLocks noChangeArrowheads="1"/>
          </p:cNvSpPr>
          <p:nvPr/>
        </p:nvSpPr>
        <p:spPr bwMode="auto">
          <a:xfrm>
            <a:off x="762000" y="4800600"/>
            <a:ext cx="1295400" cy="646331"/>
          </a:xfrm>
          <a:prstGeom prst="rect">
            <a:avLst/>
          </a:prstGeom>
          <a:noFill/>
          <a:ln w="9525">
            <a:noFill/>
            <a:miter lim="800000"/>
            <a:headEnd/>
            <a:tailEnd/>
          </a:ln>
          <a:effectLst/>
        </p:spPr>
        <p:txBody>
          <a:bodyPr>
            <a:spAutoFit/>
          </a:bodyPr>
          <a:lstStyle/>
          <a:p>
            <a:pPr algn="ctr">
              <a:spcBef>
                <a:spcPct val="50000"/>
              </a:spcBef>
            </a:pPr>
            <a:r>
              <a:rPr lang="en-US" b="1" dirty="0"/>
              <a:t>Arrival Process</a:t>
            </a:r>
            <a:endParaRPr lang="en-US" dirty="0"/>
          </a:p>
        </p:txBody>
      </p:sp>
      <p:sp>
        <p:nvSpPr>
          <p:cNvPr id="22" name="AutoShape 31"/>
          <p:cNvSpPr>
            <a:spLocks noChangeArrowheads="1"/>
          </p:cNvSpPr>
          <p:nvPr/>
        </p:nvSpPr>
        <p:spPr bwMode="auto">
          <a:xfrm rot="10800000">
            <a:off x="2133600" y="5334000"/>
            <a:ext cx="2133600" cy="1143000"/>
          </a:xfrm>
          <a:prstGeom prst="cloudCallout">
            <a:avLst>
              <a:gd name="adj1" fmla="val -18306"/>
              <a:gd name="adj2" fmla="val 193472"/>
            </a:avLst>
          </a:prstGeom>
          <a:solidFill>
            <a:srgbClr val="99CCFF"/>
          </a:solidFill>
          <a:ln w="9525">
            <a:solidFill>
              <a:schemeClr val="tx1"/>
            </a:solidFill>
            <a:round/>
            <a:headEnd/>
            <a:tailEnd/>
          </a:ln>
          <a:effectLst/>
        </p:spPr>
        <p:txBody>
          <a:bodyPr rot="10800000"/>
          <a:lstStyle/>
          <a:p>
            <a:pPr algn="ctr"/>
            <a:endParaRPr lang="en-US"/>
          </a:p>
        </p:txBody>
      </p:sp>
      <p:sp>
        <p:nvSpPr>
          <p:cNvPr id="24" name="Text Box 32"/>
          <p:cNvSpPr txBox="1">
            <a:spLocks noChangeArrowheads="1"/>
          </p:cNvSpPr>
          <p:nvPr/>
        </p:nvSpPr>
        <p:spPr bwMode="auto">
          <a:xfrm>
            <a:off x="2362200" y="5546725"/>
            <a:ext cx="1752600" cy="646331"/>
          </a:xfrm>
          <a:prstGeom prst="rect">
            <a:avLst/>
          </a:prstGeom>
          <a:noFill/>
          <a:ln w="9525">
            <a:noFill/>
            <a:miter lim="800000"/>
            <a:headEnd/>
            <a:tailEnd/>
          </a:ln>
          <a:effectLst/>
        </p:spPr>
        <p:txBody>
          <a:bodyPr>
            <a:spAutoFit/>
          </a:bodyPr>
          <a:lstStyle/>
          <a:p>
            <a:pPr algn="ctr">
              <a:spcBef>
                <a:spcPct val="50000"/>
              </a:spcBef>
            </a:pPr>
            <a:r>
              <a:rPr lang="en-US" b="1" dirty="0"/>
              <a:t>Queue Configuration</a:t>
            </a:r>
          </a:p>
        </p:txBody>
      </p:sp>
      <p:sp>
        <p:nvSpPr>
          <p:cNvPr id="25" name="AutoShape 33"/>
          <p:cNvSpPr>
            <a:spLocks noChangeArrowheads="1"/>
          </p:cNvSpPr>
          <p:nvPr/>
        </p:nvSpPr>
        <p:spPr bwMode="auto">
          <a:xfrm rot="10800000">
            <a:off x="4191000" y="4572000"/>
            <a:ext cx="2133600" cy="1143000"/>
          </a:xfrm>
          <a:prstGeom prst="cloudCallout">
            <a:avLst>
              <a:gd name="adj1" fmla="val 25444"/>
              <a:gd name="adj2" fmla="val 151523"/>
            </a:avLst>
          </a:prstGeom>
          <a:solidFill>
            <a:srgbClr val="CC99FF"/>
          </a:solidFill>
          <a:ln w="9525">
            <a:solidFill>
              <a:schemeClr val="tx1"/>
            </a:solidFill>
            <a:round/>
            <a:headEnd/>
            <a:tailEnd/>
          </a:ln>
          <a:effectLst/>
        </p:spPr>
        <p:txBody>
          <a:bodyPr rot="10800000"/>
          <a:lstStyle/>
          <a:p>
            <a:pPr algn="ctr"/>
            <a:endParaRPr lang="en-US"/>
          </a:p>
        </p:txBody>
      </p:sp>
      <p:sp>
        <p:nvSpPr>
          <p:cNvPr id="26" name="Text Box 34"/>
          <p:cNvSpPr txBox="1">
            <a:spLocks noChangeArrowheads="1"/>
          </p:cNvSpPr>
          <p:nvPr/>
        </p:nvSpPr>
        <p:spPr bwMode="auto">
          <a:xfrm>
            <a:off x="4419600" y="4784725"/>
            <a:ext cx="1752600" cy="646331"/>
          </a:xfrm>
          <a:prstGeom prst="rect">
            <a:avLst/>
          </a:prstGeom>
          <a:noFill/>
          <a:ln w="9525">
            <a:noFill/>
            <a:miter lim="800000"/>
            <a:headEnd/>
            <a:tailEnd/>
          </a:ln>
          <a:effectLst/>
        </p:spPr>
        <p:txBody>
          <a:bodyPr>
            <a:spAutoFit/>
          </a:bodyPr>
          <a:lstStyle/>
          <a:p>
            <a:pPr algn="ctr">
              <a:spcBef>
                <a:spcPct val="50000"/>
              </a:spcBef>
            </a:pPr>
            <a:r>
              <a:rPr lang="en-US" b="1" dirty="0"/>
              <a:t>Queue Discipline</a:t>
            </a:r>
          </a:p>
        </p:txBody>
      </p:sp>
      <p:sp>
        <p:nvSpPr>
          <p:cNvPr id="27" name="AutoShape 36"/>
          <p:cNvSpPr>
            <a:spLocks noChangeArrowheads="1"/>
          </p:cNvSpPr>
          <p:nvPr/>
        </p:nvSpPr>
        <p:spPr bwMode="auto">
          <a:xfrm rot="10800000">
            <a:off x="6553200" y="5181600"/>
            <a:ext cx="2133600" cy="1143000"/>
          </a:xfrm>
          <a:prstGeom prst="cloudCallout">
            <a:avLst>
              <a:gd name="adj1" fmla="val 45981"/>
              <a:gd name="adj2" fmla="val 141250"/>
            </a:avLst>
          </a:prstGeom>
          <a:solidFill>
            <a:srgbClr val="FF8184"/>
          </a:solidFill>
          <a:ln w="9525">
            <a:solidFill>
              <a:schemeClr val="tx1"/>
            </a:solidFill>
            <a:round/>
            <a:headEnd/>
            <a:tailEnd/>
          </a:ln>
          <a:effectLst/>
        </p:spPr>
        <p:txBody>
          <a:bodyPr rot="10800000"/>
          <a:lstStyle/>
          <a:p>
            <a:pPr algn="ctr"/>
            <a:endParaRPr lang="en-US"/>
          </a:p>
        </p:txBody>
      </p:sp>
      <p:sp>
        <p:nvSpPr>
          <p:cNvPr id="28" name="Text Box 37"/>
          <p:cNvSpPr txBox="1">
            <a:spLocks noChangeArrowheads="1"/>
          </p:cNvSpPr>
          <p:nvPr/>
        </p:nvSpPr>
        <p:spPr bwMode="auto">
          <a:xfrm>
            <a:off x="6705600" y="5394325"/>
            <a:ext cx="1752600" cy="646331"/>
          </a:xfrm>
          <a:prstGeom prst="rect">
            <a:avLst/>
          </a:prstGeom>
          <a:noFill/>
          <a:ln w="9525">
            <a:noFill/>
            <a:miter lim="800000"/>
            <a:headEnd/>
            <a:tailEnd/>
          </a:ln>
          <a:effectLst/>
        </p:spPr>
        <p:txBody>
          <a:bodyPr>
            <a:spAutoFit/>
          </a:bodyPr>
          <a:lstStyle/>
          <a:p>
            <a:pPr algn="ctr">
              <a:spcBef>
                <a:spcPct val="50000"/>
              </a:spcBef>
            </a:pPr>
            <a:r>
              <a:rPr lang="en-US" b="1" dirty="0"/>
              <a:t>Service Process</a:t>
            </a:r>
          </a:p>
        </p:txBody>
      </p:sp>
      <p:sp>
        <p:nvSpPr>
          <p:cNvPr id="29" name="Line 20"/>
          <p:cNvSpPr>
            <a:spLocks noChangeShapeType="1"/>
          </p:cNvSpPr>
          <p:nvPr/>
        </p:nvSpPr>
        <p:spPr bwMode="auto">
          <a:xfrm>
            <a:off x="1981200" y="3276600"/>
            <a:ext cx="1219200" cy="0"/>
          </a:xfrm>
          <a:prstGeom prst="line">
            <a:avLst/>
          </a:prstGeom>
          <a:noFill/>
          <a:ln w="9525">
            <a:solidFill>
              <a:schemeClr val="tx1"/>
            </a:solidFill>
            <a:round/>
            <a:headEnd/>
            <a:tailEnd type="triangle" w="lg" len="lg"/>
          </a:ln>
          <a:effectLst/>
        </p:spPr>
        <p:txBody>
          <a:bodyPr/>
          <a:lstStyle/>
          <a:p>
            <a:endParaRPr lang="en-US"/>
          </a:p>
        </p:txBody>
      </p:sp>
      <p:sp>
        <p:nvSpPr>
          <p:cNvPr id="30" name="Rectangle 15"/>
          <p:cNvSpPr>
            <a:spLocks noChangeArrowheads="1"/>
          </p:cNvSpPr>
          <p:nvPr/>
        </p:nvSpPr>
        <p:spPr bwMode="auto">
          <a:xfrm>
            <a:off x="3200400" y="2936875"/>
            <a:ext cx="1295400" cy="685800"/>
          </a:xfrm>
          <a:prstGeom prst="rect">
            <a:avLst/>
          </a:prstGeom>
          <a:solidFill>
            <a:srgbClr val="99CCFF"/>
          </a:solidFill>
          <a:ln w="9525">
            <a:solidFill>
              <a:schemeClr val="tx1"/>
            </a:solidFill>
            <a:miter lim="800000"/>
            <a:headEnd/>
            <a:tailEnd/>
          </a:ln>
          <a:effectLst/>
        </p:spPr>
        <p:txBody>
          <a:bodyPr wrap="none" anchor="ctr"/>
          <a:lstStyle/>
          <a:p>
            <a:endParaRPr lang="en-US"/>
          </a:p>
        </p:txBody>
      </p:sp>
      <p:sp>
        <p:nvSpPr>
          <p:cNvPr id="32" name="Text Box 14"/>
          <p:cNvSpPr txBox="1">
            <a:spLocks noChangeArrowheads="1"/>
          </p:cNvSpPr>
          <p:nvPr/>
        </p:nvSpPr>
        <p:spPr bwMode="auto">
          <a:xfrm>
            <a:off x="3276600" y="3048000"/>
            <a:ext cx="1219200" cy="396875"/>
          </a:xfrm>
          <a:prstGeom prst="rect">
            <a:avLst/>
          </a:prstGeom>
          <a:noFill/>
          <a:ln w="9525">
            <a:noFill/>
            <a:miter lim="800000"/>
            <a:headEnd/>
            <a:tailEnd/>
          </a:ln>
          <a:effectLst/>
        </p:spPr>
        <p:txBody>
          <a:bodyPr>
            <a:spAutoFit/>
          </a:bodyPr>
          <a:lstStyle/>
          <a:p>
            <a:pPr algn="ctr">
              <a:spcBef>
                <a:spcPct val="50000"/>
              </a:spcBef>
            </a:pPr>
            <a:r>
              <a:rPr lang="en-US" sz="2000" b="1" dirty="0"/>
              <a:t>Queue</a:t>
            </a:r>
          </a:p>
        </p:txBody>
      </p:sp>
      <p:sp>
        <p:nvSpPr>
          <p:cNvPr id="33" name="Line 21"/>
          <p:cNvSpPr>
            <a:spLocks noChangeShapeType="1"/>
          </p:cNvSpPr>
          <p:nvPr/>
        </p:nvSpPr>
        <p:spPr bwMode="auto">
          <a:xfrm>
            <a:off x="4495800" y="3317875"/>
            <a:ext cx="1143000" cy="0"/>
          </a:xfrm>
          <a:prstGeom prst="line">
            <a:avLst/>
          </a:prstGeom>
          <a:noFill/>
          <a:ln w="9525">
            <a:solidFill>
              <a:schemeClr val="tx1"/>
            </a:solidFill>
            <a:round/>
            <a:headEnd/>
            <a:tailEnd type="triangle" w="lg" len="lg"/>
          </a:ln>
          <a:effectLst/>
        </p:spPr>
        <p:txBody>
          <a:bodyPr/>
          <a:lstStyle/>
          <a:p>
            <a:endParaRPr lang="en-US"/>
          </a:p>
        </p:txBody>
      </p:sp>
      <p:sp>
        <p:nvSpPr>
          <p:cNvPr id="35" name="Line 22"/>
          <p:cNvSpPr>
            <a:spLocks noChangeShapeType="1"/>
          </p:cNvSpPr>
          <p:nvPr/>
        </p:nvSpPr>
        <p:spPr bwMode="auto">
          <a:xfrm flipV="1">
            <a:off x="7239000" y="3276600"/>
            <a:ext cx="1600200" cy="0"/>
          </a:xfrm>
          <a:prstGeom prst="line">
            <a:avLst/>
          </a:prstGeom>
          <a:noFill/>
          <a:ln w="9525">
            <a:solidFill>
              <a:schemeClr val="tx1"/>
            </a:solidFill>
            <a:round/>
            <a:headEnd/>
            <a:tailEnd type="triangle" w="lg" len="lg"/>
          </a:ln>
          <a:effectLst/>
        </p:spPr>
        <p:txBody>
          <a:bodyPr/>
          <a:lstStyle/>
          <a:p>
            <a:endParaRPr lang="en-US"/>
          </a:p>
        </p:txBody>
      </p:sp>
      <p:sp>
        <p:nvSpPr>
          <p:cNvPr id="36" name="Rectangle 35"/>
          <p:cNvSpPr/>
          <p:nvPr/>
        </p:nvSpPr>
        <p:spPr>
          <a:xfrm>
            <a:off x="0" y="228600"/>
            <a:ext cx="9143999" cy="646331"/>
          </a:xfrm>
          <a:prstGeom prst="rect">
            <a:avLst/>
          </a:prstGeom>
        </p:spPr>
        <p:txBody>
          <a:bodyPr wrap="square">
            <a:spAutoFit/>
          </a:bodyPr>
          <a:lstStyle/>
          <a:p>
            <a:pPr algn="ctr"/>
            <a:r>
              <a:rPr lang="en-US" b="1" dirty="0">
                <a:solidFill>
                  <a:srgbClr val="FF0000"/>
                </a:solidFill>
                <a:latin typeface="Times New Roman" pitchFamily="18" charset="0"/>
                <a:cs typeface="Times New Roman" pitchFamily="18" charset="0"/>
              </a:rPr>
              <a:t>Attainment Expedients of Markovian Heterogeneous Water Heaters in Queueing Models </a:t>
            </a:r>
          </a:p>
          <a:p>
            <a:pPr algn="ctr"/>
            <a:r>
              <a:rPr lang="en-US" b="1" dirty="0">
                <a:solidFill>
                  <a:srgbClr val="FF0000"/>
                </a:solidFill>
                <a:latin typeface="Times New Roman" pitchFamily="18" charset="0"/>
                <a:cs typeface="Times New Roman" pitchFamily="18" charset="0"/>
              </a:rPr>
              <a:t>by Matrix Geometric Method</a:t>
            </a:r>
            <a:endParaRPr lang="en-US" b="1" dirty="0">
              <a:solidFill>
                <a:schemeClr val="accent6">
                  <a:lumMod val="50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linds(horizontal)">
                                      <p:cBhvr>
                                        <p:cTn id="16" dur="500"/>
                                        <p:tgtEl>
                                          <p:spTgt spid="12"/>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linds(horizontal)">
                                      <p:cBhvr>
                                        <p:cTn id="19" dur="500"/>
                                        <p:tgtEl>
                                          <p:spTgt spid="13"/>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linds(horizontal)">
                                      <p:cBhvr>
                                        <p:cTn id="25" dur="500"/>
                                        <p:tgtEl>
                                          <p:spTgt spid="15"/>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linds(horizontal)">
                                      <p:cBhvr>
                                        <p:cTn id="28" dur="500"/>
                                        <p:tgtEl>
                                          <p:spTgt spid="16"/>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linds(horizontal)">
                                      <p:cBhvr>
                                        <p:cTn id="31" dur="500"/>
                                        <p:tgtEl>
                                          <p:spTgt spid="17"/>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linds(horizontal)">
                                      <p:cBhvr>
                                        <p:cTn id="34" dur="500"/>
                                        <p:tgtEl>
                                          <p:spTgt spid="18"/>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linds(horizontal)">
                                      <p:cBhvr>
                                        <p:cTn id="37" dur="500"/>
                                        <p:tgtEl>
                                          <p:spTgt spid="19"/>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blinds(horizontal)">
                                      <p:cBhvr>
                                        <p:cTn id="40" dur="500"/>
                                        <p:tgtEl>
                                          <p:spTgt spid="20"/>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blinds(horizontal)">
                                      <p:cBhvr>
                                        <p:cTn id="43" dur="500"/>
                                        <p:tgtEl>
                                          <p:spTgt spid="21"/>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blinds(horizontal)">
                                      <p:cBhvr>
                                        <p:cTn id="46" dur="500"/>
                                        <p:tgtEl>
                                          <p:spTgt spid="22"/>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blinds(horizontal)">
                                      <p:cBhvr>
                                        <p:cTn id="49" dur="500"/>
                                        <p:tgtEl>
                                          <p:spTgt spid="24"/>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blinds(horizontal)">
                                      <p:cBhvr>
                                        <p:cTn id="52" dur="500"/>
                                        <p:tgtEl>
                                          <p:spTgt spid="25"/>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blinds(horizontal)">
                                      <p:cBhvr>
                                        <p:cTn id="55" dur="500"/>
                                        <p:tgtEl>
                                          <p:spTgt spid="26"/>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blinds(horizontal)">
                                      <p:cBhvr>
                                        <p:cTn id="58" dur="500"/>
                                        <p:tgtEl>
                                          <p:spTgt spid="27"/>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blinds(horizontal)">
                                      <p:cBhvr>
                                        <p:cTn id="61" dur="500"/>
                                        <p:tgtEl>
                                          <p:spTgt spid="28"/>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blinds(horizontal)">
                                      <p:cBhvr>
                                        <p:cTn id="64" dur="500"/>
                                        <p:tgtEl>
                                          <p:spTgt spid="29"/>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blinds(horizontal)">
                                      <p:cBhvr>
                                        <p:cTn id="67" dur="500"/>
                                        <p:tgtEl>
                                          <p:spTgt spid="30"/>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blinds(horizontal)">
                                      <p:cBhvr>
                                        <p:cTn id="70" dur="500"/>
                                        <p:tgtEl>
                                          <p:spTgt spid="32"/>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blinds(horizontal)">
                                      <p:cBhvr>
                                        <p:cTn id="73" dur="500"/>
                                        <p:tgtEl>
                                          <p:spTgt spid="33"/>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blinds(horizontal)">
                                      <p:cBhvr>
                                        <p:cTn id="7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2" grpId="0" animBg="1"/>
      <p:bldP spid="13" grpId="0"/>
      <p:bldP spid="14" grpId="0"/>
      <p:bldP spid="15" grpId="0"/>
      <p:bldP spid="16" grpId="0" animBg="1"/>
      <p:bldP spid="17" grpId="0"/>
      <p:bldP spid="18" grpId="0"/>
      <p:bldP spid="19" grpId="0"/>
      <p:bldP spid="20" grpId="0" animBg="1"/>
      <p:bldP spid="21" grpId="0"/>
      <p:bldP spid="22" grpId="0" animBg="1"/>
      <p:bldP spid="24" grpId="0"/>
      <p:bldP spid="25" grpId="0" animBg="1"/>
      <p:bldP spid="26" grpId="0"/>
      <p:bldP spid="27" grpId="0" animBg="1"/>
      <p:bldP spid="28" grpId="0"/>
      <p:bldP spid="29" grpId="0" animBg="1"/>
      <p:bldP spid="30" grpId="0" animBg="1"/>
      <p:bldP spid="32" grpId="0"/>
      <p:bldP spid="33" grpId="0" animBg="1"/>
      <p:bldP spid="3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33400" y="1219200"/>
            <a:ext cx="4648200" cy="609600"/>
          </a:xfrm>
          <a:prstGeom prst="rect">
            <a:avLst/>
          </a:prstGeom>
        </p:spPr>
        <p:txBody>
          <a:bodyPr vert="horz" lIns="0" rIns="0" bIns="0" anchor="b">
            <a:normAutofit fontScale="70000" lnSpcReduction="20000"/>
          </a:bodyPr>
          <a:lstStyle/>
          <a:p>
            <a:pPr algn="ctr"/>
            <a:r>
              <a:rPr lang="en-US" sz="5400" b="1" dirty="0">
                <a:solidFill>
                  <a:schemeClr val="tx2"/>
                </a:solidFill>
              </a:rPr>
              <a:t> </a:t>
            </a:r>
            <a:r>
              <a:rPr lang="en-US" sz="5400" b="1" dirty="0">
                <a:solidFill>
                  <a:srgbClr val="A7299E"/>
                </a:solidFill>
              </a:rPr>
              <a:t>Queueing system </a:t>
            </a:r>
          </a:p>
        </p:txBody>
      </p:sp>
      <p:sp>
        <p:nvSpPr>
          <p:cNvPr id="4" name="Rectangle 3"/>
          <p:cNvSpPr/>
          <p:nvPr/>
        </p:nvSpPr>
        <p:spPr>
          <a:xfrm>
            <a:off x="609601" y="1905000"/>
            <a:ext cx="4876799" cy="3416320"/>
          </a:xfrm>
          <a:prstGeom prst="rect">
            <a:avLst/>
          </a:prstGeom>
          <a:blipFill>
            <a:blip r:embed="rId2"/>
            <a:tile tx="0" ty="0" sx="100000" sy="100000" flip="none" algn="tl"/>
          </a:blipFill>
        </p:spPr>
        <p:txBody>
          <a:bodyPr wrap="square">
            <a:spAutoFit/>
          </a:bodyPr>
          <a:lstStyle/>
          <a:p>
            <a:pPr marL="457200" indent="-457200">
              <a:buFont typeface="Wingdings" pitchFamily="2" charset="2"/>
              <a:buChar char="Ø"/>
            </a:pPr>
            <a:endParaRPr lang="en-IN" sz="2400" dirty="0">
              <a:solidFill>
                <a:srgbClr val="002060"/>
              </a:solidFill>
            </a:endParaRPr>
          </a:p>
          <a:p>
            <a:pPr marL="457200" indent="-457200" algn="just">
              <a:buFont typeface="Wingdings" pitchFamily="2" charset="2"/>
              <a:buChar char="Ø"/>
            </a:pPr>
            <a:r>
              <a:rPr lang="en-IN" sz="2400" dirty="0">
                <a:solidFill>
                  <a:srgbClr val="002060"/>
                </a:solidFill>
              </a:rPr>
              <a:t>A queueing system can be described as customers arriving for service, waiting for service if it is not immediate, and if having waited for service, leaving the system  after being served.</a:t>
            </a:r>
          </a:p>
        </p:txBody>
      </p:sp>
      <p:pic>
        <p:nvPicPr>
          <p:cNvPr id="7" name="Picture 12" descr="j04118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524000"/>
            <a:ext cx="365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228600"/>
            <a:ext cx="9144000" cy="646331"/>
          </a:xfrm>
          <a:prstGeom prst="rect">
            <a:avLst/>
          </a:prstGeom>
        </p:spPr>
        <p:txBody>
          <a:bodyPr wrap="square">
            <a:spAutoFit/>
          </a:bodyPr>
          <a:lstStyle/>
          <a:p>
            <a:pPr algn="ctr"/>
            <a:r>
              <a:rPr lang="en-US" b="1" dirty="0">
                <a:solidFill>
                  <a:srgbClr val="FF0000"/>
                </a:solidFill>
                <a:latin typeface="Times New Roman" pitchFamily="18" charset="0"/>
                <a:cs typeface="Times New Roman" pitchFamily="18" charset="0"/>
              </a:rPr>
              <a:t>Attainment Expedients of Markovian Heterogeneous Water Heaters in Queueing Models </a:t>
            </a:r>
          </a:p>
          <a:p>
            <a:pPr algn="ctr"/>
            <a:r>
              <a:rPr lang="en-US" b="1" dirty="0">
                <a:solidFill>
                  <a:srgbClr val="FF0000"/>
                </a:solidFill>
                <a:latin typeface="Times New Roman" pitchFamily="18" charset="0"/>
                <a:cs typeface="Times New Roman" pitchFamily="18" charset="0"/>
              </a:rPr>
              <a:t>by Matrix Geometric Method</a:t>
            </a:r>
            <a:endParaRPr lang="en-US" b="1" dirty="0">
              <a:solidFill>
                <a:schemeClr val="accent6">
                  <a:lumMod val="50000"/>
                </a:schemeClr>
              </a:solidFill>
            </a:endParaRPr>
          </a:p>
        </p:txBody>
      </p:sp>
    </p:spTree>
    <p:extLst>
      <p:ext uri="{BB962C8B-B14F-4D97-AF65-F5344CB8AC3E}">
        <p14:creationId xmlns:p14="http://schemas.microsoft.com/office/powerpoint/2010/main" val="29851928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linds(horizontal)">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8"/>
          <p:cNvSpPr txBox="1">
            <a:spLocks noChangeArrowheads="1"/>
          </p:cNvSpPr>
          <p:nvPr/>
        </p:nvSpPr>
        <p:spPr bwMode="auto">
          <a:xfrm>
            <a:off x="477982" y="1600200"/>
            <a:ext cx="8229600" cy="685800"/>
          </a:xfrm>
          <a:prstGeom prst="rect">
            <a:avLst/>
          </a:prstGeom>
          <a:noFill/>
          <a:ln w="9525">
            <a:noFill/>
            <a:miter lim="800000"/>
            <a:headEnd/>
            <a:tailEnd/>
          </a:ln>
          <a:effectLst/>
        </p:spPr>
        <p:txBody>
          <a:bodyPr anchor="ctr">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IN" sz="3000" b="1" dirty="0">
                <a:solidFill>
                  <a:srgbClr val="A7299E"/>
                </a:solidFill>
                <a:latin typeface="+mn-lt"/>
              </a:rPr>
              <a:t>Arrival pattern of customers:</a:t>
            </a:r>
          </a:p>
        </p:txBody>
      </p:sp>
      <p:sp>
        <p:nvSpPr>
          <p:cNvPr id="6" name="Rectangle 3"/>
          <p:cNvSpPr txBox="1">
            <a:spLocks noChangeArrowheads="1"/>
          </p:cNvSpPr>
          <p:nvPr/>
        </p:nvSpPr>
        <p:spPr>
          <a:xfrm>
            <a:off x="457200" y="2362201"/>
            <a:ext cx="7924800" cy="3657599"/>
          </a:xfrm>
          <a:prstGeom prst="rect">
            <a:avLst/>
          </a:prstGeom>
          <a:blipFill>
            <a:blip r:embed="rId2"/>
            <a:tile tx="0" ty="0" sx="100000" sy="100000" flip="none" algn="tl"/>
          </a:blipFill>
        </p:spPr>
        <p:txBody>
          <a:bodyPr>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buFont typeface="Wingdings" pitchFamily="2" charset="2"/>
              <a:buChar char="v"/>
            </a:pPr>
            <a:endParaRPr lang="en-US" sz="2800" dirty="0">
              <a:solidFill>
                <a:srgbClr val="002060"/>
              </a:solidFill>
            </a:endParaRPr>
          </a:p>
          <a:p>
            <a:r>
              <a:rPr lang="en-IN" dirty="0">
                <a:solidFill>
                  <a:srgbClr val="1E14E6"/>
                </a:solidFill>
              </a:rPr>
              <a:t>The arrival pattern of customers refers the manner in which the arrival occur. </a:t>
            </a:r>
          </a:p>
          <a:p>
            <a:r>
              <a:rPr lang="en-IN" dirty="0">
                <a:solidFill>
                  <a:srgbClr val="1E14E6"/>
                </a:solidFill>
              </a:rPr>
              <a:t>It is specified by the inter arrival time between any two consecutive arrivals. </a:t>
            </a:r>
          </a:p>
          <a:p>
            <a:r>
              <a:rPr lang="en-IN" dirty="0">
                <a:solidFill>
                  <a:srgbClr val="1E14E6"/>
                </a:solidFill>
              </a:rPr>
              <a:t>The  customer may arrive singly or batches.</a:t>
            </a:r>
            <a:endParaRPr lang="en-US" sz="2400" dirty="0">
              <a:solidFill>
                <a:srgbClr val="1E14E6"/>
              </a:solidFill>
            </a:endParaRPr>
          </a:p>
          <a:p>
            <a:pPr marL="393192" lvl="1" indent="0">
              <a:buNone/>
            </a:pPr>
            <a:endParaRPr lang="en-US" sz="2000" dirty="0">
              <a:solidFill>
                <a:srgbClr val="002060"/>
              </a:solidFill>
            </a:endParaRPr>
          </a:p>
        </p:txBody>
      </p:sp>
      <p:sp>
        <p:nvSpPr>
          <p:cNvPr id="7" name="Rectangle 6"/>
          <p:cNvSpPr/>
          <p:nvPr/>
        </p:nvSpPr>
        <p:spPr>
          <a:xfrm>
            <a:off x="0" y="228600"/>
            <a:ext cx="9144000" cy="646331"/>
          </a:xfrm>
          <a:prstGeom prst="rect">
            <a:avLst/>
          </a:prstGeom>
        </p:spPr>
        <p:txBody>
          <a:bodyPr wrap="square">
            <a:spAutoFit/>
          </a:bodyPr>
          <a:lstStyle/>
          <a:p>
            <a:pPr algn="ctr"/>
            <a:r>
              <a:rPr lang="en-US" b="1" dirty="0">
                <a:solidFill>
                  <a:srgbClr val="FF0000"/>
                </a:solidFill>
                <a:latin typeface="Times New Roman" pitchFamily="18" charset="0"/>
                <a:cs typeface="Times New Roman" pitchFamily="18" charset="0"/>
              </a:rPr>
              <a:t>Attainment Expedients of Markovian Heterogeneous Water Heaters in Queueing Models </a:t>
            </a:r>
          </a:p>
          <a:p>
            <a:pPr algn="ctr"/>
            <a:r>
              <a:rPr lang="en-US" b="1" dirty="0">
                <a:solidFill>
                  <a:srgbClr val="FF0000"/>
                </a:solidFill>
                <a:latin typeface="Times New Roman" pitchFamily="18" charset="0"/>
                <a:cs typeface="Times New Roman" pitchFamily="18" charset="0"/>
              </a:rPr>
              <a:t>by Matrix Geometric Method</a:t>
            </a:r>
            <a:endParaRPr lang="en-US" b="1" dirty="0">
              <a:solidFill>
                <a:schemeClr val="accent6">
                  <a:lumMod val="50000"/>
                </a:schemeClr>
              </a:solidFill>
            </a:endParaRPr>
          </a:p>
        </p:txBody>
      </p:sp>
    </p:spTree>
    <p:extLst>
      <p:ext uri="{BB962C8B-B14F-4D97-AF65-F5344CB8AC3E}">
        <p14:creationId xmlns:p14="http://schemas.microsoft.com/office/powerpoint/2010/main" val="2518087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1371600"/>
            <a:ext cx="5486400" cy="4572000"/>
          </a:xfrm>
          <a:prstGeom prst="rect">
            <a:avLst/>
          </a:prstGeom>
        </p:spPr>
        <p:txBody>
          <a:bodyPr>
            <a:normAutofit fontScale="850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457200" indent="-457200">
              <a:buFont typeface="Wingdings" pitchFamily="2" charset="2"/>
              <a:buChar char="ü"/>
            </a:pPr>
            <a:endParaRPr lang="en-US" sz="2600" dirty="0">
              <a:solidFill>
                <a:srgbClr val="002060"/>
              </a:solidFill>
            </a:endParaRPr>
          </a:p>
          <a:p>
            <a:pPr marL="457200" indent="-457200">
              <a:buFont typeface="Wingdings" pitchFamily="2" charset="2"/>
              <a:buChar char="ü"/>
            </a:pPr>
            <a:endParaRPr lang="en-US" sz="2600" dirty="0">
              <a:solidFill>
                <a:srgbClr val="1E14E6"/>
              </a:solidFill>
              <a:latin typeface="Times New Roman" pitchFamily="18" charset="0"/>
              <a:cs typeface="Times New Roman" pitchFamily="18" charset="0"/>
            </a:endParaRPr>
          </a:p>
          <a:p>
            <a:pPr marL="457200" indent="-457200">
              <a:buFont typeface="Wingdings" pitchFamily="2" charset="2"/>
              <a:buChar char="ü"/>
            </a:pPr>
            <a:endParaRPr lang="en-US" sz="2600" dirty="0">
              <a:solidFill>
                <a:srgbClr val="1E14E6"/>
              </a:solidFill>
              <a:latin typeface="Times New Roman" pitchFamily="18" charset="0"/>
              <a:cs typeface="Times New Roman" pitchFamily="18" charset="0"/>
            </a:endParaRPr>
          </a:p>
          <a:p>
            <a:pPr marL="457200" indent="-457200">
              <a:buFont typeface="Wingdings" pitchFamily="2" charset="2"/>
              <a:buChar char="ü"/>
            </a:pPr>
            <a:r>
              <a:rPr lang="en-US" sz="2800" dirty="0">
                <a:solidFill>
                  <a:srgbClr val="1E14E6"/>
                </a:solidFill>
                <a:latin typeface="+mn-lt"/>
                <a:cs typeface="Times New Roman" pitchFamily="18" charset="0"/>
              </a:rPr>
              <a:t>Poisson Process with Rate </a:t>
            </a:r>
            <a:r>
              <a:rPr lang="en-US" sz="2800" dirty="0">
                <a:solidFill>
                  <a:srgbClr val="1E14E6"/>
                </a:solidFill>
                <a:latin typeface="+mn-lt"/>
              </a:rPr>
              <a:t>l</a:t>
            </a:r>
            <a:endParaRPr lang="en-US" sz="2600" dirty="0">
              <a:solidFill>
                <a:srgbClr val="1E14E6"/>
              </a:solidFill>
              <a:latin typeface="+mn-lt"/>
              <a:cs typeface="Times New Roman" pitchFamily="18" charset="0"/>
            </a:endParaRPr>
          </a:p>
          <a:p>
            <a:pPr marL="457200" indent="-457200">
              <a:buFont typeface="Wingdings" pitchFamily="2" charset="2"/>
              <a:buChar char="ü"/>
            </a:pPr>
            <a:r>
              <a:rPr lang="en-US" sz="2600" dirty="0">
                <a:solidFill>
                  <a:srgbClr val="1E14E6"/>
                </a:solidFill>
                <a:latin typeface="+mn-lt"/>
              </a:rPr>
              <a:t>Inter-arrival times are independent and exponentially distributed.</a:t>
            </a:r>
          </a:p>
          <a:p>
            <a:pPr marL="457200" indent="-457200">
              <a:buFont typeface="Wingdings" pitchFamily="2" charset="2"/>
              <a:buChar char="ü"/>
            </a:pPr>
            <a:r>
              <a:rPr lang="en-US" sz="2600" dirty="0">
                <a:solidFill>
                  <a:srgbClr val="1E14E6"/>
                </a:solidFill>
                <a:latin typeface="+mn-lt"/>
              </a:rPr>
              <a:t>The average inter-arrival time is 1/ l</a:t>
            </a:r>
            <a:br>
              <a:rPr lang="en-US" sz="2600" dirty="0">
                <a:solidFill>
                  <a:srgbClr val="1E14E6"/>
                </a:solidFill>
                <a:latin typeface="+mn-lt"/>
              </a:rPr>
            </a:br>
            <a:br>
              <a:rPr lang="en-US" sz="2200" dirty="0">
                <a:latin typeface="+mn-lt"/>
              </a:rPr>
            </a:br>
            <a:br>
              <a:rPr lang="en-US" sz="2200" dirty="0">
                <a:latin typeface="Symbol" pitchFamily="18" charset="2"/>
              </a:rPr>
            </a:br>
            <a:br>
              <a:rPr lang="en-US" sz="2200" dirty="0">
                <a:latin typeface="Symbol" pitchFamily="18" charset="2"/>
              </a:rPr>
            </a:br>
            <a:br>
              <a:rPr lang="en-US" sz="2200" dirty="0">
                <a:latin typeface="Symbol" pitchFamily="18" charset="2"/>
              </a:rPr>
            </a:br>
            <a:br>
              <a:rPr lang="en-US" sz="2200" dirty="0">
                <a:latin typeface="Symbol" pitchFamily="18" charset="2"/>
              </a:rPr>
            </a:br>
            <a:r>
              <a:rPr lang="en-US" sz="2200" dirty="0">
                <a:latin typeface="Symbol" pitchFamily="18" charset="2"/>
              </a:rPr>
              <a:t></a:t>
            </a:r>
            <a:br>
              <a:rPr lang="en-US" sz="2200" dirty="0">
                <a:latin typeface="Symbol" pitchFamily="18" charset="2"/>
              </a:rPr>
            </a:br>
            <a:br>
              <a:rPr lang="en-US" sz="4000" dirty="0">
                <a:latin typeface="Symbol" pitchFamily="18" charset="2"/>
              </a:rPr>
            </a:br>
            <a:endParaRPr lang="en-US" sz="3800" b="1" i="1" dirty="0">
              <a:solidFill>
                <a:srgbClr val="7030A0"/>
              </a:solidFill>
              <a:latin typeface="Arno Pro Smbd Display" pitchFamily="18" charset="0"/>
            </a:endParaRPr>
          </a:p>
        </p:txBody>
      </p:sp>
      <p:sp>
        <p:nvSpPr>
          <p:cNvPr id="3" name="Rectangle 2"/>
          <p:cNvSpPr/>
          <p:nvPr/>
        </p:nvSpPr>
        <p:spPr>
          <a:xfrm rot="10800000" flipV="1">
            <a:off x="990600" y="621268"/>
            <a:ext cx="7299431" cy="1200329"/>
          </a:xfrm>
          <a:prstGeom prst="rect">
            <a:avLst/>
          </a:prstGeom>
        </p:spPr>
        <p:txBody>
          <a:bodyPr wrap="square">
            <a:spAutoFit/>
          </a:bodyPr>
          <a:lstStyle/>
          <a:p>
            <a:endParaRPr lang="en-US" sz="2400" i="1" dirty="0">
              <a:solidFill>
                <a:srgbClr val="0070C0"/>
              </a:solidFill>
            </a:endParaRPr>
          </a:p>
          <a:p>
            <a:endParaRPr lang="en-US" sz="2400" i="1" dirty="0">
              <a:solidFill>
                <a:srgbClr val="0070C0"/>
              </a:solidFill>
            </a:endParaRPr>
          </a:p>
          <a:p>
            <a:r>
              <a:rPr lang="en-US" sz="2400" b="1" i="1" dirty="0">
                <a:solidFill>
                  <a:srgbClr val="A7299E"/>
                </a:solidFill>
              </a:rPr>
              <a:t>Single  Arrival</a:t>
            </a:r>
          </a:p>
        </p:txBody>
      </p:sp>
      <p:pic>
        <p:nvPicPr>
          <p:cNvPr id="4" name="Picture 3"/>
          <p:cNvPicPr>
            <a:picLocks noChangeAspect="1" noChangeArrowheads="1"/>
          </p:cNvPicPr>
          <p:nvPr/>
        </p:nvPicPr>
        <p:blipFill>
          <a:blip r:embed="rId2"/>
          <a:srcRect/>
          <a:stretch>
            <a:fillRect/>
          </a:stretch>
        </p:blipFill>
        <p:spPr bwMode="auto">
          <a:xfrm>
            <a:off x="304800" y="4038600"/>
            <a:ext cx="6934200" cy="2133600"/>
          </a:xfrm>
          <a:prstGeom prst="rect">
            <a:avLst/>
          </a:prstGeom>
          <a:noFill/>
          <a:ln w="9525">
            <a:noFill/>
            <a:miter lim="800000"/>
            <a:headEnd/>
            <a:tailEnd/>
          </a:ln>
          <a:effectLst/>
        </p:spPr>
      </p:pic>
      <p:pic>
        <p:nvPicPr>
          <p:cNvPr id="5" name="Picture 4"/>
          <p:cNvPicPr>
            <a:picLocks noChangeAspect="1" noChangeArrowheads="1"/>
          </p:cNvPicPr>
          <p:nvPr/>
        </p:nvPicPr>
        <p:blipFill>
          <a:blip r:embed="rId3"/>
          <a:srcRect/>
          <a:stretch>
            <a:fillRect/>
          </a:stretch>
        </p:blipFill>
        <p:spPr bwMode="auto">
          <a:xfrm>
            <a:off x="5867400" y="1752600"/>
            <a:ext cx="2870200" cy="2133600"/>
          </a:xfrm>
          <a:prstGeom prst="rect">
            <a:avLst/>
          </a:prstGeom>
          <a:noFill/>
          <a:ln w="9525">
            <a:noFill/>
            <a:miter lim="800000"/>
            <a:headEnd/>
            <a:tailEnd/>
          </a:ln>
          <a:effectLst/>
        </p:spPr>
      </p:pic>
      <p:sp>
        <p:nvSpPr>
          <p:cNvPr id="8" name="Rectangle 7"/>
          <p:cNvSpPr/>
          <p:nvPr/>
        </p:nvSpPr>
        <p:spPr>
          <a:xfrm>
            <a:off x="0" y="228600"/>
            <a:ext cx="9144000" cy="646331"/>
          </a:xfrm>
          <a:prstGeom prst="rect">
            <a:avLst/>
          </a:prstGeom>
        </p:spPr>
        <p:txBody>
          <a:bodyPr wrap="square">
            <a:spAutoFit/>
          </a:bodyPr>
          <a:lstStyle/>
          <a:p>
            <a:pPr algn="ctr"/>
            <a:r>
              <a:rPr lang="en-US" b="1" dirty="0">
                <a:solidFill>
                  <a:srgbClr val="FF0000"/>
                </a:solidFill>
                <a:latin typeface="Times New Roman" pitchFamily="18" charset="0"/>
                <a:cs typeface="Times New Roman" pitchFamily="18" charset="0"/>
              </a:rPr>
              <a:t>Attainment Expedients of Markovian Heterogeneous Water Heaters in Queueing Models </a:t>
            </a:r>
          </a:p>
          <a:p>
            <a:pPr algn="ctr"/>
            <a:r>
              <a:rPr lang="en-US" b="1" dirty="0">
                <a:solidFill>
                  <a:srgbClr val="FF0000"/>
                </a:solidFill>
                <a:latin typeface="Times New Roman" pitchFamily="18" charset="0"/>
                <a:cs typeface="Times New Roman" pitchFamily="18" charset="0"/>
              </a:rPr>
              <a:t>by Matrix Geometric Method</a:t>
            </a:r>
            <a:endParaRPr lang="en-US" b="1" dirty="0">
              <a:solidFill>
                <a:schemeClr val="accent6">
                  <a:lumMod val="50000"/>
                </a:schemeClr>
              </a:solidFill>
            </a:endParaRPr>
          </a:p>
        </p:txBody>
      </p:sp>
    </p:spTree>
    <p:extLst>
      <p:ext uri="{BB962C8B-B14F-4D97-AF65-F5344CB8AC3E}">
        <p14:creationId xmlns:p14="http://schemas.microsoft.com/office/powerpoint/2010/main" val="6043578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blinds(horizontal)">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blinds(horizontal)">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blinds(horizontal)">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linds(horizont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1143000"/>
            <a:ext cx="8229600" cy="533400"/>
          </a:xfrm>
          <a:prstGeom prst="rect">
            <a:avLst/>
          </a:prstGeom>
        </p:spPr>
        <p:txBody>
          <a:bodyPr>
            <a:normAutofit lnSpcReduction="1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buFont typeface="Wingdings 2"/>
              <a:buNone/>
            </a:pPr>
            <a:r>
              <a:rPr lang="en-IN" sz="3200" b="1" i="1">
                <a:solidFill>
                  <a:srgbClr val="7030A0"/>
                </a:solidFill>
                <a:latin typeface="Arno Pro" pitchFamily="18" charset="0"/>
              </a:rPr>
              <a:t>     </a:t>
            </a:r>
            <a:endParaRPr lang="en-IN" dirty="0"/>
          </a:p>
        </p:txBody>
      </p:sp>
      <p:sp>
        <p:nvSpPr>
          <p:cNvPr id="3" name="Rectangle 2"/>
          <p:cNvSpPr/>
          <p:nvPr/>
        </p:nvSpPr>
        <p:spPr>
          <a:xfrm>
            <a:off x="609600" y="1320225"/>
            <a:ext cx="3048000" cy="584775"/>
          </a:xfrm>
          <a:prstGeom prst="rect">
            <a:avLst/>
          </a:prstGeom>
        </p:spPr>
        <p:txBody>
          <a:bodyPr wrap="square">
            <a:spAutoFit/>
          </a:bodyPr>
          <a:lstStyle/>
          <a:p>
            <a:pPr algn="ctr"/>
            <a:r>
              <a:rPr lang="en-US" sz="3200" b="1" i="1" dirty="0">
                <a:solidFill>
                  <a:srgbClr val="A7299E"/>
                </a:solidFill>
              </a:rPr>
              <a:t>Batch Arrivals</a:t>
            </a:r>
          </a:p>
        </p:txBody>
      </p:sp>
      <p:sp>
        <p:nvSpPr>
          <p:cNvPr id="4" name="Rectangle 3"/>
          <p:cNvSpPr/>
          <p:nvPr/>
        </p:nvSpPr>
        <p:spPr>
          <a:xfrm>
            <a:off x="533400" y="1905000"/>
            <a:ext cx="7391400" cy="2369880"/>
          </a:xfrm>
          <a:prstGeom prst="rect">
            <a:avLst/>
          </a:prstGeom>
          <a:blipFill>
            <a:blip r:embed="rId2"/>
            <a:tile tx="0" ty="0" sx="100000" sy="100000" flip="none" algn="tl"/>
          </a:blipFill>
        </p:spPr>
        <p:txBody>
          <a:bodyPr wrap="square">
            <a:spAutoFit/>
          </a:bodyPr>
          <a:lstStyle/>
          <a:p>
            <a:endParaRPr lang="en-US" sz="2800" dirty="0">
              <a:solidFill>
                <a:srgbClr val="1E14E6"/>
              </a:solidFill>
              <a:latin typeface="Times New Roman" pitchFamily="18" charset="0"/>
              <a:cs typeface="Times New Roman" pitchFamily="18" charset="0"/>
            </a:endParaRPr>
          </a:p>
          <a:p>
            <a:r>
              <a:rPr lang="en-US" sz="2400" dirty="0">
                <a:solidFill>
                  <a:srgbClr val="1E14E6"/>
                </a:solidFill>
                <a:cs typeface="Times New Roman" pitchFamily="18" charset="0"/>
              </a:rPr>
              <a:t>Some sources transmit in packet bursts  may be better modeled by a batch arrival process </a:t>
            </a:r>
          </a:p>
          <a:p>
            <a:endParaRPr lang="en-US" sz="2400" dirty="0">
              <a:solidFill>
                <a:srgbClr val="1E14E6"/>
              </a:solidFill>
              <a:cs typeface="Times New Roman" pitchFamily="18" charset="0"/>
            </a:endParaRPr>
          </a:p>
          <a:p>
            <a:r>
              <a:rPr lang="en-US" sz="2400" dirty="0">
                <a:solidFill>
                  <a:srgbClr val="1E14E6"/>
                </a:solidFill>
              </a:rPr>
              <a:t>e.g., bursts of packets arriving according to a Poisson process </a:t>
            </a:r>
          </a:p>
        </p:txBody>
      </p:sp>
      <p:pic>
        <p:nvPicPr>
          <p:cNvPr id="5" name="Picture 4"/>
          <p:cNvPicPr>
            <a:picLocks noChangeAspect="1" noChangeArrowheads="1"/>
          </p:cNvPicPr>
          <p:nvPr/>
        </p:nvPicPr>
        <p:blipFill>
          <a:blip r:embed="rId3"/>
          <a:srcRect/>
          <a:stretch>
            <a:fillRect/>
          </a:stretch>
        </p:blipFill>
        <p:spPr bwMode="auto">
          <a:xfrm>
            <a:off x="1295400" y="4343400"/>
            <a:ext cx="6743700" cy="1993900"/>
          </a:xfrm>
          <a:prstGeom prst="rect">
            <a:avLst/>
          </a:prstGeom>
          <a:noFill/>
          <a:ln w="9525">
            <a:noFill/>
            <a:miter lim="800000"/>
            <a:headEnd/>
            <a:tailEnd/>
          </a:ln>
          <a:effectLst/>
        </p:spPr>
      </p:pic>
      <p:sp>
        <p:nvSpPr>
          <p:cNvPr id="8" name="Rectangle 7"/>
          <p:cNvSpPr/>
          <p:nvPr/>
        </p:nvSpPr>
        <p:spPr>
          <a:xfrm>
            <a:off x="0" y="228600"/>
            <a:ext cx="9144000" cy="646331"/>
          </a:xfrm>
          <a:prstGeom prst="rect">
            <a:avLst/>
          </a:prstGeom>
        </p:spPr>
        <p:txBody>
          <a:bodyPr wrap="square">
            <a:spAutoFit/>
          </a:bodyPr>
          <a:lstStyle/>
          <a:p>
            <a:pPr algn="ctr"/>
            <a:r>
              <a:rPr lang="en-US" b="1" dirty="0">
                <a:solidFill>
                  <a:srgbClr val="FF0000"/>
                </a:solidFill>
                <a:latin typeface="Times New Roman" pitchFamily="18" charset="0"/>
                <a:cs typeface="Times New Roman" pitchFamily="18" charset="0"/>
              </a:rPr>
              <a:t>Attainment Expedients of Markovian Heterogeneous Water Heaters in Queueing Models </a:t>
            </a:r>
          </a:p>
          <a:p>
            <a:pPr algn="ctr"/>
            <a:r>
              <a:rPr lang="en-US" b="1" dirty="0">
                <a:solidFill>
                  <a:srgbClr val="FF0000"/>
                </a:solidFill>
                <a:latin typeface="Times New Roman" pitchFamily="18" charset="0"/>
                <a:cs typeface="Times New Roman" pitchFamily="18" charset="0"/>
              </a:rPr>
              <a:t>by Matrix Geometric Method</a:t>
            </a:r>
            <a:endParaRPr lang="en-US" b="1" dirty="0">
              <a:solidFill>
                <a:schemeClr val="accent6">
                  <a:lumMod val="50000"/>
                </a:schemeClr>
              </a:solidFill>
            </a:endParaRPr>
          </a:p>
        </p:txBody>
      </p:sp>
    </p:spTree>
    <p:extLst>
      <p:ext uri="{BB962C8B-B14F-4D97-AF65-F5344CB8AC3E}">
        <p14:creationId xmlns:p14="http://schemas.microsoft.com/office/powerpoint/2010/main" val="34095049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blinds(horizontal)">
                                      <p:cBhvr>
                                        <p:cTn id="12" dur="500"/>
                                        <p:tgtEl>
                                          <p:spTgt spid="4">
                                            <p:bg/>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linds(horizontal)">
                                      <p:cBhvr>
                                        <p:cTn id="15" dur="500"/>
                                        <p:tgtEl>
                                          <p:spTgt spid="4">
                                            <p:txEl>
                                              <p:pRg st="1" end="1"/>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blinds(horizontal)">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1371600"/>
            <a:ext cx="6553200" cy="4876800"/>
          </a:xfrm>
          <a:prstGeom prst="rect">
            <a:avLst/>
          </a:prstGeom>
        </p:spPr>
        <p:txBody>
          <a:bodyPr>
            <a:normAutofit/>
          </a:bodyPr>
          <a:lstStyle/>
          <a:p>
            <a:pPr marL="45720" indent="0">
              <a:buNone/>
            </a:pPr>
            <a:endParaRPr lang="en-IN" sz="2800" dirty="0">
              <a:solidFill>
                <a:srgbClr val="FF0000"/>
              </a:solidFill>
              <a:latin typeface="Comic Sans MS" pitchFamily="66" charset="0"/>
            </a:endParaRPr>
          </a:p>
          <a:p>
            <a:pPr marL="45720" indent="0">
              <a:buNone/>
            </a:pPr>
            <a:r>
              <a:rPr lang="en-IN" sz="2800" b="1" dirty="0">
                <a:solidFill>
                  <a:srgbClr val="CC00FF"/>
                </a:solidFill>
                <a:latin typeface="Comic Sans MS" pitchFamily="66" charset="0"/>
              </a:rPr>
              <a:t>Deterministic:</a:t>
            </a:r>
          </a:p>
          <a:p>
            <a:pPr lvl="1">
              <a:buFont typeface="Wingdings" pitchFamily="2" charset="2"/>
              <a:buChar char="Ø"/>
            </a:pPr>
            <a:r>
              <a:rPr lang="en-IN" dirty="0">
                <a:latin typeface="Comic Sans MS" pitchFamily="66" charset="0"/>
              </a:rPr>
              <a:t>a sure event</a:t>
            </a:r>
          </a:p>
          <a:p>
            <a:pPr lvl="1">
              <a:buFont typeface="Wingdings" pitchFamily="2" charset="2"/>
              <a:buChar char="Ø"/>
            </a:pPr>
            <a:r>
              <a:rPr lang="en-IN" dirty="0">
                <a:latin typeface="Comic Sans MS" pitchFamily="66" charset="0"/>
              </a:rPr>
              <a:t>Every Sunday is a holiday.</a:t>
            </a:r>
          </a:p>
          <a:p>
            <a:pPr lvl="1">
              <a:buNone/>
            </a:pPr>
            <a:endParaRPr lang="en-IN" dirty="0">
              <a:latin typeface="Comic Sans MS" pitchFamily="66" charset="0"/>
            </a:endParaRPr>
          </a:p>
          <a:p>
            <a:pPr marL="45720" indent="0">
              <a:buNone/>
            </a:pPr>
            <a:r>
              <a:rPr lang="en-IN" sz="2400" b="1" dirty="0">
                <a:solidFill>
                  <a:srgbClr val="CC00FF"/>
                </a:solidFill>
                <a:latin typeface="Comic Sans MS" pitchFamily="66" charset="0"/>
              </a:rPr>
              <a:t>Non-Deterministic:</a:t>
            </a:r>
          </a:p>
          <a:p>
            <a:pPr lvl="1">
              <a:buFont typeface="Wingdings" pitchFamily="2" charset="2"/>
              <a:buChar char="Ø"/>
            </a:pPr>
            <a:r>
              <a:rPr lang="en-IN" dirty="0">
                <a:latin typeface="Comic Sans MS" pitchFamily="66" charset="0"/>
              </a:rPr>
              <a:t>not a sure event</a:t>
            </a:r>
          </a:p>
          <a:p>
            <a:pPr lvl="1">
              <a:buFont typeface="Wingdings" pitchFamily="2" charset="2"/>
              <a:buChar char="Ø"/>
            </a:pPr>
            <a:r>
              <a:rPr lang="en-IN" dirty="0">
                <a:latin typeface="Comic Sans MS" pitchFamily="66" charset="0"/>
              </a:rPr>
              <a:t>Every Saturday may be holiday.</a:t>
            </a:r>
          </a:p>
          <a:p>
            <a:pPr marL="365760" lvl="1" indent="0">
              <a:buNone/>
            </a:pPr>
            <a:endParaRPr lang="en-IN" dirty="0">
              <a:latin typeface="Comic Sans MS" pitchFamily="66" charset="0"/>
            </a:endParaRPr>
          </a:p>
          <a:p>
            <a:pPr marL="365760" lvl="1" indent="0">
              <a:buNone/>
            </a:pPr>
            <a:endParaRPr lang="en-IN" dirty="0">
              <a:latin typeface="Comic Sans MS" pitchFamily="66" charset="0"/>
            </a:endParaRPr>
          </a:p>
          <a:p>
            <a:pPr marL="365760" lvl="1" indent="0">
              <a:buNone/>
            </a:pPr>
            <a:endParaRPr lang="en-IN" dirty="0">
              <a:latin typeface="Comic Sans MS" pitchFamily="66" charset="0"/>
            </a:endParaRPr>
          </a:p>
        </p:txBody>
      </p:sp>
      <p:sp>
        <p:nvSpPr>
          <p:cNvPr id="4" name="Rectangle 3"/>
          <p:cNvSpPr/>
          <p:nvPr/>
        </p:nvSpPr>
        <p:spPr>
          <a:xfrm>
            <a:off x="271749" y="152400"/>
            <a:ext cx="8839200" cy="646331"/>
          </a:xfrm>
          <a:prstGeom prst="rect">
            <a:avLst/>
          </a:prstGeom>
        </p:spPr>
        <p:txBody>
          <a:bodyPr wrap="square">
            <a:spAutoFit/>
          </a:bodyPr>
          <a:lstStyle/>
          <a:p>
            <a:pPr algn="ctr"/>
            <a:r>
              <a:rPr lang="en-US" b="1" dirty="0">
                <a:solidFill>
                  <a:srgbClr val="FF0000"/>
                </a:solidFill>
                <a:latin typeface="Times New Roman" pitchFamily="18" charset="0"/>
                <a:cs typeface="Times New Roman" pitchFamily="18" charset="0"/>
              </a:rPr>
              <a:t>Attainment Expedients of Markovian Heterogeneous Water Heaters in Queueing Models by Matrix Geometric Method</a:t>
            </a:r>
            <a:endParaRPr lang="en-US" b="1" dirty="0">
              <a:solidFill>
                <a:schemeClr val="accent6">
                  <a:lumMod val="50000"/>
                </a:schemeClr>
              </a:solidFill>
              <a:latin typeface="Baskerville Old Face" pitchFamily="18" charset="0"/>
              <a:cs typeface="Times New Roman" pitchFamily="18" charset="0"/>
            </a:endParaRPr>
          </a:p>
        </p:txBody>
      </p:sp>
    </p:spTree>
    <p:extLst>
      <p:ext uri="{BB962C8B-B14F-4D97-AF65-F5344CB8AC3E}">
        <p14:creationId xmlns:p14="http://schemas.microsoft.com/office/powerpoint/2010/main" val="31291678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1000"/>
                                        <p:tgtEl>
                                          <p:spTgt spid="3">
                                            <p:txEl>
                                              <p:pRg st="6" end="6"/>
                                            </p:txEl>
                                          </p:spTgt>
                                        </p:tgtEl>
                                      </p:cBhvr>
                                    </p:animEffect>
                                    <p:anim calcmode="lin" valueType="num">
                                      <p:cBhvr>
                                        <p:cTn id="3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1000"/>
                                        <p:tgtEl>
                                          <p:spTgt spid="3">
                                            <p:txEl>
                                              <p:pRg st="7" end="7"/>
                                            </p:txEl>
                                          </p:spTgt>
                                        </p:tgtEl>
                                      </p:cBhvr>
                                    </p:animEffect>
                                    <p:anim calcmode="lin" valueType="num">
                                      <p:cBhvr>
                                        <p:cTn id="3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8"/>
          <p:cNvSpPr>
            <a:spLocks noGrp="1" noChangeArrowheads="1"/>
          </p:cNvSpPr>
          <p:nvPr>
            <p:ph type="title"/>
          </p:nvPr>
        </p:nvSpPr>
        <p:spPr bwMode="auto">
          <a:xfrm>
            <a:off x="533400" y="1482436"/>
            <a:ext cx="8229600" cy="422564"/>
          </a:xfrm>
          <a:prstGeom prst="rect">
            <a:avLst/>
          </a:prstGeom>
          <a:blipFill>
            <a:blip r:embed="rId2"/>
            <a:tile tx="0" ty="0" sx="100000" sy="100000" flip="none" algn="tl"/>
          </a:blipFill>
          <a:ln w="9525">
            <a:noFill/>
            <a:miter lim="800000"/>
            <a:headEnd/>
            <a:tailEnd/>
          </a:ln>
          <a:effectLst/>
        </p:spPr>
        <p:txBody>
          <a:bodyPr anchor="ctr">
            <a:normAutofit fontScale="90000"/>
          </a:bodyPr>
          <a:lstStyle/>
          <a:p>
            <a:pPr algn="ctr"/>
            <a:r>
              <a:rPr lang="en-US" sz="2800" b="1" dirty="0">
                <a:solidFill>
                  <a:srgbClr val="008080"/>
                </a:solidFill>
              </a:rPr>
              <a:t>Components of a Basic Queuing Process (III)</a:t>
            </a:r>
          </a:p>
        </p:txBody>
      </p:sp>
      <p:sp>
        <p:nvSpPr>
          <p:cNvPr id="8" name="Rectangle 3"/>
          <p:cNvSpPr>
            <a:spLocks noGrp="1" noChangeArrowheads="1"/>
          </p:cNvSpPr>
          <p:nvPr>
            <p:ph idx="1"/>
          </p:nvPr>
        </p:nvSpPr>
        <p:spPr>
          <a:xfrm>
            <a:off x="381000" y="2133600"/>
            <a:ext cx="6248400" cy="2895601"/>
          </a:xfrm>
          <a:blipFill>
            <a:blip r:embed="rId2"/>
            <a:tile tx="0" ty="0" sx="100000" sy="100000" flip="none" algn="tl"/>
          </a:blipFill>
        </p:spPr>
        <p:txBody>
          <a:bodyPr>
            <a:normAutofit fontScale="77500" lnSpcReduction="20000"/>
          </a:bodyPr>
          <a:lstStyle/>
          <a:p>
            <a:pPr>
              <a:buFont typeface="Wingdings" pitchFamily="2" charset="2"/>
              <a:buChar char="v"/>
            </a:pPr>
            <a:r>
              <a:rPr lang="en-US" sz="3600" b="1" dirty="0">
                <a:solidFill>
                  <a:srgbClr val="A7299E"/>
                </a:solidFill>
                <a:cs typeface="Times New Roman" pitchFamily="18" charset="0"/>
              </a:rPr>
              <a:t>The queue configuration</a:t>
            </a:r>
          </a:p>
          <a:p>
            <a:pPr lvl="1"/>
            <a:r>
              <a:rPr lang="en-US" sz="2800" dirty="0">
                <a:solidFill>
                  <a:srgbClr val="1E14E6"/>
                </a:solidFill>
                <a:cs typeface="Times New Roman" pitchFamily="18" charset="0"/>
              </a:rPr>
              <a:t> Specifies the number of queues</a:t>
            </a:r>
          </a:p>
          <a:p>
            <a:pPr lvl="2"/>
            <a:r>
              <a:rPr lang="en-US" sz="2800" dirty="0">
                <a:solidFill>
                  <a:srgbClr val="1E14E6"/>
                </a:solidFill>
                <a:cs typeface="Times New Roman" pitchFamily="18" charset="0"/>
              </a:rPr>
              <a:t>Single or multiple lines to a number of service stations </a:t>
            </a:r>
          </a:p>
          <a:p>
            <a:pPr lvl="2"/>
            <a:r>
              <a:rPr lang="en-US" sz="2800" dirty="0">
                <a:solidFill>
                  <a:srgbClr val="1E14E6"/>
                </a:solidFill>
                <a:cs typeface="Times New Roman" pitchFamily="18" charset="0"/>
              </a:rPr>
              <a:t>Their effect on customer behavior</a:t>
            </a:r>
          </a:p>
          <a:p>
            <a:pPr lvl="2"/>
            <a:r>
              <a:rPr lang="en-US" sz="2800" dirty="0">
                <a:solidFill>
                  <a:srgbClr val="1E14E6"/>
                </a:solidFill>
                <a:cs typeface="Times New Roman" pitchFamily="18" charset="0"/>
              </a:rPr>
              <a:t>Balking , reneging and Jockeying</a:t>
            </a:r>
          </a:p>
        </p:txBody>
      </p:sp>
      <p:pic>
        <p:nvPicPr>
          <p:cNvPr id="6" name="Picture 10" descr="bs00580_"/>
          <p:cNvPicPr>
            <a:picLocks noChangeAspect="1" noChangeArrowheads="1"/>
          </p:cNvPicPr>
          <p:nvPr/>
        </p:nvPicPr>
        <p:blipFill>
          <a:blip r:embed="rId3"/>
          <a:srcRect/>
          <a:stretch>
            <a:fillRect/>
          </a:stretch>
        </p:blipFill>
        <p:spPr bwMode="auto">
          <a:xfrm>
            <a:off x="6934200" y="2890387"/>
            <a:ext cx="1981200" cy="1668463"/>
          </a:xfrm>
          <a:prstGeom prst="rect">
            <a:avLst/>
          </a:prstGeom>
          <a:noFill/>
        </p:spPr>
      </p:pic>
      <p:pic>
        <p:nvPicPr>
          <p:cNvPr id="7" name="Picture 15" descr="r0mvj0bv[1]"/>
          <p:cNvPicPr>
            <a:picLocks noChangeAspect="1" noChangeArrowheads="1"/>
          </p:cNvPicPr>
          <p:nvPr/>
        </p:nvPicPr>
        <p:blipFill>
          <a:blip r:embed="rId4"/>
          <a:srcRect/>
          <a:stretch>
            <a:fillRect/>
          </a:stretch>
        </p:blipFill>
        <p:spPr bwMode="auto">
          <a:xfrm>
            <a:off x="3098800" y="5487318"/>
            <a:ext cx="5054600" cy="1500188"/>
          </a:xfrm>
          <a:prstGeom prst="rect">
            <a:avLst/>
          </a:prstGeom>
          <a:noFill/>
        </p:spPr>
      </p:pic>
      <p:sp>
        <p:nvSpPr>
          <p:cNvPr id="9" name="Rectangle 8"/>
          <p:cNvSpPr/>
          <p:nvPr/>
        </p:nvSpPr>
        <p:spPr>
          <a:xfrm>
            <a:off x="0" y="228600"/>
            <a:ext cx="9143999" cy="646331"/>
          </a:xfrm>
          <a:prstGeom prst="rect">
            <a:avLst/>
          </a:prstGeom>
        </p:spPr>
        <p:txBody>
          <a:bodyPr wrap="square">
            <a:spAutoFit/>
          </a:bodyPr>
          <a:lstStyle/>
          <a:p>
            <a:pPr algn="ctr"/>
            <a:r>
              <a:rPr lang="en-US" b="1" dirty="0">
                <a:solidFill>
                  <a:srgbClr val="FF0000"/>
                </a:solidFill>
                <a:latin typeface="Times New Roman" pitchFamily="18" charset="0"/>
                <a:cs typeface="Times New Roman" pitchFamily="18" charset="0"/>
              </a:rPr>
              <a:t>Attainment Expedients of Markovian Heterogeneous Water Heaters in Queueing Models </a:t>
            </a:r>
          </a:p>
          <a:p>
            <a:pPr algn="ctr"/>
            <a:r>
              <a:rPr lang="en-US" b="1" dirty="0">
                <a:solidFill>
                  <a:srgbClr val="FF0000"/>
                </a:solidFill>
                <a:latin typeface="Times New Roman" pitchFamily="18" charset="0"/>
                <a:cs typeface="Times New Roman" pitchFamily="18" charset="0"/>
              </a:rPr>
              <a:t>by Matrix Geometric Method</a:t>
            </a:r>
            <a:endParaRPr lang="en-US" b="1" dirty="0">
              <a:solidFill>
                <a:schemeClr val="accent6">
                  <a:lumMod val="50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linds(horizont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90601" y="2133600"/>
            <a:ext cx="7620000" cy="461665"/>
          </a:xfrm>
          <a:prstGeom prst="rect">
            <a:avLst/>
          </a:prstGeom>
          <a:blipFill>
            <a:blip r:embed="rId2"/>
            <a:tile tx="0" ty="0" sx="100000" sy="100000" flip="none" algn="tl"/>
          </a:blipFill>
        </p:spPr>
        <p:txBody>
          <a:bodyPr wrap="square">
            <a:spAutoFit/>
          </a:bodyPr>
          <a:lstStyle/>
          <a:p>
            <a:r>
              <a:rPr lang="en-IN" sz="2400" dirty="0">
                <a:solidFill>
                  <a:srgbClr val="1E14E6"/>
                </a:solidFill>
              </a:rPr>
              <a:t>The arriving customer saw the queue is too long</a:t>
            </a:r>
            <a:endParaRPr lang="en-US" sz="2400" dirty="0">
              <a:solidFill>
                <a:srgbClr val="1E14E6"/>
              </a:solidFill>
              <a:latin typeface="Times New Roman" pitchFamily="18" charset="0"/>
              <a:cs typeface="Times New Roman" pitchFamily="18" charset="0"/>
            </a:endParaRPr>
          </a:p>
        </p:txBody>
      </p:sp>
      <p:sp>
        <p:nvSpPr>
          <p:cNvPr id="14" name="Subtitle 2"/>
          <p:cNvSpPr txBox="1">
            <a:spLocks/>
          </p:cNvSpPr>
          <p:nvPr/>
        </p:nvSpPr>
        <p:spPr>
          <a:xfrm>
            <a:off x="2819400" y="1600200"/>
            <a:ext cx="3505200" cy="533400"/>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ctr"/>
            <a:r>
              <a:rPr lang="en-IN" sz="3000" b="1" dirty="0">
                <a:solidFill>
                  <a:srgbClr val="008080"/>
                </a:solidFill>
              </a:rPr>
              <a:t>Balking</a:t>
            </a:r>
          </a:p>
        </p:txBody>
      </p:sp>
      <p:sp>
        <p:nvSpPr>
          <p:cNvPr id="37890" name="AutoShape 2" descr="Image result for too queue pi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7892" name="AutoShape 4" descr="Image result for too queue pi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7894" name="Picture 6" descr="http://visakanews.com/Gallery%5CBig_Photos%5C24_10_201408_13_53_ration.jpg"/>
          <p:cNvPicPr>
            <a:picLocks noChangeAspect="1" noChangeArrowheads="1"/>
          </p:cNvPicPr>
          <p:nvPr/>
        </p:nvPicPr>
        <p:blipFill>
          <a:blip r:embed="rId3"/>
          <a:srcRect/>
          <a:stretch>
            <a:fillRect/>
          </a:stretch>
        </p:blipFill>
        <p:spPr bwMode="auto">
          <a:xfrm>
            <a:off x="1676400" y="2743200"/>
            <a:ext cx="5791200" cy="2743200"/>
          </a:xfrm>
          <a:prstGeom prst="rect">
            <a:avLst/>
          </a:prstGeom>
          <a:noFill/>
        </p:spPr>
      </p:pic>
      <p:sp>
        <p:nvSpPr>
          <p:cNvPr id="9" name="Rectangle 8"/>
          <p:cNvSpPr/>
          <p:nvPr/>
        </p:nvSpPr>
        <p:spPr>
          <a:xfrm>
            <a:off x="1295400" y="5467149"/>
            <a:ext cx="7772400" cy="1231106"/>
          </a:xfrm>
          <a:prstGeom prst="rect">
            <a:avLst/>
          </a:prstGeom>
        </p:spPr>
        <p:txBody>
          <a:bodyPr wrap="square">
            <a:spAutoFit/>
          </a:bodyPr>
          <a:lstStyle/>
          <a:p>
            <a:r>
              <a:rPr lang="en-IN" dirty="0">
                <a:solidFill>
                  <a:srgbClr val="FF0000"/>
                </a:solidFill>
              </a:rPr>
              <a:t>. </a:t>
            </a:r>
          </a:p>
          <a:p>
            <a:r>
              <a:rPr lang="en-IN" sz="2800" b="1" dirty="0">
                <a:solidFill>
                  <a:schemeClr val="accent3">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If the customer decide not to enter the queue upon arrival is called balking</a:t>
            </a:r>
            <a:r>
              <a:rPr lang="en-IN" sz="2800" dirty="0">
                <a:solidFill>
                  <a:srgbClr val="C00000"/>
                </a:solidFill>
                <a:latin typeface="Times New Roman" pitchFamily="18" charset="0"/>
                <a:cs typeface="Times New Roman" pitchFamily="18" charset="0"/>
              </a:rPr>
              <a:t>.</a:t>
            </a:r>
            <a:endParaRPr lang="en-US" sz="2800" dirty="0">
              <a:solidFill>
                <a:srgbClr val="C00000"/>
              </a:solidFill>
              <a:latin typeface="Times New Roman" pitchFamily="18" charset="0"/>
              <a:cs typeface="Times New Roman" pitchFamily="18" charset="0"/>
            </a:endParaRPr>
          </a:p>
        </p:txBody>
      </p:sp>
      <p:sp>
        <p:nvSpPr>
          <p:cNvPr id="13" name="Rectangle 12"/>
          <p:cNvSpPr/>
          <p:nvPr/>
        </p:nvSpPr>
        <p:spPr>
          <a:xfrm>
            <a:off x="0" y="228600"/>
            <a:ext cx="9143999" cy="646331"/>
          </a:xfrm>
          <a:prstGeom prst="rect">
            <a:avLst/>
          </a:prstGeom>
        </p:spPr>
        <p:txBody>
          <a:bodyPr wrap="square">
            <a:spAutoFit/>
          </a:bodyPr>
          <a:lstStyle/>
          <a:p>
            <a:pPr algn="ctr"/>
            <a:r>
              <a:rPr lang="en-US" b="1" dirty="0">
                <a:solidFill>
                  <a:srgbClr val="FF0000"/>
                </a:solidFill>
                <a:latin typeface="Times New Roman" pitchFamily="18" charset="0"/>
                <a:cs typeface="Times New Roman" pitchFamily="18" charset="0"/>
              </a:rPr>
              <a:t>Attainment Expedients of Markovian Heterogeneous Water Heaters in Queueing Models </a:t>
            </a:r>
          </a:p>
          <a:p>
            <a:pPr algn="ctr"/>
            <a:r>
              <a:rPr lang="en-US" b="1" dirty="0">
                <a:solidFill>
                  <a:srgbClr val="FF0000"/>
                </a:solidFill>
                <a:latin typeface="Times New Roman" pitchFamily="18" charset="0"/>
                <a:cs typeface="Times New Roman" pitchFamily="18" charset="0"/>
              </a:rPr>
              <a:t>by Matrix Geometric Method</a:t>
            </a:r>
            <a:endParaRPr lang="en-US" b="1" dirty="0">
              <a:solidFill>
                <a:schemeClr val="accent6">
                  <a:lumMod val="50000"/>
                </a:schemeClr>
              </a:solidFill>
            </a:endParaRPr>
          </a:p>
        </p:txBody>
      </p:sp>
    </p:spTree>
    <p:extLst>
      <p:ext uri="{BB962C8B-B14F-4D97-AF65-F5344CB8AC3E}">
        <p14:creationId xmlns:p14="http://schemas.microsoft.com/office/powerpoint/2010/main" val="21467605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7894"/>
                                        </p:tgtEl>
                                        <p:attrNameLst>
                                          <p:attrName>style.visibility</p:attrName>
                                        </p:attrNameLst>
                                      </p:cBhvr>
                                      <p:to>
                                        <p:strVal val="visible"/>
                                      </p:to>
                                    </p:set>
                                    <p:anim calcmode="lin" valueType="num">
                                      <p:cBhvr additive="base">
                                        <p:cTn id="17" dur="500" fill="hold"/>
                                        <p:tgtEl>
                                          <p:spTgt spid="37894"/>
                                        </p:tgtEl>
                                        <p:attrNameLst>
                                          <p:attrName>ppt_x</p:attrName>
                                        </p:attrNameLst>
                                      </p:cBhvr>
                                      <p:tavLst>
                                        <p:tav tm="0">
                                          <p:val>
                                            <p:strVal val="#ppt_x"/>
                                          </p:val>
                                        </p:tav>
                                        <p:tav tm="100000">
                                          <p:val>
                                            <p:strVal val="#ppt_x"/>
                                          </p:val>
                                        </p:tav>
                                      </p:tavLst>
                                    </p:anim>
                                    <p:anim calcmode="lin" valueType="num">
                                      <p:cBhvr additive="base">
                                        <p:cTn id="18" dur="500" fill="hold"/>
                                        <p:tgtEl>
                                          <p:spTgt spid="3789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2"/>
          <p:cNvSpPr txBox="1">
            <a:spLocks/>
          </p:cNvSpPr>
          <p:nvPr/>
        </p:nvSpPr>
        <p:spPr>
          <a:xfrm>
            <a:off x="797052" y="1304790"/>
            <a:ext cx="7854696" cy="304800"/>
          </a:xfrm>
          <a:prstGeom prst="rect">
            <a:avLst/>
          </a:prstGeom>
        </p:spPr>
        <p:txBody>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None/>
            </a:pPr>
            <a:r>
              <a:rPr lang="en-IN" sz="3000" dirty="0">
                <a:solidFill>
                  <a:srgbClr val="008080"/>
                </a:solidFill>
              </a:rPr>
              <a:t>   </a:t>
            </a:r>
            <a:r>
              <a:rPr lang="en-IN" sz="3000" dirty="0">
                <a:solidFill>
                  <a:srgbClr val="008080"/>
                </a:solidFill>
                <a:latin typeface="Arial Black" pitchFamily="34" charset="0"/>
              </a:rPr>
              <a:t>Reneging Customers</a:t>
            </a:r>
          </a:p>
        </p:txBody>
      </p:sp>
      <p:sp>
        <p:nvSpPr>
          <p:cNvPr id="12" name="Subtitle 2"/>
          <p:cNvSpPr txBox="1">
            <a:spLocks/>
          </p:cNvSpPr>
          <p:nvPr/>
        </p:nvSpPr>
        <p:spPr>
          <a:xfrm>
            <a:off x="975376" y="4520716"/>
            <a:ext cx="7854696" cy="504056"/>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ctr"/>
            <a:endParaRPr lang="en-IN" sz="3000" dirty="0">
              <a:solidFill>
                <a:srgbClr val="7030A0"/>
              </a:solidFill>
            </a:endParaRPr>
          </a:p>
        </p:txBody>
      </p:sp>
      <p:sp>
        <p:nvSpPr>
          <p:cNvPr id="13" name="Rectangle 12"/>
          <p:cNvSpPr/>
          <p:nvPr/>
        </p:nvSpPr>
        <p:spPr>
          <a:xfrm>
            <a:off x="1029963" y="1926848"/>
            <a:ext cx="7352037" cy="1231106"/>
          </a:xfrm>
          <a:prstGeom prst="rect">
            <a:avLst/>
          </a:prstGeom>
          <a:blipFill>
            <a:blip r:embed="rId2"/>
            <a:tile tx="0" ty="0" sx="100000" sy="100000" flip="none" algn="tl"/>
          </a:blipFill>
        </p:spPr>
        <p:txBody>
          <a:bodyPr wrap="square">
            <a:spAutoFit/>
          </a:bodyPr>
          <a:lstStyle/>
          <a:p>
            <a:r>
              <a:rPr lang="en-IN" sz="2400" dirty="0">
                <a:solidFill>
                  <a:srgbClr val="0811BC"/>
                </a:solidFill>
              </a:rPr>
              <a:t>A customer may enter the queue, but after he may decide to leaving due to impatience is </a:t>
            </a:r>
            <a:r>
              <a:rPr lang="en-IN" sz="2400" dirty="0">
                <a:solidFill>
                  <a:srgbClr val="C00000"/>
                </a:solidFill>
              </a:rPr>
              <a:t>reneged</a:t>
            </a:r>
            <a:r>
              <a:rPr lang="en-IN" sz="2600" dirty="0">
                <a:solidFill>
                  <a:srgbClr val="C00000"/>
                </a:solidFill>
              </a:rPr>
              <a:t>.</a:t>
            </a:r>
            <a:endParaRPr lang="en-US" sz="2600" dirty="0">
              <a:solidFill>
                <a:srgbClr val="C00000"/>
              </a:solidFill>
            </a:endParaRPr>
          </a:p>
        </p:txBody>
      </p:sp>
      <p:pic>
        <p:nvPicPr>
          <p:cNvPr id="2" name="Picture 2" descr="Image result for jokeying the queue pic"/>
          <p:cNvPicPr>
            <a:picLocks noChangeAspect="1" noChangeArrowheads="1"/>
          </p:cNvPicPr>
          <p:nvPr/>
        </p:nvPicPr>
        <p:blipFill>
          <a:blip r:embed="rId3"/>
          <a:srcRect/>
          <a:stretch>
            <a:fillRect/>
          </a:stretch>
        </p:blipFill>
        <p:spPr bwMode="auto">
          <a:xfrm>
            <a:off x="1393852" y="3344224"/>
            <a:ext cx="3505200" cy="3276600"/>
          </a:xfrm>
          <a:prstGeom prst="rect">
            <a:avLst/>
          </a:prstGeom>
          <a:noFill/>
        </p:spPr>
      </p:pic>
      <p:pic>
        <p:nvPicPr>
          <p:cNvPr id="8" name="Picture 2" descr="Image result for balking customer  pic"/>
          <p:cNvPicPr>
            <a:picLocks noChangeAspect="1" noChangeArrowheads="1"/>
          </p:cNvPicPr>
          <p:nvPr/>
        </p:nvPicPr>
        <p:blipFill>
          <a:blip r:embed="rId4"/>
          <a:srcRect/>
          <a:stretch>
            <a:fillRect/>
          </a:stretch>
        </p:blipFill>
        <p:spPr bwMode="auto">
          <a:xfrm>
            <a:off x="5352414" y="3344224"/>
            <a:ext cx="3029585" cy="3200400"/>
          </a:xfrm>
          <a:prstGeom prst="rect">
            <a:avLst/>
          </a:prstGeom>
          <a:noFill/>
        </p:spPr>
      </p:pic>
      <p:sp>
        <p:nvSpPr>
          <p:cNvPr id="15" name="Rectangle 14"/>
          <p:cNvSpPr/>
          <p:nvPr/>
        </p:nvSpPr>
        <p:spPr>
          <a:xfrm>
            <a:off x="0" y="228600"/>
            <a:ext cx="9144000" cy="646331"/>
          </a:xfrm>
          <a:prstGeom prst="rect">
            <a:avLst/>
          </a:prstGeom>
        </p:spPr>
        <p:txBody>
          <a:bodyPr wrap="square">
            <a:spAutoFit/>
          </a:bodyPr>
          <a:lstStyle/>
          <a:p>
            <a:pPr algn="ctr"/>
            <a:r>
              <a:rPr lang="en-US" b="1" dirty="0">
                <a:solidFill>
                  <a:srgbClr val="FF0000"/>
                </a:solidFill>
                <a:latin typeface="Times New Roman" pitchFamily="18" charset="0"/>
                <a:cs typeface="Times New Roman" pitchFamily="18" charset="0"/>
              </a:rPr>
              <a:t>Attainment Expedients of Markovian Heterogeneous Water Heaters in Queueing Models </a:t>
            </a:r>
          </a:p>
          <a:p>
            <a:pPr algn="ctr"/>
            <a:r>
              <a:rPr lang="en-US" b="1" dirty="0">
                <a:solidFill>
                  <a:srgbClr val="FF0000"/>
                </a:solidFill>
                <a:latin typeface="Times New Roman" pitchFamily="18" charset="0"/>
                <a:cs typeface="Times New Roman" pitchFamily="18" charset="0"/>
              </a:rPr>
              <a:t>by Matrix Geometric Method</a:t>
            </a:r>
            <a:endParaRPr lang="en-US" b="1" dirty="0">
              <a:solidFill>
                <a:schemeClr val="accent6">
                  <a:lumMod val="50000"/>
                </a:schemeClr>
              </a:solidFill>
            </a:endParaRPr>
          </a:p>
        </p:txBody>
      </p:sp>
    </p:spTree>
    <p:extLst>
      <p:ext uri="{BB962C8B-B14F-4D97-AF65-F5344CB8AC3E}">
        <p14:creationId xmlns:p14="http://schemas.microsoft.com/office/powerpoint/2010/main" val="21467605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linds(horizontal)">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 y="1295400"/>
            <a:ext cx="8305800" cy="571500"/>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IN" sz="3600" dirty="0">
                <a:solidFill>
                  <a:srgbClr val="008080"/>
                </a:solidFill>
                <a:latin typeface="Arial Black" pitchFamily="34" charset="0"/>
              </a:rPr>
              <a:t>Jockeying</a:t>
            </a:r>
          </a:p>
        </p:txBody>
      </p:sp>
      <p:sp>
        <p:nvSpPr>
          <p:cNvPr id="3" name="Content Placeholder 2"/>
          <p:cNvSpPr txBox="1">
            <a:spLocks/>
          </p:cNvSpPr>
          <p:nvPr/>
        </p:nvSpPr>
        <p:spPr>
          <a:xfrm>
            <a:off x="457200" y="1935480"/>
            <a:ext cx="8229600" cy="4389120"/>
          </a:xfrm>
          <a:prstGeom prst="rect">
            <a:avLst/>
          </a:prstGeom>
        </p:spPr>
        <p:txBody>
          <a:bodyPr>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endParaRPr lang="en-IN" dirty="0"/>
          </a:p>
        </p:txBody>
      </p:sp>
      <p:sp>
        <p:nvSpPr>
          <p:cNvPr id="4" name="Rectangle 3"/>
          <p:cNvSpPr/>
          <p:nvPr/>
        </p:nvSpPr>
        <p:spPr>
          <a:xfrm>
            <a:off x="914400" y="2044005"/>
            <a:ext cx="7620000" cy="1261884"/>
          </a:xfrm>
          <a:prstGeom prst="rect">
            <a:avLst/>
          </a:prstGeom>
          <a:blipFill>
            <a:blip r:embed="rId2"/>
            <a:tile tx="0" ty="0" sx="100000" sy="100000" flip="none" algn="tl"/>
          </a:blipFill>
        </p:spPr>
        <p:txBody>
          <a:bodyPr wrap="square">
            <a:spAutoFit/>
          </a:bodyPr>
          <a:lstStyle/>
          <a:p>
            <a:r>
              <a:rPr lang="en-IN" sz="2400" dirty="0">
                <a:solidFill>
                  <a:srgbClr val="0811BC"/>
                </a:solidFill>
              </a:rPr>
              <a:t>If there are two or more parallel channel, customers switch from one queue to another queue for some reasons is called </a:t>
            </a:r>
            <a:r>
              <a:rPr lang="en-IN" sz="2400" dirty="0">
                <a:solidFill>
                  <a:srgbClr val="C00000"/>
                </a:solidFill>
              </a:rPr>
              <a:t>jockeying</a:t>
            </a:r>
            <a:r>
              <a:rPr lang="en-IN" sz="2800" dirty="0">
                <a:solidFill>
                  <a:srgbClr val="C00000"/>
                </a:solidFill>
              </a:rPr>
              <a:t>.</a:t>
            </a:r>
            <a:endParaRPr lang="en-US" sz="2800" dirty="0">
              <a:solidFill>
                <a:srgbClr val="C00000"/>
              </a:solidFill>
            </a:endParaRPr>
          </a:p>
        </p:txBody>
      </p:sp>
      <p:sp>
        <p:nvSpPr>
          <p:cNvPr id="7" name="Rectangle 6"/>
          <p:cNvSpPr/>
          <p:nvPr/>
        </p:nvSpPr>
        <p:spPr>
          <a:xfrm>
            <a:off x="0" y="228600"/>
            <a:ext cx="9144000" cy="646331"/>
          </a:xfrm>
          <a:prstGeom prst="rect">
            <a:avLst/>
          </a:prstGeom>
        </p:spPr>
        <p:txBody>
          <a:bodyPr wrap="square">
            <a:spAutoFit/>
          </a:bodyPr>
          <a:lstStyle/>
          <a:p>
            <a:pPr algn="ctr"/>
            <a:r>
              <a:rPr lang="en-US" b="1" dirty="0">
                <a:solidFill>
                  <a:srgbClr val="FF0000"/>
                </a:solidFill>
                <a:latin typeface="Times New Roman" pitchFamily="18" charset="0"/>
                <a:cs typeface="Times New Roman" pitchFamily="18" charset="0"/>
              </a:rPr>
              <a:t>Attainment Expedients of Markovian Heterogeneous Water Heaters in Queueing Models </a:t>
            </a:r>
          </a:p>
          <a:p>
            <a:pPr algn="ctr"/>
            <a:r>
              <a:rPr lang="en-US" b="1" dirty="0">
                <a:solidFill>
                  <a:srgbClr val="FF0000"/>
                </a:solidFill>
                <a:latin typeface="Times New Roman" pitchFamily="18" charset="0"/>
                <a:cs typeface="Times New Roman" pitchFamily="18" charset="0"/>
              </a:rPr>
              <a:t>by Matrix Geometric Method</a:t>
            </a:r>
            <a:endParaRPr lang="en-US" b="1" dirty="0">
              <a:solidFill>
                <a:schemeClr val="accent6">
                  <a:lumMod val="50000"/>
                </a:schemeClr>
              </a:solidFill>
            </a:endParaRPr>
          </a:p>
        </p:txBody>
      </p:sp>
      <p:pic>
        <p:nvPicPr>
          <p:cNvPr id="6" name="Picture 2" descr="jockeying waiting customer picture à®à¯à®à®¾à®© à®ªà® à®®à¯à®à®¿à®µà¯"/>
          <p:cNvPicPr>
            <a:picLocks noChangeAspect="1" noChangeArrowheads="1"/>
          </p:cNvPicPr>
          <p:nvPr/>
        </p:nvPicPr>
        <p:blipFill>
          <a:blip r:embed="rId3"/>
          <a:srcRect/>
          <a:stretch>
            <a:fillRect/>
          </a:stretch>
        </p:blipFill>
        <p:spPr bwMode="auto">
          <a:xfrm>
            <a:off x="1295400" y="3563957"/>
            <a:ext cx="6019800" cy="2760643"/>
          </a:xfrm>
          <a:prstGeom prst="rect">
            <a:avLst/>
          </a:prstGeom>
          <a:noFill/>
        </p:spPr>
      </p:pic>
    </p:spTree>
    <p:extLst>
      <p:ext uri="{BB962C8B-B14F-4D97-AF65-F5344CB8AC3E}">
        <p14:creationId xmlns:p14="http://schemas.microsoft.com/office/powerpoint/2010/main" val="30799893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9600" y="1409700"/>
            <a:ext cx="8305800" cy="495300"/>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IN" sz="3200" b="1" dirty="0">
                <a:solidFill>
                  <a:srgbClr val="008080"/>
                </a:solidFill>
              </a:rPr>
              <a:t>Feedback queueing system</a:t>
            </a:r>
          </a:p>
        </p:txBody>
      </p:sp>
      <p:sp>
        <p:nvSpPr>
          <p:cNvPr id="3" name="Content Placeholder 2"/>
          <p:cNvSpPr txBox="1">
            <a:spLocks/>
          </p:cNvSpPr>
          <p:nvPr/>
        </p:nvSpPr>
        <p:spPr>
          <a:xfrm>
            <a:off x="457200" y="1935480"/>
            <a:ext cx="8229600" cy="4389120"/>
          </a:xfrm>
          <a:prstGeom prst="rect">
            <a:avLst/>
          </a:prstGeom>
        </p:spPr>
        <p:txBody>
          <a:bodyPr>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endParaRPr lang="en-IN" dirty="0"/>
          </a:p>
        </p:txBody>
      </p:sp>
      <p:sp>
        <p:nvSpPr>
          <p:cNvPr id="4" name="Rectangle 3"/>
          <p:cNvSpPr/>
          <p:nvPr/>
        </p:nvSpPr>
        <p:spPr>
          <a:xfrm>
            <a:off x="1066800" y="2133600"/>
            <a:ext cx="7620000" cy="1569660"/>
          </a:xfrm>
          <a:prstGeom prst="rect">
            <a:avLst/>
          </a:prstGeom>
          <a:blipFill>
            <a:blip r:embed="rId2"/>
            <a:tile tx="0" ty="0" sx="100000" sy="100000" flip="none" algn="tl"/>
          </a:blipFill>
        </p:spPr>
        <p:txBody>
          <a:bodyPr wrap="square">
            <a:spAutoFit/>
          </a:bodyPr>
          <a:lstStyle/>
          <a:p>
            <a:r>
              <a:rPr lang="en-IN" sz="2400" dirty="0">
                <a:solidFill>
                  <a:srgbClr val="0811BC"/>
                </a:solidFill>
              </a:rPr>
              <a:t>After service completion, the customer may under some decision rule, independent of the remaining stochastic behaviour of the system, return to the waiting line to receive another service</a:t>
            </a:r>
            <a:endParaRPr lang="en-US" sz="2400" dirty="0">
              <a:solidFill>
                <a:srgbClr val="0811BC"/>
              </a:solidFill>
            </a:endParaRPr>
          </a:p>
        </p:txBody>
      </p:sp>
      <p:pic>
        <p:nvPicPr>
          <p:cNvPr id="64516" name="Picture 4" descr="https://www.researchgate.net/profile/Max-Olivier_Hongler/publication/46487458/figure/fig1/AS:306034208985088@1449975649856/Figure-1-A-single-stage-queueing-system-with-feedback-loop.png"/>
          <p:cNvPicPr>
            <a:picLocks noChangeAspect="1" noChangeArrowheads="1"/>
          </p:cNvPicPr>
          <p:nvPr/>
        </p:nvPicPr>
        <p:blipFill>
          <a:blip r:embed="rId3"/>
          <a:srcRect/>
          <a:stretch>
            <a:fillRect/>
          </a:stretch>
        </p:blipFill>
        <p:spPr bwMode="auto">
          <a:xfrm>
            <a:off x="1051422" y="4106048"/>
            <a:ext cx="8096250" cy="2324101"/>
          </a:xfrm>
          <a:prstGeom prst="rect">
            <a:avLst/>
          </a:prstGeom>
          <a:noFill/>
        </p:spPr>
      </p:pic>
      <p:sp>
        <p:nvSpPr>
          <p:cNvPr id="8" name="Rectangle 7"/>
          <p:cNvSpPr/>
          <p:nvPr/>
        </p:nvSpPr>
        <p:spPr>
          <a:xfrm>
            <a:off x="0" y="228600"/>
            <a:ext cx="9144000" cy="646331"/>
          </a:xfrm>
          <a:prstGeom prst="rect">
            <a:avLst/>
          </a:prstGeom>
        </p:spPr>
        <p:txBody>
          <a:bodyPr wrap="square">
            <a:spAutoFit/>
          </a:bodyPr>
          <a:lstStyle/>
          <a:p>
            <a:pPr algn="ctr"/>
            <a:r>
              <a:rPr lang="en-US" b="1" dirty="0">
                <a:solidFill>
                  <a:srgbClr val="FF0000"/>
                </a:solidFill>
                <a:latin typeface="Times New Roman" pitchFamily="18" charset="0"/>
                <a:cs typeface="Times New Roman" pitchFamily="18" charset="0"/>
              </a:rPr>
              <a:t>Attainment Expedients of Markovian Heterogeneous Water Heaters in Queueing Models </a:t>
            </a:r>
          </a:p>
          <a:p>
            <a:pPr algn="ctr"/>
            <a:r>
              <a:rPr lang="en-US" b="1" dirty="0">
                <a:solidFill>
                  <a:srgbClr val="FF0000"/>
                </a:solidFill>
                <a:latin typeface="Times New Roman" pitchFamily="18" charset="0"/>
                <a:cs typeface="Times New Roman" pitchFamily="18" charset="0"/>
              </a:rPr>
              <a:t>by Matrix Geometric Method</a:t>
            </a:r>
            <a:endParaRPr lang="en-US" b="1" dirty="0">
              <a:solidFill>
                <a:schemeClr val="accent6">
                  <a:lumMod val="50000"/>
                </a:schemeClr>
              </a:solidFill>
            </a:endParaRPr>
          </a:p>
        </p:txBody>
      </p:sp>
    </p:spTree>
    <p:extLst>
      <p:ext uri="{BB962C8B-B14F-4D97-AF65-F5344CB8AC3E}">
        <p14:creationId xmlns:p14="http://schemas.microsoft.com/office/powerpoint/2010/main" val="30799893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4516"/>
                                        </p:tgtEl>
                                        <p:attrNameLst>
                                          <p:attrName>style.visibility</p:attrName>
                                        </p:attrNameLst>
                                      </p:cBhvr>
                                      <p:to>
                                        <p:strVal val="visible"/>
                                      </p:to>
                                    </p:set>
                                    <p:animEffect transition="in" filter="randombar(horizontal)">
                                      <p:cBhvr>
                                        <p:cTn id="12" dur="500"/>
                                        <p:tgtEl>
                                          <p:spTgt spid="64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066800" y="2461856"/>
            <a:ext cx="8229600" cy="1143000"/>
          </a:xfrm>
        </p:spPr>
        <p:txBody>
          <a:bodyPr>
            <a:noAutofit/>
          </a:bodyPr>
          <a:lstStyle/>
          <a:p>
            <a:r>
              <a:rPr lang="en-US" sz="2400" dirty="0">
                <a:solidFill>
                  <a:srgbClr val="0811BC"/>
                </a:solidFill>
                <a:effectLst/>
              </a:rPr>
              <a:t>In the queueing System, if customers arrive for service and find all servers accessible to them are busy, leave the service area temporarily, stay in orbit and repeat their demand after some random period of time</a:t>
            </a:r>
            <a:endParaRPr lang="en-US" sz="2400" dirty="0">
              <a:effectLst/>
            </a:endParaRPr>
          </a:p>
        </p:txBody>
      </p:sp>
      <p:pic>
        <p:nvPicPr>
          <p:cNvPr id="70659" name="Picture 3" descr="C:\Users\Home\Desktop\index.png"/>
          <p:cNvPicPr>
            <a:picLocks noGrp="1" noChangeAspect="1" noChangeArrowheads="1"/>
          </p:cNvPicPr>
          <p:nvPr>
            <p:ph idx="1"/>
          </p:nvPr>
        </p:nvPicPr>
        <p:blipFill>
          <a:blip r:embed="rId3"/>
          <a:stretch>
            <a:fillRect/>
          </a:stretch>
        </p:blipFill>
        <p:spPr bwMode="auto">
          <a:xfrm>
            <a:off x="2690570" y="4501218"/>
            <a:ext cx="3805480" cy="1594782"/>
          </a:xfrm>
          <a:prstGeom prst="rect">
            <a:avLst/>
          </a:prstGeom>
          <a:noFill/>
        </p:spPr>
      </p:pic>
      <p:sp>
        <p:nvSpPr>
          <p:cNvPr id="5" name="TextBox 4"/>
          <p:cNvSpPr txBox="1"/>
          <p:nvPr/>
        </p:nvSpPr>
        <p:spPr>
          <a:xfrm>
            <a:off x="533400" y="1524000"/>
            <a:ext cx="5902391" cy="584775"/>
          </a:xfrm>
          <a:prstGeom prst="rect">
            <a:avLst/>
          </a:prstGeom>
          <a:noFill/>
        </p:spPr>
        <p:txBody>
          <a:bodyPr wrap="square" rtlCol="0">
            <a:spAutoFit/>
          </a:bodyPr>
          <a:lstStyle/>
          <a:p>
            <a:r>
              <a:rPr lang="en-US" sz="3200" b="1" dirty="0">
                <a:solidFill>
                  <a:srgbClr val="AC0480"/>
                </a:solidFill>
              </a:rPr>
              <a:t>                    Retrial Queue:         </a:t>
            </a:r>
          </a:p>
        </p:txBody>
      </p:sp>
      <p:sp>
        <p:nvSpPr>
          <p:cNvPr id="7" name="Rectangle 6"/>
          <p:cNvSpPr/>
          <p:nvPr/>
        </p:nvSpPr>
        <p:spPr>
          <a:xfrm>
            <a:off x="0" y="228600"/>
            <a:ext cx="9144000" cy="646331"/>
          </a:xfrm>
          <a:prstGeom prst="rect">
            <a:avLst/>
          </a:prstGeom>
        </p:spPr>
        <p:txBody>
          <a:bodyPr wrap="square">
            <a:spAutoFit/>
          </a:bodyPr>
          <a:lstStyle/>
          <a:p>
            <a:pPr algn="ctr"/>
            <a:r>
              <a:rPr lang="en-US" b="1" dirty="0">
                <a:solidFill>
                  <a:srgbClr val="FF0000"/>
                </a:solidFill>
                <a:latin typeface="Times New Roman" pitchFamily="18" charset="0"/>
                <a:cs typeface="Times New Roman" pitchFamily="18" charset="0"/>
              </a:rPr>
              <a:t>Attainment Expedients of Markovian Heterogeneous Water Heaters in Queueing Models </a:t>
            </a:r>
          </a:p>
          <a:p>
            <a:pPr algn="ctr"/>
            <a:r>
              <a:rPr lang="en-US" b="1" dirty="0">
                <a:solidFill>
                  <a:srgbClr val="FF0000"/>
                </a:solidFill>
                <a:latin typeface="Times New Roman" pitchFamily="18" charset="0"/>
                <a:cs typeface="Times New Roman" pitchFamily="18" charset="0"/>
              </a:rPr>
              <a:t>by Matrix Geometric Method</a:t>
            </a:r>
            <a:endParaRPr lang="en-US" b="1" dirty="0">
              <a:solidFill>
                <a:schemeClr val="accent6">
                  <a:lumMod val="50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0659"/>
                                        </p:tgtEl>
                                        <p:attrNameLst>
                                          <p:attrName>style.visibility</p:attrName>
                                        </p:attrNameLst>
                                      </p:cBhvr>
                                      <p:to>
                                        <p:strVal val="visible"/>
                                      </p:to>
                                    </p:set>
                                    <p:anim calcmode="lin" valueType="num">
                                      <p:cBhvr additive="base">
                                        <p:cTn id="7" dur="500" fill="hold"/>
                                        <p:tgtEl>
                                          <p:spTgt spid="70659"/>
                                        </p:tgtEl>
                                        <p:attrNameLst>
                                          <p:attrName>ppt_x</p:attrName>
                                        </p:attrNameLst>
                                      </p:cBhvr>
                                      <p:tavLst>
                                        <p:tav tm="0">
                                          <p:val>
                                            <p:strVal val="#ppt_x"/>
                                          </p:val>
                                        </p:tav>
                                        <p:tav tm="100000">
                                          <p:val>
                                            <p:strVal val="#ppt_x"/>
                                          </p:val>
                                        </p:tav>
                                      </p:tavLst>
                                    </p:anim>
                                    <p:anim calcmode="lin" valueType="num">
                                      <p:cBhvr additive="base">
                                        <p:cTn id="8" dur="500" fill="hold"/>
                                        <p:tgtEl>
                                          <p:spTgt spid="706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8"/>
          <p:cNvSpPr txBox="1">
            <a:spLocks noChangeArrowheads="1"/>
          </p:cNvSpPr>
          <p:nvPr/>
        </p:nvSpPr>
        <p:spPr bwMode="auto">
          <a:xfrm>
            <a:off x="609600" y="1447800"/>
            <a:ext cx="8229600" cy="685800"/>
          </a:xfrm>
          <a:prstGeom prst="rect">
            <a:avLst/>
          </a:prstGeom>
          <a:noFill/>
          <a:ln w="9525">
            <a:noFill/>
            <a:miter lim="800000"/>
            <a:headEnd/>
            <a:tailEnd/>
          </a:ln>
          <a:effectLst/>
        </p:spPr>
        <p:txBody>
          <a:bodyPr anchor="ctr">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IN" sz="3000" dirty="0">
                <a:solidFill>
                  <a:srgbClr val="AC0480"/>
                </a:solidFill>
                <a:latin typeface="Arial Black" pitchFamily="34" charset="0"/>
              </a:rPr>
              <a:t>Service pattern:</a:t>
            </a:r>
          </a:p>
        </p:txBody>
      </p:sp>
      <p:sp>
        <p:nvSpPr>
          <p:cNvPr id="3" name="Rectangle 18"/>
          <p:cNvSpPr txBox="1">
            <a:spLocks noChangeArrowheads="1"/>
          </p:cNvSpPr>
          <p:nvPr/>
        </p:nvSpPr>
        <p:spPr bwMode="auto">
          <a:xfrm>
            <a:off x="457200" y="1981200"/>
            <a:ext cx="8229600" cy="3810000"/>
          </a:xfrm>
          <a:prstGeom prst="rect">
            <a:avLst/>
          </a:prstGeom>
          <a:noFill/>
          <a:ln w="9525">
            <a:noFill/>
            <a:miter lim="800000"/>
            <a:headEnd/>
            <a:tailEnd/>
          </a:ln>
          <a:effectLst/>
        </p:spPr>
        <p:txBody>
          <a:bodyPr anchor="ctr">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457200" indent="-457200">
              <a:buFont typeface="Arial" pitchFamily="34" charset="0"/>
              <a:buChar char="•"/>
            </a:pPr>
            <a:r>
              <a:rPr lang="en-IN" sz="2800" dirty="0">
                <a:solidFill>
                  <a:srgbClr val="0811BC"/>
                </a:solidFill>
              </a:rPr>
              <a:t>The service pattern of servers refers the manner in which the service is rendered.</a:t>
            </a:r>
          </a:p>
          <a:p>
            <a:pPr marL="457200" indent="-457200">
              <a:buFont typeface="Arial" pitchFamily="34" charset="0"/>
              <a:buChar char="•"/>
            </a:pPr>
            <a:r>
              <a:rPr lang="en-IN" sz="2800" dirty="0">
                <a:solidFill>
                  <a:srgbClr val="0811BC"/>
                </a:solidFill>
              </a:rPr>
              <a:t>It is specified by the time taken to complete a service. </a:t>
            </a:r>
          </a:p>
          <a:p>
            <a:pPr marL="457200" indent="-457200">
              <a:buFont typeface="Arial" pitchFamily="34" charset="0"/>
              <a:buChar char="•"/>
            </a:pPr>
            <a:r>
              <a:rPr lang="en-IN" sz="2800" dirty="0">
                <a:solidFill>
                  <a:srgbClr val="0811BC"/>
                </a:solidFill>
              </a:rPr>
              <a:t>Service may also in singly or in batches. </a:t>
            </a:r>
          </a:p>
          <a:p>
            <a:pPr marL="457200" indent="-457200">
              <a:buFont typeface="Arial" pitchFamily="34" charset="0"/>
              <a:buChar char="•"/>
            </a:pPr>
            <a:r>
              <a:rPr lang="en-IN" sz="2800" dirty="0">
                <a:solidFill>
                  <a:srgbClr val="0811BC"/>
                </a:solidFill>
              </a:rPr>
              <a:t>The service process may depend on the number of customers waiting for service.</a:t>
            </a:r>
          </a:p>
        </p:txBody>
      </p:sp>
      <p:sp>
        <p:nvSpPr>
          <p:cNvPr id="6" name="Rectangle 5"/>
          <p:cNvSpPr/>
          <p:nvPr/>
        </p:nvSpPr>
        <p:spPr>
          <a:xfrm>
            <a:off x="0" y="228600"/>
            <a:ext cx="9144000" cy="646331"/>
          </a:xfrm>
          <a:prstGeom prst="rect">
            <a:avLst/>
          </a:prstGeom>
        </p:spPr>
        <p:txBody>
          <a:bodyPr wrap="square">
            <a:spAutoFit/>
          </a:bodyPr>
          <a:lstStyle/>
          <a:p>
            <a:pPr algn="ctr"/>
            <a:r>
              <a:rPr lang="en-US" b="1" dirty="0">
                <a:solidFill>
                  <a:srgbClr val="FF0000"/>
                </a:solidFill>
                <a:latin typeface="Times New Roman" pitchFamily="18" charset="0"/>
                <a:cs typeface="Times New Roman" pitchFamily="18" charset="0"/>
              </a:rPr>
              <a:t>Attainment Expedients of Markovian Heterogeneous Water Heaters in Queueing Models </a:t>
            </a:r>
          </a:p>
          <a:p>
            <a:pPr algn="ctr"/>
            <a:r>
              <a:rPr lang="en-US" b="1" dirty="0">
                <a:solidFill>
                  <a:srgbClr val="FF0000"/>
                </a:solidFill>
                <a:latin typeface="Times New Roman" pitchFamily="18" charset="0"/>
                <a:cs typeface="Times New Roman" pitchFamily="18" charset="0"/>
              </a:rPr>
              <a:t>by Matrix Geometric Method</a:t>
            </a:r>
            <a:endParaRPr lang="en-US" b="1" dirty="0">
              <a:solidFill>
                <a:schemeClr val="accent6">
                  <a:lumMod val="50000"/>
                </a:schemeClr>
              </a:solidFill>
            </a:endParaRPr>
          </a:p>
        </p:txBody>
      </p:sp>
    </p:spTree>
    <p:extLst>
      <p:ext uri="{BB962C8B-B14F-4D97-AF65-F5344CB8AC3E}">
        <p14:creationId xmlns:p14="http://schemas.microsoft.com/office/powerpoint/2010/main" val="10946883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5"/>
          <p:cNvGrpSpPr>
            <a:grpSpLocks noGrp="1"/>
          </p:cNvGrpSpPr>
          <p:nvPr/>
        </p:nvGrpSpPr>
        <p:grpSpPr bwMode="auto">
          <a:xfrm>
            <a:off x="5595091" y="2883624"/>
            <a:ext cx="2667000" cy="3657600"/>
            <a:chOff x="912" y="912"/>
            <a:chExt cx="1567" cy="2393"/>
          </a:xfrm>
        </p:grpSpPr>
        <p:sp>
          <p:nvSpPr>
            <p:cNvPr id="5" name="Rectangle 9"/>
            <p:cNvSpPr>
              <a:spLocks noChangeArrowheads="1"/>
            </p:cNvSpPr>
            <p:nvPr/>
          </p:nvSpPr>
          <p:spPr bwMode="auto">
            <a:xfrm>
              <a:off x="912" y="1847"/>
              <a:ext cx="1567" cy="84"/>
            </a:xfrm>
            <a:prstGeom prst="rect">
              <a:avLst/>
            </a:prstGeom>
            <a:solidFill>
              <a:srgbClr val="DDDDDD"/>
            </a:solidFill>
            <a:ln w="15875">
              <a:solidFill>
                <a:srgbClr val="000000"/>
              </a:solidFill>
              <a:miter lim="800000"/>
              <a:headEnd/>
              <a:tailEnd/>
            </a:ln>
          </p:spPr>
          <p:txBody>
            <a:bodyPr/>
            <a:lstStyle/>
            <a:p>
              <a:endParaRPr lang="en-US"/>
            </a:p>
          </p:txBody>
        </p:sp>
        <p:sp>
          <p:nvSpPr>
            <p:cNvPr id="6" name="Rectangle 10"/>
            <p:cNvSpPr>
              <a:spLocks noChangeArrowheads="1"/>
            </p:cNvSpPr>
            <p:nvPr/>
          </p:nvSpPr>
          <p:spPr bwMode="auto">
            <a:xfrm>
              <a:off x="994" y="1518"/>
              <a:ext cx="166" cy="166"/>
            </a:xfrm>
            <a:prstGeom prst="rect">
              <a:avLst/>
            </a:prstGeom>
            <a:solidFill>
              <a:schemeClr val="hlink"/>
            </a:solidFill>
            <a:ln w="15875">
              <a:solidFill>
                <a:srgbClr val="000000"/>
              </a:solidFill>
              <a:miter lim="800000"/>
              <a:headEnd/>
              <a:tailEnd/>
            </a:ln>
          </p:spPr>
          <p:txBody>
            <a:bodyPr/>
            <a:lstStyle/>
            <a:p>
              <a:endParaRPr lang="en-US"/>
            </a:p>
          </p:txBody>
        </p:sp>
        <p:sp>
          <p:nvSpPr>
            <p:cNvPr id="7" name="Rectangle 11"/>
            <p:cNvSpPr>
              <a:spLocks noChangeArrowheads="1"/>
            </p:cNvSpPr>
            <p:nvPr/>
          </p:nvSpPr>
          <p:spPr bwMode="auto">
            <a:xfrm>
              <a:off x="1406" y="1518"/>
              <a:ext cx="166" cy="166"/>
            </a:xfrm>
            <a:prstGeom prst="rect">
              <a:avLst/>
            </a:prstGeom>
            <a:solidFill>
              <a:schemeClr val="hlink"/>
            </a:solidFill>
            <a:ln w="15875">
              <a:solidFill>
                <a:srgbClr val="000000"/>
              </a:solidFill>
              <a:miter lim="800000"/>
              <a:headEnd/>
              <a:tailEnd/>
            </a:ln>
          </p:spPr>
          <p:txBody>
            <a:bodyPr/>
            <a:lstStyle/>
            <a:p>
              <a:endParaRPr lang="en-US"/>
            </a:p>
          </p:txBody>
        </p:sp>
        <p:sp>
          <p:nvSpPr>
            <p:cNvPr id="8" name="Rectangle 12"/>
            <p:cNvSpPr>
              <a:spLocks noChangeArrowheads="1"/>
            </p:cNvSpPr>
            <p:nvPr/>
          </p:nvSpPr>
          <p:spPr bwMode="auto">
            <a:xfrm>
              <a:off x="1818" y="1518"/>
              <a:ext cx="166" cy="166"/>
            </a:xfrm>
            <a:prstGeom prst="rect">
              <a:avLst/>
            </a:prstGeom>
            <a:solidFill>
              <a:schemeClr val="hlink"/>
            </a:solidFill>
            <a:ln w="15875">
              <a:solidFill>
                <a:srgbClr val="000000"/>
              </a:solidFill>
              <a:miter lim="800000"/>
              <a:headEnd/>
              <a:tailEnd/>
            </a:ln>
          </p:spPr>
          <p:txBody>
            <a:bodyPr/>
            <a:lstStyle/>
            <a:p>
              <a:endParaRPr lang="en-US"/>
            </a:p>
          </p:txBody>
        </p:sp>
        <p:sp>
          <p:nvSpPr>
            <p:cNvPr id="9" name="Rectangle 13"/>
            <p:cNvSpPr>
              <a:spLocks noChangeArrowheads="1"/>
            </p:cNvSpPr>
            <p:nvPr/>
          </p:nvSpPr>
          <p:spPr bwMode="auto">
            <a:xfrm>
              <a:off x="2230" y="1518"/>
              <a:ext cx="166" cy="166"/>
            </a:xfrm>
            <a:prstGeom prst="rect">
              <a:avLst/>
            </a:prstGeom>
            <a:solidFill>
              <a:schemeClr val="hlink"/>
            </a:solidFill>
            <a:ln w="15875">
              <a:solidFill>
                <a:srgbClr val="000000"/>
              </a:solidFill>
              <a:miter lim="800000"/>
              <a:headEnd/>
              <a:tailEnd/>
            </a:ln>
          </p:spPr>
          <p:txBody>
            <a:bodyPr/>
            <a:lstStyle/>
            <a:p>
              <a:endParaRPr lang="en-US"/>
            </a:p>
          </p:txBody>
        </p:sp>
        <p:sp>
          <p:nvSpPr>
            <p:cNvPr id="10" name="Oval 14"/>
            <p:cNvSpPr>
              <a:spLocks noChangeArrowheads="1"/>
            </p:cNvSpPr>
            <p:nvPr/>
          </p:nvSpPr>
          <p:spPr bwMode="auto">
            <a:xfrm>
              <a:off x="994" y="2012"/>
              <a:ext cx="166" cy="167"/>
            </a:xfrm>
            <a:prstGeom prst="ellipse">
              <a:avLst/>
            </a:prstGeom>
            <a:solidFill>
              <a:srgbClr val="DDDDDD"/>
            </a:solidFill>
            <a:ln w="15875">
              <a:solidFill>
                <a:srgbClr val="000000"/>
              </a:solidFill>
              <a:round/>
              <a:headEnd/>
              <a:tailEnd/>
            </a:ln>
          </p:spPr>
          <p:txBody>
            <a:bodyPr/>
            <a:lstStyle/>
            <a:p>
              <a:endParaRPr lang="en-US"/>
            </a:p>
          </p:txBody>
        </p:sp>
        <p:sp>
          <p:nvSpPr>
            <p:cNvPr id="11" name="Oval 15"/>
            <p:cNvSpPr>
              <a:spLocks noChangeArrowheads="1"/>
            </p:cNvSpPr>
            <p:nvPr/>
          </p:nvSpPr>
          <p:spPr bwMode="auto">
            <a:xfrm>
              <a:off x="994" y="2259"/>
              <a:ext cx="166" cy="167"/>
            </a:xfrm>
            <a:prstGeom prst="ellipse">
              <a:avLst/>
            </a:prstGeom>
            <a:solidFill>
              <a:srgbClr val="DDDDDD"/>
            </a:solidFill>
            <a:ln w="15875">
              <a:solidFill>
                <a:srgbClr val="000000"/>
              </a:solidFill>
              <a:round/>
              <a:headEnd/>
              <a:tailEnd/>
            </a:ln>
          </p:spPr>
          <p:txBody>
            <a:bodyPr/>
            <a:lstStyle/>
            <a:p>
              <a:endParaRPr lang="en-US"/>
            </a:p>
          </p:txBody>
        </p:sp>
        <p:sp>
          <p:nvSpPr>
            <p:cNvPr id="12" name="Oval 16"/>
            <p:cNvSpPr>
              <a:spLocks noChangeArrowheads="1"/>
            </p:cNvSpPr>
            <p:nvPr/>
          </p:nvSpPr>
          <p:spPr bwMode="auto">
            <a:xfrm>
              <a:off x="994" y="2507"/>
              <a:ext cx="166" cy="166"/>
            </a:xfrm>
            <a:prstGeom prst="ellipse">
              <a:avLst/>
            </a:prstGeom>
            <a:solidFill>
              <a:srgbClr val="DDDDDD"/>
            </a:solidFill>
            <a:ln w="15875">
              <a:solidFill>
                <a:srgbClr val="000000"/>
              </a:solidFill>
              <a:round/>
              <a:headEnd/>
              <a:tailEnd/>
            </a:ln>
          </p:spPr>
          <p:txBody>
            <a:bodyPr/>
            <a:lstStyle/>
            <a:p>
              <a:endParaRPr lang="en-US"/>
            </a:p>
          </p:txBody>
        </p:sp>
        <p:sp>
          <p:nvSpPr>
            <p:cNvPr id="13" name="Oval 17"/>
            <p:cNvSpPr>
              <a:spLocks noChangeArrowheads="1"/>
            </p:cNvSpPr>
            <p:nvPr/>
          </p:nvSpPr>
          <p:spPr bwMode="auto">
            <a:xfrm>
              <a:off x="951" y="3139"/>
              <a:ext cx="166" cy="166"/>
            </a:xfrm>
            <a:prstGeom prst="ellipse">
              <a:avLst/>
            </a:prstGeom>
            <a:solidFill>
              <a:schemeClr val="folHlink"/>
            </a:solidFill>
            <a:ln w="15875">
              <a:solidFill>
                <a:srgbClr val="000000"/>
              </a:solidFill>
              <a:round/>
              <a:headEnd/>
              <a:tailEnd/>
            </a:ln>
          </p:spPr>
          <p:txBody>
            <a:bodyPr/>
            <a:lstStyle/>
            <a:p>
              <a:endParaRPr lang="en-US"/>
            </a:p>
          </p:txBody>
        </p:sp>
        <p:sp>
          <p:nvSpPr>
            <p:cNvPr id="14" name="Oval 18"/>
            <p:cNvSpPr>
              <a:spLocks noChangeArrowheads="1"/>
            </p:cNvSpPr>
            <p:nvPr/>
          </p:nvSpPr>
          <p:spPr bwMode="auto">
            <a:xfrm>
              <a:off x="1406" y="2012"/>
              <a:ext cx="166" cy="167"/>
            </a:xfrm>
            <a:prstGeom prst="ellipse">
              <a:avLst/>
            </a:prstGeom>
            <a:solidFill>
              <a:srgbClr val="DDDDDD"/>
            </a:solidFill>
            <a:ln w="15875">
              <a:solidFill>
                <a:srgbClr val="000000"/>
              </a:solidFill>
              <a:round/>
              <a:headEnd/>
              <a:tailEnd/>
            </a:ln>
          </p:spPr>
          <p:txBody>
            <a:bodyPr/>
            <a:lstStyle/>
            <a:p>
              <a:endParaRPr lang="en-US"/>
            </a:p>
          </p:txBody>
        </p:sp>
        <p:sp>
          <p:nvSpPr>
            <p:cNvPr id="15" name="Oval 19"/>
            <p:cNvSpPr>
              <a:spLocks noChangeArrowheads="1"/>
            </p:cNvSpPr>
            <p:nvPr/>
          </p:nvSpPr>
          <p:spPr bwMode="auto">
            <a:xfrm>
              <a:off x="1406" y="2259"/>
              <a:ext cx="166" cy="167"/>
            </a:xfrm>
            <a:prstGeom prst="ellipse">
              <a:avLst/>
            </a:prstGeom>
            <a:solidFill>
              <a:srgbClr val="DDDDDD"/>
            </a:solidFill>
            <a:ln w="15875">
              <a:solidFill>
                <a:srgbClr val="000000"/>
              </a:solidFill>
              <a:round/>
              <a:headEnd/>
              <a:tailEnd/>
            </a:ln>
          </p:spPr>
          <p:txBody>
            <a:bodyPr/>
            <a:lstStyle/>
            <a:p>
              <a:endParaRPr lang="en-US"/>
            </a:p>
          </p:txBody>
        </p:sp>
        <p:sp>
          <p:nvSpPr>
            <p:cNvPr id="16" name="Oval 20"/>
            <p:cNvSpPr>
              <a:spLocks noChangeArrowheads="1"/>
            </p:cNvSpPr>
            <p:nvPr/>
          </p:nvSpPr>
          <p:spPr bwMode="auto">
            <a:xfrm>
              <a:off x="1818" y="2012"/>
              <a:ext cx="166" cy="167"/>
            </a:xfrm>
            <a:prstGeom prst="ellipse">
              <a:avLst/>
            </a:prstGeom>
            <a:solidFill>
              <a:srgbClr val="DDDDDD"/>
            </a:solidFill>
            <a:ln w="15875">
              <a:solidFill>
                <a:srgbClr val="000000"/>
              </a:solidFill>
              <a:round/>
              <a:headEnd/>
              <a:tailEnd/>
            </a:ln>
          </p:spPr>
          <p:txBody>
            <a:bodyPr/>
            <a:lstStyle/>
            <a:p>
              <a:endParaRPr lang="en-US"/>
            </a:p>
          </p:txBody>
        </p:sp>
        <p:sp>
          <p:nvSpPr>
            <p:cNvPr id="17" name="Oval 21"/>
            <p:cNvSpPr>
              <a:spLocks noChangeArrowheads="1"/>
            </p:cNvSpPr>
            <p:nvPr/>
          </p:nvSpPr>
          <p:spPr bwMode="auto">
            <a:xfrm>
              <a:off x="1818" y="2259"/>
              <a:ext cx="166" cy="167"/>
            </a:xfrm>
            <a:prstGeom prst="ellipse">
              <a:avLst/>
            </a:prstGeom>
            <a:solidFill>
              <a:srgbClr val="DDDDDD"/>
            </a:solidFill>
            <a:ln w="15875">
              <a:solidFill>
                <a:srgbClr val="000000"/>
              </a:solidFill>
              <a:round/>
              <a:headEnd/>
              <a:tailEnd/>
            </a:ln>
          </p:spPr>
          <p:txBody>
            <a:bodyPr/>
            <a:lstStyle/>
            <a:p>
              <a:endParaRPr lang="en-US"/>
            </a:p>
          </p:txBody>
        </p:sp>
        <p:sp>
          <p:nvSpPr>
            <p:cNvPr id="18" name="Oval 22"/>
            <p:cNvSpPr>
              <a:spLocks noChangeArrowheads="1"/>
            </p:cNvSpPr>
            <p:nvPr/>
          </p:nvSpPr>
          <p:spPr bwMode="auto">
            <a:xfrm>
              <a:off x="1818" y="2507"/>
              <a:ext cx="166" cy="166"/>
            </a:xfrm>
            <a:prstGeom prst="ellipse">
              <a:avLst/>
            </a:prstGeom>
            <a:solidFill>
              <a:srgbClr val="DDDDDD"/>
            </a:solidFill>
            <a:ln w="15875">
              <a:solidFill>
                <a:srgbClr val="000000"/>
              </a:solidFill>
              <a:round/>
              <a:headEnd/>
              <a:tailEnd/>
            </a:ln>
          </p:spPr>
          <p:txBody>
            <a:bodyPr/>
            <a:lstStyle/>
            <a:p>
              <a:endParaRPr lang="en-US"/>
            </a:p>
          </p:txBody>
        </p:sp>
        <p:sp>
          <p:nvSpPr>
            <p:cNvPr id="19" name="Oval 23"/>
            <p:cNvSpPr>
              <a:spLocks noChangeArrowheads="1"/>
            </p:cNvSpPr>
            <p:nvPr/>
          </p:nvSpPr>
          <p:spPr bwMode="auto">
            <a:xfrm>
              <a:off x="2230" y="2012"/>
              <a:ext cx="166" cy="167"/>
            </a:xfrm>
            <a:prstGeom prst="ellipse">
              <a:avLst/>
            </a:prstGeom>
            <a:solidFill>
              <a:srgbClr val="DDDDDD"/>
            </a:solidFill>
            <a:ln w="15875">
              <a:solidFill>
                <a:srgbClr val="000000"/>
              </a:solidFill>
              <a:round/>
              <a:headEnd/>
              <a:tailEnd/>
            </a:ln>
          </p:spPr>
          <p:txBody>
            <a:bodyPr/>
            <a:lstStyle/>
            <a:p>
              <a:endParaRPr lang="en-US"/>
            </a:p>
          </p:txBody>
        </p:sp>
        <p:sp>
          <p:nvSpPr>
            <p:cNvPr id="20" name="Rectangle 24"/>
            <p:cNvSpPr>
              <a:spLocks noChangeArrowheads="1"/>
            </p:cNvSpPr>
            <p:nvPr/>
          </p:nvSpPr>
          <p:spPr bwMode="auto">
            <a:xfrm>
              <a:off x="1406" y="1270"/>
              <a:ext cx="647" cy="249"/>
            </a:xfrm>
            <a:prstGeom prst="rect">
              <a:avLst/>
            </a:prstGeom>
            <a:noFill/>
            <a:ln w="9525">
              <a:noFill/>
              <a:miter lim="800000"/>
              <a:headEnd/>
              <a:tailEnd/>
            </a:ln>
          </p:spPr>
          <p:txBody>
            <a:bodyPr/>
            <a:lstStyle/>
            <a:p>
              <a:endParaRPr lang="en-US"/>
            </a:p>
          </p:txBody>
        </p:sp>
        <p:sp>
          <p:nvSpPr>
            <p:cNvPr id="21" name="Rectangle 25"/>
            <p:cNvSpPr>
              <a:spLocks noChangeArrowheads="1"/>
            </p:cNvSpPr>
            <p:nvPr/>
          </p:nvSpPr>
          <p:spPr bwMode="auto">
            <a:xfrm>
              <a:off x="1505" y="1322"/>
              <a:ext cx="438" cy="161"/>
            </a:xfrm>
            <a:prstGeom prst="rect">
              <a:avLst/>
            </a:prstGeom>
            <a:noFill/>
            <a:ln w="9525">
              <a:noFill/>
              <a:miter lim="800000"/>
              <a:headEnd/>
              <a:tailEnd/>
            </a:ln>
          </p:spPr>
          <p:txBody>
            <a:bodyPr wrap="none" lIns="0" tIns="0" rIns="0" bIns="0">
              <a:spAutoFit/>
            </a:bodyPr>
            <a:lstStyle/>
            <a:p>
              <a:r>
                <a:rPr lang="en-US" sz="1600" dirty="0">
                  <a:solidFill>
                    <a:srgbClr val="CC00FF"/>
                  </a:solidFill>
                  <a:latin typeface="Bookman Old Style" pitchFamily="18" charset="0"/>
                </a:rPr>
                <a:t>Servers</a:t>
              </a:r>
              <a:endParaRPr lang="en-US" sz="1800" dirty="0">
                <a:solidFill>
                  <a:srgbClr val="CC00FF"/>
                </a:solidFill>
                <a:latin typeface="Verdana" pitchFamily="34" charset="0"/>
              </a:endParaRPr>
            </a:p>
          </p:txBody>
        </p:sp>
        <p:sp>
          <p:nvSpPr>
            <p:cNvPr id="22" name="Rectangle 27"/>
            <p:cNvSpPr>
              <a:spLocks noChangeArrowheads="1"/>
            </p:cNvSpPr>
            <p:nvPr/>
          </p:nvSpPr>
          <p:spPr bwMode="auto">
            <a:xfrm>
              <a:off x="960" y="912"/>
              <a:ext cx="1488" cy="181"/>
            </a:xfrm>
            <a:prstGeom prst="rect">
              <a:avLst/>
            </a:prstGeom>
            <a:noFill/>
            <a:ln w="9525">
              <a:noFill/>
              <a:miter lim="800000"/>
              <a:headEnd/>
              <a:tailEnd/>
            </a:ln>
          </p:spPr>
          <p:txBody>
            <a:bodyPr lIns="0" tIns="0" rIns="0" bIns="0">
              <a:spAutoFit/>
            </a:bodyPr>
            <a:lstStyle/>
            <a:p>
              <a:r>
                <a:rPr lang="en-US" b="1" dirty="0">
                  <a:solidFill>
                    <a:srgbClr val="C00000"/>
                  </a:solidFill>
                </a:rPr>
                <a:t>Multiple Queues</a:t>
              </a:r>
            </a:p>
          </p:txBody>
        </p:sp>
        <p:cxnSp>
          <p:nvCxnSpPr>
            <p:cNvPr id="23" name="AutoShape 28"/>
            <p:cNvCxnSpPr>
              <a:cxnSpLocks noChangeShapeType="1"/>
              <a:stCxn id="13" idx="0"/>
            </p:cNvCxnSpPr>
            <p:nvPr/>
          </p:nvCxnSpPr>
          <p:spPr bwMode="auto">
            <a:xfrm rot="16200000">
              <a:off x="899" y="2938"/>
              <a:ext cx="331" cy="61"/>
            </a:xfrm>
            <a:prstGeom prst="curvedConnector3">
              <a:avLst>
                <a:gd name="adj1" fmla="val 49245"/>
              </a:avLst>
            </a:prstGeom>
            <a:noFill/>
            <a:ln w="9525">
              <a:solidFill>
                <a:schemeClr val="tx1"/>
              </a:solidFill>
              <a:miter lim="800000"/>
              <a:headEnd/>
              <a:tailEnd type="triangle" w="med" len="med"/>
            </a:ln>
            <a:effectLst/>
          </p:spPr>
        </p:cxnSp>
        <p:cxnSp>
          <p:nvCxnSpPr>
            <p:cNvPr id="24" name="AutoShape 29"/>
            <p:cNvCxnSpPr>
              <a:cxnSpLocks noChangeShapeType="1"/>
              <a:stCxn id="13" idx="7"/>
            </p:cNvCxnSpPr>
            <p:nvPr/>
          </p:nvCxnSpPr>
          <p:spPr bwMode="auto">
            <a:xfrm rot="16200000">
              <a:off x="1036" y="2716"/>
              <a:ext cx="499" cy="386"/>
            </a:xfrm>
            <a:prstGeom prst="curvedConnector3">
              <a:avLst>
                <a:gd name="adj1" fmla="val 24444"/>
              </a:avLst>
            </a:prstGeom>
            <a:noFill/>
            <a:ln w="9525">
              <a:solidFill>
                <a:schemeClr val="tx1"/>
              </a:solidFill>
              <a:miter lim="800000"/>
              <a:headEnd/>
              <a:tailEnd type="triangle" w="med" len="med"/>
            </a:ln>
            <a:effectLst/>
          </p:spPr>
        </p:cxnSp>
        <p:cxnSp>
          <p:nvCxnSpPr>
            <p:cNvPr id="25" name="AutoShape 30"/>
            <p:cNvCxnSpPr>
              <a:cxnSpLocks noChangeShapeType="1"/>
              <a:stCxn id="13" idx="5"/>
            </p:cNvCxnSpPr>
            <p:nvPr/>
          </p:nvCxnSpPr>
          <p:spPr bwMode="auto">
            <a:xfrm rot="5400000" flipH="1" flipV="1">
              <a:off x="1356" y="2300"/>
              <a:ext cx="723" cy="1250"/>
            </a:xfrm>
            <a:prstGeom prst="curvedConnector4">
              <a:avLst>
                <a:gd name="adj1" fmla="val 17148"/>
                <a:gd name="adj2" fmla="val 99597"/>
              </a:avLst>
            </a:prstGeom>
            <a:noFill/>
            <a:ln w="9525">
              <a:solidFill>
                <a:schemeClr val="tx1"/>
              </a:solidFill>
              <a:miter lim="800000"/>
              <a:headEnd/>
              <a:tailEnd type="triangle" w="med" len="med"/>
            </a:ln>
            <a:effectLst/>
          </p:spPr>
        </p:cxnSp>
      </p:grpSp>
      <p:sp>
        <p:nvSpPr>
          <p:cNvPr id="26" name="Rectangle 78"/>
          <p:cNvSpPr>
            <a:spLocks noChangeArrowheads="1"/>
          </p:cNvSpPr>
          <p:nvPr/>
        </p:nvSpPr>
        <p:spPr bwMode="auto">
          <a:xfrm>
            <a:off x="4953000" y="1600200"/>
            <a:ext cx="3505200" cy="4648200"/>
          </a:xfrm>
          <a:prstGeom prst="rect">
            <a:avLst/>
          </a:prstGeom>
          <a:noFill/>
          <a:ln w="9525">
            <a:noFill/>
            <a:miter lim="800000"/>
            <a:headEnd/>
            <a:tailEnd/>
          </a:ln>
          <a:effectLst/>
        </p:spPr>
        <p:txBody>
          <a:bodyPr wrap="none" anchor="ctr"/>
          <a:lstStyle/>
          <a:p>
            <a:endParaRPr lang="en-US"/>
          </a:p>
        </p:txBody>
      </p:sp>
      <p:sp>
        <p:nvSpPr>
          <p:cNvPr id="27" name="Rectangle 78"/>
          <p:cNvSpPr>
            <a:spLocks noChangeArrowheads="1"/>
          </p:cNvSpPr>
          <p:nvPr/>
        </p:nvSpPr>
        <p:spPr bwMode="auto">
          <a:xfrm>
            <a:off x="304800" y="1600200"/>
            <a:ext cx="4038600" cy="4648200"/>
          </a:xfrm>
          <a:prstGeom prst="rect">
            <a:avLst/>
          </a:prstGeom>
          <a:noFill/>
          <a:ln w="9525">
            <a:noFill/>
            <a:miter lim="800000"/>
            <a:headEnd/>
            <a:tailEnd/>
          </a:ln>
          <a:effectLst/>
        </p:spPr>
        <p:txBody>
          <a:bodyPr wrap="none" anchor="ctr"/>
          <a:lstStyle/>
          <a:p>
            <a:endParaRPr lang="en-US"/>
          </a:p>
        </p:txBody>
      </p:sp>
      <p:grpSp>
        <p:nvGrpSpPr>
          <p:cNvPr id="28" name="Group 76"/>
          <p:cNvGrpSpPr>
            <a:grpSpLocks/>
          </p:cNvGrpSpPr>
          <p:nvPr/>
        </p:nvGrpSpPr>
        <p:grpSpPr bwMode="auto">
          <a:xfrm>
            <a:off x="1348983" y="2828541"/>
            <a:ext cx="2487612" cy="4160837"/>
            <a:chOff x="2994" y="912"/>
            <a:chExt cx="1567" cy="2813"/>
          </a:xfrm>
        </p:grpSpPr>
        <p:sp>
          <p:nvSpPr>
            <p:cNvPr id="29" name="Rectangle 32"/>
            <p:cNvSpPr>
              <a:spLocks noChangeArrowheads="1"/>
            </p:cNvSpPr>
            <p:nvPr/>
          </p:nvSpPr>
          <p:spPr bwMode="auto">
            <a:xfrm>
              <a:off x="2994" y="1828"/>
              <a:ext cx="1567" cy="84"/>
            </a:xfrm>
            <a:prstGeom prst="rect">
              <a:avLst/>
            </a:prstGeom>
            <a:solidFill>
              <a:srgbClr val="DDDDDD"/>
            </a:solidFill>
            <a:ln w="15875">
              <a:solidFill>
                <a:srgbClr val="000000"/>
              </a:solidFill>
              <a:miter lim="800000"/>
              <a:headEnd/>
              <a:tailEnd/>
            </a:ln>
          </p:spPr>
          <p:txBody>
            <a:bodyPr/>
            <a:lstStyle/>
            <a:p>
              <a:endParaRPr lang="en-US"/>
            </a:p>
          </p:txBody>
        </p:sp>
        <p:sp>
          <p:nvSpPr>
            <p:cNvPr id="30" name="Rectangle 33"/>
            <p:cNvSpPr>
              <a:spLocks noChangeArrowheads="1"/>
            </p:cNvSpPr>
            <p:nvPr/>
          </p:nvSpPr>
          <p:spPr bwMode="auto">
            <a:xfrm>
              <a:off x="3076" y="1499"/>
              <a:ext cx="167" cy="166"/>
            </a:xfrm>
            <a:prstGeom prst="rect">
              <a:avLst/>
            </a:prstGeom>
            <a:solidFill>
              <a:schemeClr val="hlink"/>
            </a:solidFill>
            <a:ln w="15875">
              <a:solidFill>
                <a:srgbClr val="000000"/>
              </a:solidFill>
              <a:miter lim="800000"/>
              <a:headEnd/>
              <a:tailEnd/>
            </a:ln>
          </p:spPr>
          <p:txBody>
            <a:bodyPr/>
            <a:lstStyle/>
            <a:p>
              <a:endParaRPr lang="en-US"/>
            </a:p>
          </p:txBody>
        </p:sp>
        <p:sp>
          <p:nvSpPr>
            <p:cNvPr id="31" name="Rectangle 34"/>
            <p:cNvSpPr>
              <a:spLocks noChangeArrowheads="1"/>
            </p:cNvSpPr>
            <p:nvPr/>
          </p:nvSpPr>
          <p:spPr bwMode="auto">
            <a:xfrm>
              <a:off x="3488" y="1499"/>
              <a:ext cx="167" cy="166"/>
            </a:xfrm>
            <a:prstGeom prst="rect">
              <a:avLst/>
            </a:prstGeom>
            <a:solidFill>
              <a:schemeClr val="hlink"/>
            </a:solidFill>
            <a:ln w="15875">
              <a:solidFill>
                <a:srgbClr val="000000"/>
              </a:solidFill>
              <a:miter lim="800000"/>
              <a:headEnd/>
              <a:tailEnd/>
            </a:ln>
          </p:spPr>
          <p:txBody>
            <a:bodyPr/>
            <a:lstStyle/>
            <a:p>
              <a:endParaRPr lang="en-US"/>
            </a:p>
          </p:txBody>
        </p:sp>
        <p:sp>
          <p:nvSpPr>
            <p:cNvPr id="32" name="Rectangle 35"/>
            <p:cNvSpPr>
              <a:spLocks noChangeArrowheads="1"/>
            </p:cNvSpPr>
            <p:nvPr/>
          </p:nvSpPr>
          <p:spPr bwMode="auto">
            <a:xfrm>
              <a:off x="3900" y="1499"/>
              <a:ext cx="167" cy="166"/>
            </a:xfrm>
            <a:prstGeom prst="rect">
              <a:avLst/>
            </a:prstGeom>
            <a:solidFill>
              <a:schemeClr val="hlink"/>
            </a:solidFill>
            <a:ln w="15875">
              <a:solidFill>
                <a:srgbClr val="000000"/>
              </a:solidFill>
              <a:miter lim="800000"/>
              <a:headEnd/>
              <a:tailEnd/>
            </a:ln>
          </p:spPr>
          <p:txBody>
            <a:bodyPr/>
            <a:lstStyle/>
            <a:p>
              <a:endParaRPr lang="en-US"/>
            </a:p>
          </p:txBody>
        </p:sp>
        <p:sp>
          <p:nvSpPr>
            <p:cNvPr id="33" name="Rectangle 36"/>
            <p:cNvSpPr>
              <a:spLocks noChangeArrowheads="1"/>
            </p:cNvSpPr>
            <p:nvPr/>
          </p:nvSpPr>
          <p:spPr bwMode="auto">
            <a:xfrm>
              <a:off x="4312" y="1499"/>
              <a:ext cx="167" cy="166"/>
            </a:xfrm>
            <a:prstGeom prst="rect">
              <a:avLst/>
            </a:prstGeom>
            <a:solidFill>
              <a:schemeClr val="hlink"/>
            </a:solidFill>
            <a:ln w="15875">
              <a:solidFill>
                <a:srgbClr val="000000"/>
              </a:solidFill>
              <a:miter lim="800000"/>
              <a:headEnd/>
              <a:tailEnd/>
            </a:ln>
          </p:spPr>
          <p:txBody>
            <a:bodyPr/>
            <a:lstStyle/>
            <a:p>
              <a:endParaRPr lang="en-US"/>
            </a:p>
          </p:txBody>
        </p:sp>
        <p:sp>
          <p:nvSpPr>
            <p:cNvPr id="34" name="Rectangle 37"/>
            <p:cNvSpPr>
              <a:spLocks noChangeArrowheads="1"/>
            </p:cNvSpPr>
            <p:nvPr/>
          </p:nvSpPr>
          <p:spPr bwMode="auto">
            <a:xfrm>
              <a:off x="3488" y="1251"/>
              <a:ext cx="647" cy="249"/>
            </a:xfrm>
            <a:prstGeom prst="rect">
              <a:avLst/>
            </a:prstGeom>
            <a:noFill/>
            <a:ln w="9525">
              <a:noFill/>
              <a:miter lim="800000"/>
              <a:headEnd/>
              <a:tailEnd/>
            </a:ln>
          </p:spPr>
          <p:txBody>
            <a:bodyPr/>
            <a:lstStyle/>
            <a:p>
              <a:endParaRPr lang="en-US"/>
            </a:p>
          </p:txBody>
        </p:sp>
        <p:sp>
          <p:nvSpPr>
            <p:cNvPr id="35" name="Rectangle 38"/>
            <p:cNvSpPr>
              <a:spLocks noChangeArrowheads="1"/>
            </p:cNvSpPr>
            <p:nvPr/>
          </p:nvSpPr>
          <p:spPr bwMode="auto">
            <a:xfrm>
              <a:off x="3588" y="1303"/>
              <a:ext cx="470" cy="166"/>
            </a:xfrm>
            <a:prstGeom prst="rect">
              <a:avLst/>
            </a:prstGeom>
            <a:noFill/>
            <a:ln w="9525">
              <a:noFill/>
              <a:miter lim="800000"/>
              <a:headEnd/>
              <a:tailEnd/>
            </a:ln>
          </p:spPr>
          <p:txBody>
            <a:bodyPr wrap="none" lIns="0" tIns="0" rIns="0" bIns="0">
              <a:spAutoFit/>
            </a:bodyPr>
            <a:lstStyle/>
            <a:p>
              <a:r>
                <a:rPr lang="en-US" sz="1600" dirty="0">
                  <a:solidFill>
                    <a:srgbClr val="CC00FF"/>
                  </a:solidFill>
                  <a:latin typeface="Bookman Old Style" pitchFamily="18" charset="0"/>
                </a:rPr>
                <a:t>Servers</a:t>
              </a:r>
              <a:endParaRPr lang="en-US" sz="1800" dirty="0">
                <a:solidFill>
                  <a:srgbClr val="CC00FF"/>
                </a:solidFill>
                <a:latin typeface="Verdana" pitchFamily="34" charset="0"/>
              </a:endParaRPr>
            </a:p>
          </p:txBody>
        </p:sp>
        <p:sp>
          <p:nvSpPr>
            <p:cNvPr id="36" name="Rectangle 39"/>
            <p:cNvSpPr>
              <a:spLocks noChangeArrowheads="1"/>
            </p:cNvSpPr>
            <p:nvPr/>
          </p:nvSpPr>
          <p:spPr bwMode="auto">
            <a:xfrm>
              <a:off x="3159" y="3476"/>
              <a:ext cx="1198" cy="249"/>
            </a:xfrm>
            <a:prstGeom prst="rect">
              <a:avLst/>
            </a:prstGeom>
            <a:noFill/>
            <a:ln w="9525">
              <a:noFill/>
              <a:miter lim="800000"/>
              <a:headEnd/>
              <a:tailEnd/>
            </a:ln>
          </p:spPr>
          <p:txBody>
            <a:bodyPr/>
            <a:lstStyle/>
            <a:p>
              <a:endParaRPr lang="en-US"/>
            </a:p>
          </p:txBody>
        </p:sp>
        <p:sp>
          <p:nvSpPr>
            <p:cNvPr id="37" name="Rectangle 40"/>
            <p:cNvSpPr>
              <a:spLocks noChangeArrowheads="1"/>
            </p:cNvSpPr>
            <p:nvPr/>
          </p:nvSpPr>
          <p:spPr bwMode="auto">
            <a:xfrm>
              <a:off x="3142" y="912"/>
              <a:ext cx="910" cy="187"/>
            </a:xfrm>
            <a:prstGeom prst="rect">
              <a:avLst/>
            </a:prstGeom>
            <a:noFill/>
            <a:ln w="9525">
              <a:noFill/>
              <a:miter lim="800000"/>
              <a:headEnd/>
              <a:tailEnd/>
            </a:ln>
          </p:spPr>
          <p:txBody>
            <a:bodyPr wrap="none" lIns="0" tIns="0" rIns="0" bIns="0">
              <a:spAutoFit/>
            </a:bodyPr>
            <a:lstStyle/>
            <a:p>
              <a:r>
                <a:rPr lang="en-US" b="1" dirty="0">
                  <a:solidFill>
                    <a:srgbClr val="C00000"/>
                  </a:solidFill>
                </a:rPr>
                <a:t>Single Queue</a:t>
              </a:r>
            </a:p>
          </p:txBody>
        </p:sp>
        <p:sp>
          <p:nvSpPr>
            <p:cNvPr id="38" name="Line 41"/>
            <p:cNvSpPr>
              <a:spLocks noChangeShapeType="1"/>
            </p:cNvSpPr>
            <p:nvPr/>
          </p:nvSpPr>
          <p:spPr bwMode="auto">
            <a:xfrm>
              <a:off x="2994" y="2488"/>
              <a:ext cx="1" cy="576"/>
            </a:xfrm>
            <a:prstGeom prst="line">
              <a:avLst/>
            </a:prstGeom>
            <a:noFill/>
            <a:ln w="15875">
              <a:solidFill>
                <a:srgbClr val="000000"/>
              </a:solidFill>
              <a:round/>
              <a:headEnd/>
              <a:tailEnd/>
            </a:ln>
          </p:spPr>
          <p:txBody>
            <a:bodyPr/>
            <a:lstStyle/>
            <a:p>
              <a:endParaRPr lang="en-US"/>
            </a:p>
          </p:txBody>
        </p:sp>
        <p:sp>
          <p:nvSpPr>
            <p:cNvPr id="39" name="Line 42"/>
            <p:cNvSpPr>
              <a:spLocks noChangeShapeType="1"/>
            </p:cNvSpPr>
            <p:nvPr/>
          </p:nvSpPr>
          <p:spPr bwMode="auto">
            <a:xfrm>
              <a:off x="2994" y="2735"/>
              <a:ext cx="989" cy="1"/>
            </a:xfrm>
            <a:prstGeom prst="line">
              <a:avLst/>
            </a:prstGeom>
            <a:noFill/>
            <a:ln w="15875">
              <a:solidFill>
                <a:srgbClr val="000000"/>
              </a:solidFill>
              <a:round/>
              <a:headEnd/>
              <a:tailEnd/>
            </a:ln>
          </p:spPr>
          <p:txBody>
            <a:bodyPr/>
            <a:lstStyle/>
            <a:p>
              <a:endParaRPr lang="en-US"/>
            </a:p>
          </p:txBody>
        </p:sp>
        <p:sp>
          <p:nvSpPr>
            <p:cNvPr id="40" name="Line 43"/>
            <p:cNvSpPr>
              <a:spLocks noChangeShapeType="1"/>
            </p:cNvSpPr>
            <p:nvPr/>
          </p:nvSpPr>
          <p:spPr bwMode="auto">
            <a:xfrm>
              <a:off x="3324" y="3064"/>
              <a:ext cx="988" cy="1"/>
            </a:xfrm>
            <a:prstGeom prst="line">
              <a:avLst/>
            </a:prstGeom>
            <a:noFill/>
            <a:ln w="15875">
              <a:solidFill>
                <a:srgbClr val="000000"/>
              </a:solidFill>
              <a:round/>
              <a:headEnd/>
              <a:tailEnd/>
            </a:ln>
          </p:spPr>
          <p:txBody>
            <a:bodyPr/>
            <a:lstStyle/>
            <a:p>
              <a:endParaRPr lang="en-US"/>
            </a:p>
          </p:txBody>
        </p:sp>
        <p:sp>
          <p:nvSpPr>
            <p:cNvPr id="41" name="Line 44"/>
            <p:cNvSpPr>
              <a:spLocks noChangeShapeType="1"/>
            </p:cNvSpPr>
            <p:nvPr/>
          </p:nvSpPr>
          <p:spPr bwMode="auto">
            <a:xfrm>
              <a:off x="3324" y="2405"/>
              <a:ext cx="988" cy="1"/>
            </a:xfrm>
            <a:prstGeom prst="line">
              <a:avLst/>
            </a:prstGeom>
            <a:noFill/>
            <a:ln w="15875">
              <a:solidFill>
                <a:srgbClr val="000000"/>
              </a:solidFill>
              <a:round/>
              <a:headEnd/>
              <a:tailEnd/>
            </a:ln>
          </p:spPr>
          <p:txBody>
            <a:bodyPr/>
            <a:lstStyle/>
            <a:p>
              <a:endParaRPr lang="en-US"/>
            </a:p>
          </p:txBody>
        </p:sp>
        <p:sp>
          <p:nvSpPr>
            <p:cNvPr id="42" name="Line 45"/>
            <p:cNvSpPr>
              <a:spLocks noChangeShapeType="1"/>
            </p:cNvSpPr>
            <p:nvPr/>
          </p:nvSpPr>
          <p:spPr bwMode="auto">
            <a:xfrm>
              <a:off x="4312" y="2405"/>
              <a:ext cx="1" cy="659"/>
            </a:xfrm>
            <a:prstGeom prst="line">
              <a:avLst/>
            </a:prstGeom>
            <a:noFill/>
            <a:ln w="15875">
              <a:solidFill>
                <a:srgbClr val="000000"/>
              </a:solidFill>
              <a:round/>
              <a:headEnd/>
              <a:tailEnd/>
            </a:ln>
          </p:spPr>
          <p:txBody>
            <a:bodyPr/>
            <a:lstStyle/>
            <a:p>
              <a:endParaRPr lang="en-US"/>
            </a:p>
          </p:txBody>
        </p:sp>
        <p:sp>
          <p:nvSpPr>
            <p:cNvPr id="43" name="Oval 46"/>
            <p:cNvSpPr>
              <a:spLocks noChangeArrowheads="1"/>
            </p:cNvSpPr>
            <p:nvPr/>
          </p:nvSpPr>
          <p:spPr bwMode="auto">
            <a:xfrm>
              <a:off x="3076" y="1993"/>
              <a:ext cx="167" cy="167"/>
            </a:xfrm>
            <a:prstGeom prst="ellipse">
              <a:avLst/>
            </a:prstGeom>
            <a:solidFill>
              <a:srgbClr val="DDDDDD"/>
            </a:solidFill>
            <a:ln w="15875">
              <a:solidFill>
                <a:srgbClr val="000000"/>
              </a:solidFill>
              <a:round/>
              <a:headEnd/>
              <a:tailEnd/>
            </a:ln>
          </p:spPr>
          <p:txBody>
            <a:bodyPr/>
            <a:lstStyle/>
            <a:p>
              <a:endParaRPr lang="en-US"/>
            </a:p>
          </p:txBody>
        </p:sp>
        <p:sp>
          <p:nvSpPr>
            <p:cNvPr id="44" name="Oval 47"/>
            <p:cNvSpPr>
              <a:spLocks noChangeArrowheads="1"/>
            </p:cNvSpPr>
            <p:nvPr/>
          </p:nvSpPr>
          <p:spPr bwMode="auto">
            <a:xfrm>
              <a:off x="3488" y="1993"/>
              <a:ext cx="167" cy="167"/>
            </a:xfrm>
            <a:prstGeom prst="ellipse">
              <a:avLst/>
            </a:prstGeom>
            <a:solidFill>
              <a:srgbClr val="DDDDDD"/>
            </a:solidFill>
            <a:ln w="15875">
              <a:solidFill>
                <a:srgbClr val="000000"/>
              </a:solidFill>
              <a:round/>
              <a:headEnd/>
              <a:tailEnd/>
            </a:ln>
          </p:spPr>
          <p:txBody>
            <a:bodyPr/>
            <a:lstStyle/>
            <a:p>
              <a:endParaRPr lang="en-US"/>
            </a:p>
          </p:txBody>
        </p:sp>
        <p:sp>
          <p:nvSpPr>
            <p:cNvPr id="45" name="Oval 48"/>
            <p:cNvSpPr>
              <a:spLocks noChangeArrowheads="1"/>
            </p:cNvSpPr>
            <p:nvPr/>
          </p:nvSpPr>
          <p:spPr bwMode="auto">
            <a:xfrm>
              <a:off x="4312" y="1993"/>
              <a:ext cx="167" cy="167"/>
            </a:xfrm>
            <a:prstGeom prst="ellipse">
              <a:avLst/>
            </a:prstGeom>
            <a:solidFill>
              <a:srgbClr val="DDDDDD"/>
            </a:solidFill>
            <a:ln w="15875">
              <a:solidFill>
                <a:srgbClr val="000000"/>
              </a:solidFill>
              <a:round/>
              <a:headEnd/>
              <a:tailEnd/>
            </a:ln>
          </p:spPr>
          <p:txBody>
            <a:bodyPr/>
            <a:lstStyle/>
            <a:p>
              <a:endParaRPr lang="en-US"/>
            </a:p>
          </p:txBody>
        </p:sp>
        <p:sp>
          <p:nvSpPr>
            <p:cNvPr id="46" name="Oval 49"/>
            <p:cNvSpPr>
              <a:spLocks noChangeArrowheads="1"/>
            </p:cNvSpPr>
            <p:nvPr/>
          </p:nvSpPr>
          <p:spPr bwMode="auto">
            <a:xfrm>
              <a:off x="3076" y="2488"/>
              <a:ext cx="167" cy="166"/>
            </a:xfrm>
            <a:prstGeom prst="ellipse">
              <a:avLst/>
            </a:prstGeom>
            <a:solidFill>
              <a:srgbClr val="DDDDDD"/>
            </a:solidFill>
            <a:ln w="15875">
              <a:solidFill>
                <a:srgbClr val="000000"/>
              </a:solidFill>
              <a:round/>
              <a:headEnd/>
              <a:tailEnd/>
            </a:ln>
          </p:spPr>
          <p:txBody>
            <a:bodyPr/>
            <a:lstStyle/>
            <a:p>
              <a:endParaRPr lang="en-US"/>
            </a:p>
          </p:txBody>
        </p:sp>
        <p:sp>
          <p:nvSpPr>
            <p:cNvPr id="47" name="Oval 50"/>
            <p:cNvSpPr>
              <a:spLocks noChangeArrowheads="1"/>
            </p:cNvSpPr>
            <p:nvPr/>
          </p:nvSpPr>
          <p:spPr bwMode="auto">
            <a:xfrm>
              <a:off x="3324" y="2488"/>
              <a:ext cx="166" cy="166"/>
            </a:xfrm>
            <a:prstGeom prst="ellipse">
              <a:avLst/>
            </a:prstGeom>
            <a:solidFill>
              <a:srgbClr val="DDDDDD"/>
            </a:solidFill>
            <a:ln w="15875">
              <a:solidFill>
                <a:srgbClr val="000000"/>
              </a:solidFill>
              <a:round/>
              <a:headEnd/>
              <a:tailEnd/>
            </a:ln>
          </p:spPr>
          <p:txBody>
            <a:bodyPr/>
            <a:lstStyle/>
            <a:p>
              <a:endParaRPr lang="en-US"/>
            </a:p>
          </p:txBody>
        </p:sp>
        <p:sp>
          <p:nvSpPr>
            <p:cNvPr id="48" name="Oval 51"/>
            <p:cNvSpPr>
              <a:spLocks noChangeArrowheads="1"/>
            </p:cNvSpPr>
            <p:nvPr/>
          </p:nvSpPr>
          <p:spPr bwMode="auto">
            <a:xfrm>
              <a:off x="3571" y="2488"/>
              <a:ext cx="166" cy="166"/>
            </a:xfrm>
            <a:prstGeom prst="ellipse">
              <a:avLst/>
            </a:prstGeom>
            <a:solidFill>
              <a:srgbClr val="DDDDDD"/>
            </a:solidFill>
            <a:ln w="15875">
              <a:solidFill>
                <a:srgbClr val="000000"/>
              </a:solidFill>
              <a:round/>
              <a:headEnd/>
              <a:tailEnd/>
            </a:ln>
          </p:spPr>
          <p:txBody>
            <a:bodyPr/>
            <a:lstStyle/>
            <a:p>
              <a:endParaRPr lang="en-US"/>
            </a:p>
          </p:txBody>
        </p:sp>
        <p:sp>
          <p:nvSpPr>
            <p:cNvPr id="49" name="Oval 52"/>
            <p:cNvSpPr>
              <a:spLocks noChangeArrowheads="1"/>
            </p:cNvSpPr>
            <p:nvPr/>
          </p:nvSpPr>
          <p:spPr bwMode="auto">
            <a:xfrm>
              <a:off x="3818" y="2488"/>
              <a:ext cx="166" cy="166"/>
            </a:xfrm>
            <a:prstGeom prst="ellipse">
              <a:avLst/>
            </a:prstGeom>
            <a:solidFill>
              <a:srgbClr val="DDDDDD"/>
            </a:solidFill>
            <a:ln w="15875">
              <a:solidFill>
                <a:srgbClr val="000000"/>
              </a:solidFill>
              <a:round/>
              <a:headEnd/>
              <a:tailEnd/>
            </a:ln>
          </p:spPr>
          <p:txBody>
            <a:bodyPr/>
            <a:lstStyle/>
            <a:p>
              <a:endParaRPr lang="en-US"/>
            </a:p>
          </p:txBody>
        </p:sp>
        <p:sp>
          <p:nvSpPr>
            <p:cNvPr id="50" name="Oval 53"/>
            <p:cNvSpPr>
              <a:spLocks noChangeArrowheads="1"/>
            </p:cNvSpPr>
            <p:nvPr/>
          </p:nvSpPr>
          <p:spPr bwMode="auto">
            <a:xfrm>
              <a:off x="4065" y="2488"/>
              <a:ext cx="167" cy="166"/>
            </a:xfrm>
            <a:prstGeom prst="ellipse">
              <a:avLst/>
            </a:prstGeom>
            <a:solidFill>
              <a:srgbClr val="DDDDDD"/>
            </a:solidFill>
            <a:ln w="15875">
              <a:solidFill>
                <a:srgbClr val="000000"/>
              </a:solidFill>
              <a:round/>
              <a:headEnd/>
              <a:tailEnd/>
            </a:ln>
          </p:spPr>
          <p:txBody>
            <a:bodyPr/>
            <a:lstStyle/>
            <a:p>
              <a:endParaRPr lang="en-US"/>
            </a:p>
          </p:txBody>
        </p:sp>
        <p:sp>
          <p:nvSpPr>
            <p:cNvPr id="51" name="Oval 54"/>
            <p:cNvSpPr>
              <a:spLocks noChangeArrowheads="1"/>
            </p:cNvSpPr>
            <p:nvPr/>
          </p:nvSpPr>
          <p:spPr bwMode="auto">
            <a:xfrm>
              <a:off x="4065" y="2817"/>
              <a:ext cx="167" cy="167"/>
            </a:xfrm>
            <a:prstGeom prst="ellipse">
              <a:avLst/>
            </a:prstGeom>
            <a:solidFill>
              <a:srgbClr val="DDDDDD"/>
            </a:solidFill>
            <a:ln w="15875">
              <a:solidFill>
                <a:srgbClr val="000000"/>
              </a:solidFill>
              <a:round/>
              <a:headEnd/>
              <a:tailEnd/>
            </a:ln>
          </p:spPr>
          <p:txBody>
            <a:bodyPr/>
            <a:lstStyle/>
            <a:p>
              <a:endParaRPr lang="en-US"/>
            </a:p>
          </p:txBody>
        </p:sp>
        <p:grpSp>
          <p:nvGrpSpPr>
            <p:cNvPr id="52" name="Group 55"/>
            <p:cNvGrpSpPr>
              <a:grpSpLocks/>
            </p:cNvGrpSpPr>
            <p:nvPr/>
          </p:nvGrpSpPr>
          <p:grpSpPr bwMode="auto">
            <a:xfrm>
              <a:off x="3087" y="2982"/>
              <a:ext cx="319" cy="330"/>
              <a:chOff x="3087" y="2982"/>
              <a:chExt cx="319" cy="330"/>
            </a:xfrm>
          </p:grpSpPr>
          <p:sp>
            <p:nvSpPr>
              <p:cNvPr id="69" name="Freeform 56"/>
              <p:cNvSpPr>
                <a:spLocks/>
              </p:cNvSpPr>
              <p:nvPr/>
            </p:nvSpPr>
            <p:spPr bwMode="auto">
              <a:xfrm>
                <a:off x="3135" y="3087"/>
                <a:ext cx="271" cy="225"/>
              </a:xfrm>
              <a:custGeom>
                <a:avLst/>
                <a:gdLst/>
                <a:ahLst/>
                <a:cxnLst>
                  <a:cxn ang="0">
                    <a:pos x="271" y="225"/>
                  </a:cxn>
                  <a:cxn ang="0">
                    <a:pos x="195" y="214"/>
                  </a:cxn>
                  <a:cxn ang="0">
                    <a:pos x="158" y="207"/>
                  </a:cxn>
                  <a:cxn ang="0">
                    <a:pos x="125" y="199"/>
                  </a:cxn>
                  <a:cxn ang="0">
                    <a:pos x="92" y="188"/>
                  </a:cxn>
                  <a:cxn ang="0">
                    <a:pos x="65" y="176"/>
                  </a:cxn>
                  <a:cxn ang="0">
                    <a:pos x="43" y="161"/>
                  </a:cxn>
                  <a:cxn ang="0">
                    <a:pos x="24" y="142"/>
                  </a:cxn>
                  <a:cxn ang="0">
                    <a:pos x="15" y="128"/>
                  </a:cxn>
                  <a:cxn ang="0">
                    <a:pos x="8" y="113"/>
                  </a:cxn>
                  <a:cxn ang="0">
                    <a:pos x="5" y="98"/>
                  </a:cxn>
                  <a:cxn ang="0">
                    <a:pos x="1" y="79"/>
                  </a:cxn>
                  <a:cxn ang="0">
                    <a:pos x="0" y="41"/>
                  </a:cxn>
                  <a:cxn ang="0">
                    <a:pos x="3" y="0"/>
                  </a:cxn>
                </a:cxnLst>
                <a:rect l="0" t="0" r="r" b="b"/>
                <a:pathLst>
                  <a:path w="271" h="225">
                    <a:moveTo>
                      <a:pt x="271" y="225"/>
                    </a:moveTo>
                    <a:lnTo>
                      <a:pt x="195" y="214"/>
                    </a:lnTo>
                    <a:lnTo>
                      <a:pt x="158" y="207"/>
                    </a:lnTo>
                    <a:lnTo>
                      <a:pt x="125" y="199"/>
                    </a:lnTo>
                    <a:lnTo>
                      <a:pt x="92" y="188"/>
                    </a:lnTo>
                    <a:lnTo>
                      <a:pt x="65" y="176"/>
                    </a:lnTo>
                    <a:lnTo>
                      <a:pt x="43" y="161"/>
                    </a:lnTo>
                    <a:lnTo>
                      <a:pt x="24" y="142"/>
                    </a:lnTo>
                    <a:lnTo>
                      <a:pt x="15" y="128"/>
                    </a:lnTo>
                    <a:lnTo>
                      <a:pt x="8" y="113"/>
                    </a:lnTo>
                    <a:lnTo>
                      <a:pt x="5" y="98"/>
                    </a:lnTo>
                    <a:lnTo>
                      <a:pt x="1" y="79"/>
                    </a:lnTo>
                    <a:lnTo>
                      <a:pt x="0" y="41"/>
                    </a:lnTo>
                    <a:lnTo>
                      <a:pt x="3" y="0"/>
                    </a:lnTo>
                  </a:path>
                </a:pathLst>
              </a:custGeom>
              <a:noFill/>
              <a:ln w="15875">
                <a:solidFill>
                  <a:srgbClr val="000000"/>
                </a:solidFill>
                <a:prstDash val="solid"/>
                <a:round/>
                <a:headEnd/>
                <a:tailEnd/>
              </a:ln>
            </p:spPr>
            <p:txBody>
              <a:bodyPr/>
              <a:lstStyle/>
              <a:p>
                <a:endParaRPr lang="en-US"/>
              </a:p>
            </p:txBody>
          </p:sp>
          <p:sp>
            <p:nvSpPr>
              <p:cNvPr id="70" name="Freeform 57"/>
              <p:cNvSpPr>
                <a:spLocks/>
              </p:cNvSpPr>
              <p:nvPr/>
            </p:nvSpPr>
            <p:spPr bwMode="auto">
              <a:xfrm>
                <a:off x="3087" y="2982"/>
                <a:ext cx="106" cy="115"/>
              </a:xfrm>
              <a:custGeom>
                <a:avLst/>
                <a:gdLst/>
                <a:ahLst/>
                <a:cxnLst>
                  <a:cxn ang="0">
                    <a:pos x="106" y="115"/>
                  </a:cxn>
                  <a:cxn ang="0">
                    <a:pos x="72" y="0"/>
                  </a:cxn>
                  <a:cxn ang="0">
                    <a:pos x="0" y="94"/>
                  </a:cxn>
                  <a:cxn ang="0">
                    <a:pos x="106" y="115"/>
                  </a:cxn>
                </a:cxnLst>
                <a:rect l="0" t="0" r="r" b="b"/>
                <a:pathLst>
                  <a:path w="106" h="115">
                    <a:moveTo>
                      <a:pt x="106" y="115"/>
                    </a:moveTo>
                    <a:lnTo>
                      <a:pt x="72" y="0"/>
                    </a:lnTo>
                    <a:lnTo>
                      <a:pt x="0" y="94"/>
                    </a:lnTo>
                    <a:lnTo>
                      <a:pt x="106" y="115"/>
                    </a:lnTo>
                    <a:close/>
                  </a:path>
                </a:pathLst>
              </a:custGeom>
              <a:solidFill>
                <a:srgbClr val="000000"/>
              </a:solidFill>
              <a:ln w="9525">
                <a:noFill/>
                <a:round/>
                <a:headEnd/>
                <a:tailEnd/>
              </a:ln>
            </p:spPr>
            <p:txBody>
              <a:bodyPr/>
              <a:lstStyle/>
              <a:p>
                <a:endParaRPr lang="en-US"/>
              </a:p>
            </p:txBody>
          </p:sp>
        </p:grpSp>
        <p:sp>
          <p:nvSpPr>
            <p:cNvPr id="53" name="Rectangle 58"/>
            <p:cNvSpPr>
              <a:spLocks noChangeArrowheads="1"/>
            </p:cNvSpPr>
            <p:nvPr/>
          </p:nvSpPr>
          <p:spPr bwMode="auto">
            <a:xfrm>
              <a:off x="3389" y="3145"/>
              <a:ext cx="537" cy="249"/>
            </a:xfrm>
            <a:prstGeom prst="rect">
              <a:avLst/>
            </a:prstGeom>
            <a:noFill/>
            <a:ln w="9525">
              <a:noFill/>
              <a:miter lim="800000"/>
              <a:headEnd/>
              <a:tailEnd/>
            </a:ln>
          </p:spPr>
          <p:txBody>
            <a:bodyPr/>
            <a:lstStyle/>
            <a:p>
              <a:endParaRPr lang="en-US"/>
            </a:p>
          </p:txBody>
        </p:sp>
        <p:grpSp>
          <p:nvGrpSpPr>
            <p:cNvPr id="54" name="Group 59"/>
            <p:cNvGrpSpPr>
              <a:grpSpLocks/>
            </p:cNvGrpSpPr>
            <p:nvPr/>
          </p:nvGrpSpPr>
          <p:grpSpPr bwMode="auto">
            <a:xfrm>
              <a:off x="3154" y="2158"/>
              <a:ext cx="829" cy="335"/>
              <a:chOff x="3154" y="2158"/>
              <a:chExt cx="829" cy="335"/>
            </a:xfrm>
          </p:grpSpPr>
          <p:sp>
            <p:nvSpPr>
              <p:cNvPr id="56" name="Freeform 60"/>
              <p:cNvSpPr>
                <a:spLocks/>
              </p:cNvSpPr>
              <p:nvPr/>
            </p:nvSpPr>
            <p:spPr bwMode="auto">
              <a:xfrm>
                <a:off x="3154" y="2445"/>
                <a:ext cx="24" cy="48"/>
              </a:xfrm>
              <a:custGeom>
                <a:avLst/>
                <a:gdLst/>
                <a:ahLst/>
                <a:cxnLst>
                  <a:cxn ang="0">
                    <a:pos x="0" y="44"/>
                  </a:cxn>
                  <a:cxn ang="0">
                    <a:pos x="1" y="44"/>
                  </a:cxn>
                  <a:cxn ang="0">
                    <a:pos x="3" y="46"/>
                  </a:cxn>
                  <a:cxn ang="0">
                    <a:pos x="5" y="48"/>
                  </a:cxn>
                  <a:cxn ang="0">
                    <a:pos x="5" y="48"/>
                  </a:cxn>
                  <a:cxn ang="0">
                    <a:pos x="6" y="46"/>
                  </a:cxn>
                  <a:cxn ang="0">
                    <a:pos x="8" y="44"/>
                  </a:cxn>
                  <a:cxn ang="0">
                    <a:pos x="10" y="43"/>
                  </a:cxn>
                  <a:cxn ang="0">
                    <a:pos x="10" y="43"/>
                  </a:cxn>
                  <a:cxn ang="0">
                    <a:pos x="12" y="27"/>
                  </a:cxn>
                  <a:cxn ang="0">
                    <a:pos x="6" y="27"/>
                  </a:cxn>
                  <a:cxn ang="0">
                    <a:pos x="12" y="29"/>
                  </a:cxn>
                  <a:cxn ang="0">
                    <a:pos x="18" y="13"/>
                  </a:cxn>
                  <a:cxn ang="0">
                    <a:pos x="13" y="12"/>
                  </a:cxn>
                  <a:cxn ang="0">
                    <a:pos x="18" y="15"/>
                  </a:cxn>
                  <a:cxn ang="0">
                    <a:pos x="24" y="6"/>
                  </a:cxn>
                  <a:cxn ang="0">
                    <a:pos x="24" y="5"/>
                  </a:cxn>
                  <a:cxn ang="0">
                    <a:pos x="24" y="3"/>
                  </a:cxn>
                  <a:cxn ang="0">
                    <a:pos x="24" y="1"/>
                  </a:cxn>
                  <a:cxn ang="0">
                    <a:pos x="22" y="0"/>
                  </a:cxn>
                  <a:cxn ang="0">
                    <a:pos x="20" y="0"/>
                  </a:cxn>
                  <a:cxn ang="0">
                    <a:pos x="18" y="0"/>
                  </a:cxn>
                  <a:cxn ang="0">
                    <a:pos x="17" y="0"/>
                  </a:cxn>
                  <a:cxn ang="0">
                    <a:pos x="15" y="1"/>
                  </a:cxn>
                  <a:cxn ang="0">
                    <a:pos x="10" y="10"/>
                  </a:cxn>
                  <a:cxn ang="0">
                    <a:pos x="8" y="12"/>
                  </a:cxn>
                  <a:cxn ang="0">
                    <a:pos x="1" y="27"/>
                  </a:cxn>
                  <a:cxn ang="0">
                    <a:pos x="1" y="29"/>
                  </a:cxn>
                  <a:cxn ang="0">
                    <a:pos x="1" y="29"/>
                  </a:cxn>
                  <a:cxn ang="0">
                    <a:pos x="0" y="44"/>
                  </a:cxn>
                </a:cxnLst>
                <a:rect l="0" t="0" r="r" b="b"/>
                <a:pathLst>
                  <a:path w="24" h="48">
                    <a:moveTo>
                      <a:pt x="0" y="44"/>
                    </a:moveTo>
                    <a:lnTo>
                      <a:pt x="1" y="44"/>
                    </a:lnTo>
                    <a:lnTo>
                      <a:pt x="3" y="46"/>
                    </a:lnTo>
                    <a:lnTo>
                      <a:pt x="5" y="48"/>
                    </a:lnTo>
                    <a:lnTo>
                      <a:pt x="5" y="48"/>
                    </a:lnTo>
                    <a:lnTo>
                      <a:pt x="6" y="46"/>
                    </a:lnTo>
                    <a:lnTo>
                      <a:pt x="8" y="44"/>
                    </a:lnTo>
                    <a:lnTo>
                      <a:pt x="10" y="43"/>
                    </a:lnTo>
                    <a:lnTo>
                      <a:pt x="10" y="43"/>
                    </a:lnTo>
                    <a:lnTo>
                      <a:pt x="12" y="27"/>
                    </a:lnTo>
                    <a:lnTo>
                      <a:pt x="6" y="27"/>
                    </a:lnTo>
                    <a:lnTo>
                      <a:pt x="12" y="29"/>
                    </a:lnTo>
                    <a:lnTo>
                      <a:pt x="18" y="13"/>
                    </a:lnTo>
                    <a:lnTo>
                      <a:pt x="13" y="12"/>
                    </a:lnTo>
                    <a:lnTo>
                      <a:pt x="18" y="15"/>
                    </a:lnTo>
                    <a:lnTo>
                      <a:pt x="24" y="6"/>
                    </a:lnTo>
                    <a:lnTo>
                      <a:pt x="24" y="5"/>
                    </a:lnTo>
                    <a:lnTo>
                      <a:pt x="24" y="3"/>
                    </a:lnTo>
                    <a:lnTo>
                      <a:pt x="24" y="1"/>
                    </a:lnTo>
                    <a:lnTo>
                      <a:pt x="22" y="0"/>
                    </a:lnTo>
                    <a:lnTo>
                      <a:pt x="20" y="0"/>
                    </a:lnTo>
                    <a:lnTo>
                      <a:pt x="18" y="0"/>
                    </a:lnTo>
                    <a:lnTo>
                      <a:pt x="17" y="0"/>
                    </a:lnTo>
                    <a:lnTo>
                      <a:pt x="15" y="1"/>
                    </a:lnTo>
                    <a:lnTo>
                      <a:pt x="10" y="10"/>
                    </a:lnTo>
                    <a:lnTo>
                      <a:pt x="8" y="12"/>
                    </a:lnTo>
                    <a:lnTo>
                      <a:pt x="1" y="27"/>
                    </a:lnTo>
                    <a:lnTo>
                      <a:pt x="1" y="29"/>
                    </a:lnTo>
                    <a:lnTo>
                      <a:pt x="1" y="29"/>
                    </a:lnTo>
                    <a:lnTo>
                      <a:pt x="0" y="44"/>
                    </a:lnTo>
                    <a:close/>
                  </a:path>
                </a:pathLst>
              </a:custGeom>
              <a:solidFill>
                <a:srgbClr val="000000"/>
              </a:solidFill>
              <a:ln w="9525">
                <a:noFill/>
                <a:round/>
                <a:headEnd/>
                <a:tailEnd/>
              </a:ln>
            </p:spPr>
            <p:txBody>
              <a:bodyPr/>
              <a:lstStyle/>
              <a:p>
                <a:endParaRPr lang="en-US"/>
              </a:p>
            </p:txBody>
          </p:sp>
          <p:sp>
            <p:nvSpPr>
              <p:cNvPr id="57" name="Freeform 61"/>
              <p:cNvSpPr>
                <a:spLocks/>
              </p:cNvSpPr>
              <p:nvPr/>
            </p:nvSpPr>
            <p:spPr bwMode="auto">
              <a:xfrm>
                <a:off x="3190" y="2398"/>
                <a:ext cx="43" cy="35"/>
              </a:xfrm>
              <a:custGeom>
                <a:avLst/>
                <a:gdLst/>
                <a:ahLst/>
                <a:cxnLst>
                  <a:cxn ang="0">
                    <a:pos x="1" y="24"/>
                  </a:cxn>
                  <a:cxn ang="0">
                    <a:pos x="0" y="26"/>
                  </a:cxn>
                  <a:cxn ang="0">
                    <a:pos x="0" y="28"/>
                  </a:cxn>
                  <a:cxn ang="0">
                    <a:pos x="0" y="29"/>
                  </a:cxn>
                  <a:cxn ang="0">
                    <a:pos x="0" y="31"/>
                  </a:cxn>
                  <a:cxn ang="0">
                    <a:pos x="1" y="33"/>
                  </a:cxn>
                  <a:cxn ang="0">
                    <a:pos x="3" y="35"/>
                  </a:cxn>
                  <a:cxn ang="0">
                    <a:pos x="5" y="35"/>
                  </a:cxn>
                  <a:cxn ang="0">
                    <a:pos x="7" y="33"/>
                  </a:cxn>
                  <a:cxn ang="0">
                    <a:pos x="7" y="33"/>
                  </a:cxn>
                  <a:cxn ang="0">
                    <a:pos x="25" y="19"/>
                  </a:cxn>
                  <a:cxn ang="0">
                    <a:pos x="41" y="11"/>
                  </a:cxn>
                  <a:cxn ang="0">
                    <a:pos x="43" y="9"/>
                  </a:cxn>
                  <a:cxn ang="0">
                    <a:pos x="43" y="7"/>
                  </a:cxn>
                  <a:cxn ang="0">
                    <a:pos x="43" y="5"/>
                  </a:cxn>
                  <a:cxn ang="0">
                    <a:pos x="43" y="4"/>
                  </a:cxn>
                  <a:cxn ang="0">
                    <a:pos x="41" y="2"/>
                  </a:cxn>
                  <a:cxn ang="0">
                    <a:pos x="39" y="0"/>
                  </a:cxn>
                  <a:cxn ang="0">
                    <a:pos x="37" y="0"/>
                  </a:cxn>
                  <a:cxn ang="0">
                    <a:pos x="36" y="2"/>
                  </a:cxn>
                  <a:cxn ang="0">
                    <a:pos x="20" y="11"/>
                  </a:cxn>
                  <a:cxn ang="0">
                    <a:pos x="1" y="24"/>
                  </a:cxn>
                </a:cxnLst>
                <a:rect l="0" t="0" r="r" b="b"/>
                <a:pathLst>
                  <a:path w="43" h="35">
                    <a:moveTo>
                      <a:pt x="1" y="24"/>
                    </a:moveTo>
                    <a:lnTo>
                      <a:pt x="0" y="26"/>
                    </a:lnTo>
                    <a:lnTo>
                      <a:pt x="0" y="28"/>
                    </a:lnTo>
                    <a:lnTo>
                      <a:pt x="0" y="29"/>
                    </a:lnTo>
                    <a:lnTo>
                      <a:pt x="0" y="31"/>
                    </a:lnTo>
                    <a:lnTo>
                      <a:pt x="1" y="33"/>
                    </a:lnTo>
                    <a:lnTo>
                      <a:pt x="3" y="35"/>
                    </a:lnTo>
                    <a:lnTo>
                      <a:pt x="5" y="35"/>
                    </a:lnTo>
                    <a:lnTo>
                      <a:pt x="7" y="33"/>
                    </a:lnTo>
                    <a:lnTo>
                      <a:pt x="7" y="33"/>
                    </a:lnTo>
                    <a:lnTo>
                      <a:pt x="25" y="19"/>
                    </a:lnTo>
                    <a:lnTo>
                      <a:pt x="41" y="11"/>
                    </a:lnTo>
                    <a:lnTo>
                      <a:pt x="43" y="9"/>
                    </a:lnTo>
                    <a:lnTo>
                      <a:pt x="43" y="7"/>
                    </a:lnTo>
                    <a:lnTo>
                      <a:pt x="43" y="5"/>
                    </a:lnTo>
                    <a:lnTo>
                      <a:pt x="43" y="4"/>
                    </a:lnTo>
                    <a:lnTo>
                      <a:pt x="41" y="2"/>
                    </a:lnTo>
                    <a:lnTo>
                      <a:pt x="39" y="0"/>
                    </a:lnTo>
                    <a:lnTo>
                      <a:pt x="37" y="0"/>
                    </a:lnTo>
                    <a:lnTo>
                      <a:pt x="36" y="2"/>
                    </a:lnTo>
                    <a:lnTo>
                      <a:pt x="20" y="11"/>
                    </a:lnTo>
                    <a:lnTo>
                      <a:pt x="1" y="24"/>
                    </a:lnTo>
                    <a:close/>
                  </a:path>
                </a:pathLst>
              </a:custGeom>
              <a:solidFill>
                <a:srgbClr val="000000"/>
              </a:solidFill>
              <a:ln w="9525">
                <a:noFill/>
                <a:round/>
                <a:headEnd/>
                <a:tailEnd/>
              </a:ln>
            </p:spPr>
            <p:txBody>
              <a:bodyPr/>
              <a:lstStyle/>
              <a:p>
                <a:endParaRPr lang="en-US"/>
              </a:p>
            </p:txBody>
          </p:sp>
          <p:sp>
            <p:nvSpPr>
              <p:cNvPr id="58" name="Freeform 62"/>
              <p:cNvSpPr>
                <a:spLocks/>
              </p:cNvSpPr>
              <p:nvPr/>
            </p:nvSpPr>
            <p:spPr bwMode="auto">
              <a:xfrm>
                <a:off x="3250" y="2367"/>
                <a:ext cx="48" cy="26"/>
              </a:xfrm>
              <a:custGeom>
                <a:avLst/>
                <a:gdLst/>
                <a:ahLst/>
                <a:cxnLst>
                  <a:cxn ang="0">
                    <a:pos x="3" y="17"/>
                  </a:cxn>
                  <a:cxn ang="0">
                    <a:pos x="1" y="19"/>
                  </a:cxn>
                  <a:cxn ang="0">
                    <a:pos x="0" y="21"/>
                  </a:cxn>
                  <a:cxn ang="0">
                    <a:pos x="0" y="23"/>
                  </a:cxn>
                  <a:cxn ang="0">
                    <a:pos x="1" y="24"/>
                  </a:cxn>
                  <a:cxn ang="0">
                    <a:pos x="3" y="26"/>
                  </a:cxn>
                  <a:cxn ang="0">
                    <a:pos x="5" y="26"/>
                  </a:cxn>
                  <a:cxn ang="0">
                    <a:pos x="7" y="26"/>
                  </a:cxn>
                  <a:cxn ang="0">
                    <a:pos x="8" y="26"/>
                  </a:cxn>
                  <a:cxn ang="0">
                    <a:pos x="12" y="24"/>
                  </a:cxn>
                  <a:cxn ang="0">
                    <a:pos x="10" y="19"/>
                  </a:cxn>
                  <a:cxn ang="0">
                    <a:pos x="10" y="24"/>
                  </a:cxn>
                  <a:cxn ang="0">
                    <a:pos x="39" y="12"/>
                  </a:cxn>
                  <a:cxn ang="0">
                    <a:pos x="44" y="11"/>
                  </a:cxn>
                  <a:cxn ang="0">
                    <a:pos x="46" y="9"/>
                  </a:cxn>
                  <a:cxn ang="0">
                    <a:pos x="48" y="7"/>
                  </a:cxn>
                  <a:cxn ang="0">
                    <a:pos x="48" y="5"/>
                  </a:cxn>
                  <a:cxn ang="0">
                    <a:pos x="48" y="4"/>
                  </a:cxn>
                  <a:cxn ang="0">
                    <a:pos x="48" y="2"/>
                  </a:cxn>
                  <a:cxn ang="0">
                    <a:pos x="46" y="0"/>
                  </a:cxn>
                  <a:cxn ang="0">
                    <a:pos x="44" y="0"/>
                  </a:cxn>
                  <a:cxn ang="0">
                    <a:pos x="43" y="0"/>
                  </a:cxn>
                  <a:cxn ang="0">
                    <a:pos x="37" y="2"/>
                  </a:cxn>
                  <a:cxn ang="0">
                    <a:pos x="8" y="14"/>
                  </a:cxn>
                  <a:cxn ang="0">
                    <a:pos x="7" y="16"/>
                  </a:cxn>
                  <a:cxn ang="0">
                    <a:pos x="3" y="17"/>
                  </a:cxn>
                </a:cxnLst>
                <a:rect l="0" t="0" r="r" b="b"/>
                <a:pathLst>
                  <a:path w="48" h="26">
                    <a:moveTo>
                      <a:pt x="3" y="17"/>
                    </a:moveTo>
                    <a:lnTo>
                      <a:pt x="1" y="19"/>
                    </a:lnTo>
                    <a:lnTo>
                      <a:pt x="0" y="21"/>
                    </a:lnTo>
                    <a:lnTo>
                      <a:pt x="0" y="23"/>
                    </a:lnTo>
                    <a:lnTo>
                      <a:pt x="1" y="24"/>
                    </a:lnTo>
                    <a:lnTo>
                      <a:pt x="3" y="26"/>
                    </a:lnTo>
                    <a:lnTo>
                      <a:pt x="5" y="26"/>
                    </a:lnTo>
                    <a:lnTo>
                      <a:pt x="7" y="26"/>
                    </a:lnTo>
                    <a:lnTo>
                      <a:pt x="8" y="26"/>
                    </a:lnTo>
                    <a:lnTo>
                      <a:pt x="12" y="24"/>
                    </a:lnTo>
                    <a:lnTo>
                      <a:pt x="10" y="19"/>
                    </a:lnTo>
                    <a:lnTo>
                      <a:pt x="10" y="24"/>
                    </a:lnTo>
                    <a:lnTo>
                      <a:pt x="39" y="12"/>
                    </a:lnTo>
                    <a:lnTo>
                      <a:pt x="44" y="11"/>
                    </a:lnTo>
                    <a:lnTo>
                      <a:pt x="46" y="9"/>
                    </a:lnTo>
                    <a:lnTo>
                      <a:pt x="48" y="7"/>
                    </a:lnTo>
                    <a:lnTo>
                      <a:pt x="48" y="5"/>
                    </a:lnTo>
                    <a:lnTo>
                      <a:pt x="48" y="4"/>
                    </a:lnTo>
                    <a:lnTo>
                      <a:pt x="48" y="2"/>
                    </a:lnTo>
                    <a:lnTo>
                      <a:pt x="46" y="0"/>
                    </a:lnTo>
                    <a:lnTo>
                      <a:pt x="44" y="0"/>
                    </a:lnTo>
                    <a:lnTo>
                      <a:pt x="43" y="0"/>
                    </a:lnTo>
                    <a:lnTo>
                      <a:pt x="37" y="2"/>
                    </a:lnTo>
                    <a:lnTo>
                      <a:pt x="8" y="14"/>
                    </a:lnTo>
                    <a:lnTo>
                      <a:pt x="7" y="16"/>
                    </a:lnTo>
                    <a:lnTo>
                      <a:pt x="3" y="17"/>
                    </a:lnTo>
                    <a:close/>
                  </a:path>
                </a:pathLst>
              </a:custGeom>
              <a:solidFill>
                <a:srgbClr val="000000"/>
              </a:solidFill>
              <a:ln w="9525">
                <a:noFill/>
                <a:round/>
                <a:headEnd/>
                <a:tailEnd/>
              </a:ln>
            </p:spPr>
            <p:txBody>
              <a:bodyPr/>
              <a:lstStyle/>
              <a:p>
                <a:endParaRPr lang="en-US"/>
              </a:p>
            </p:txBody>
          </p:sp>
          <p:sp>
            <p:nvSpPr>
              <p:cNvPr id="59" name="Freeform 63"/>
              <p:cNvSpPr>
                <a:spLocks/>
              </p:cNvSpPr>
              <p:nvPr/>
            </p:nvSpPr>
            <p:spPr bwMode="auto">
              <a:xfrm>
                <a:off x="3317" y="2345"/>
                <a:ext cx="49" cy="22"/>
              </a:xfrm>
              <a:custGeom>
                <a:avLst/>
                <a:gdLst/>
                <a:ahLst/>
                <a:cxnLst>
                  <a:cxn ang="0">
                    <a:pos x="3" y="12"/>
                  </a:cxn>
                  <a:cxn ang="0">
                    <a:pos x="1" y="12"/>
                  </a:cxn>
                  <a:cxn ang="0">
                    <a:pos x="0" y="14"/>
                  </a:cxn>
                  <a:cxn ang="0">
                    <a:pos x="0" y="15"/>
                  </a:cxn>
                  <a:cxn ang="0">
                    <a:pos x="0" y="17"/>
                  </a:cxn>
                  <a:cxn ang="0">
                    <a:pos x="0" y="19"/>
                  </a:cxn>
                  <a:cxn ang="0">
                    <a:pos x="1" y="21"/>
                  </a:cxn>
                  <a:cxn ang="0">
                    <a:pos x="3" y="22"/>
                  </a:cxn>
                  <a:cxn ang="0">
                    <a:pos x="5" y="22"/>
                  </a:cxn>
                  <a:cxn ang="0">
                    <a:pos x="34" y="14"/>
                  </a:cxn>
                  <a:cxn ang="0">
                    <a:pos x="46" y="10"/>
                  </a:cxn>
                  <a:cxn ang="0">
                    <a:pos x="46" y="9"/>
                  </a:cxn>
                  <a:cxn ang="0">
                    <a:pos x="48" y="7"/>
                  </a:cxn>
                  <a:cxn ang="0">
                    <a:pos x="49" y="5"/>
                  </a:cxn>
                  <a:cxn ang="0">
                    <a:pos x="49" y="5"/>
                  </a:cxn>
                  <a:cxn ang="0">
                    <a:pos x="48" y="3"/>
                  </a:cxn>
                  <a:cxn ang="0">
                    <a:pos x="46" y="2"/>
                  </a:cxn>
                  <a:cxn ang="0">
                    <a:pos x="44" y="0"/>
                  </a:cxn>
                  <a:cxn ang="0">
                    <a:pos x="44" y="0"/>
                  </a:cxn>
                  <a:cxn ang="0">
                    <a:pos x="32" y="3"/>
                  </a:cxn>
                  <a:cxn ang="0">
                    <a:pos x="3" y="12"/>
                  </a:cxn>
                </a:cxnLst>
                <a:rect l="0" t="0" r="r" b="b"/>
                <a:pathLst>
                  <a:path w="49" h="22">
                    <a:moveTo>
                      <a:pt x="3" y="12"/>
                    </a:moveTo>
                    <a:lnTo>
                      <a:pt x="1" y="12"/>
                    </a:lnTo>
                    <a:lnTo>
                      <a:pt x="0" y="14"/>
                    </a:lnTo>
                    <a:lnTo>
                      <a:pt x="0" y="15"/>
                    </a:lnTo>
                    <a:lnTo>
                      <a:pt x="0" y="17"/>
                    </a:lnTo>
                    <a:lnTo>
                      <a:pt x="0" y="19"/>
                    </a:lnTo>
                    <a:lnTo>
                      <a:pt x="1" y="21"/>
                    </a:lnTo>
                    <a:lnTo>
                      <a:pt x="3" y="22"/>
                    </a:lnTo>
                    <a:lnTo>
                      <a:pt x="5" y="22"/>
                    </a:lnTo>
                    <a:lnTo>
                      <a:pt x="34" y="14"/>
                    </a:lnTo>
                    <a:lnTo>
                      <a:pt x="46" y="10"/>
                    </a:lnTo>
                    <a:lnTo>
                      <a:pt x="46" y="9"/>
                    </a:lnTo>
                    <a:lnTo>
                      <a:pt x="48" y="7"/>
                    </a:lnTo>
                    <a:lnTo>
                      <a:pt x="49" y="5"/>
                    </a:lnTo>
                    <a:lnTo>
                      <a:pt x="49" y="5"/>
                    </a:lnTo>
                    <a:lnTo>
                      <a:pt x="48" y="3"/>
                    </a:lnTo>
                    <a:lnTo>
                      <a:pt x="46" y="2"/>
                    </a:lnTo>
                    <a:lnTo>
                      <a:pt x="44" y="0"/>
                    </a:lnTo>
                    <a:lnTo>
                      <a:pt x="44" y="0"/>
                    </a:lnTo>
                    <a:lnTo>
                      <a:pt x="32" y="3"/>
                    </a:lnTo>
                    <a:lnTo>
                      <a:pt x="3" y="12"/>
                    </a:lnTo>
                    <a:close/>
                  </a:path>
                </a:pathLst>
              </a:custGeom>
              <a:solidFill>
                <a:srgbClr val="000000"/>
              </a:solidFill>
              <a:ln w="9525">
                <a:noFill/>
                <a:round/>
                <a:headEnd/>
                <a:tailEnd/>
              </a:ln>
            </p:spPr>
            <p:txBody>
              <a:bodyPr/>
              <a:lstStyle/>
              <a:p>
                <a:endParaRPr lang="en-US"/>
              </a:p>
            </p:txBody>
          </p:sp>
          <p:sp>
            <p:nvSpPr>
              <p:cNvPr id="60" name="Freeform 64"/>
              <p:cNvSpPr>
                <a:spLocks/>
              </p:cNvSpPr>
              <p:nvPr/>
            </p:nvSpPr>
            <p:spPr bwMode="auto">
              <a:xfrm>
                <a:off x="3385" y="2330"/>
                <a:ext cx="52" cy="18"/>
              </a:xfrm>
              <a:custGeom>
                <a:avLst/>
                <a:gdLst/>
                <a:ahLst/>
                <a:cxnLst>
                  <a:cxn ang="0">
                    <a:pos x="5" y="8"/>
                  </a:cxn>
                  <a:cxn ang="0">
                    <a:pos x="4" y="8"/>
                  </a:cxn>
                  <a:cxn ang="0">
                    <a:pos x="2" y="10"/>
                  </a:cxn>
                  <a:cxn ang="0">
                    <a:pos x="0" y="12"/>
                  </a:cxn>
                  <a:cxn ang="0">
                    <a:pos x="0" y="13"/>
                  </a:cxn>
                  <a:cxn ang="0">
                    <a:pos x="2" y="15"/>
                  </a:cxn>
                  <a:cxn ang="0">
                    <a:pos x="4" y="17"/>
                  </a:cxn>
                  <a:cxn ang="0">
                    <a:pos x="5" y="18"/>
                  </a:cxn>
                  <a:cxn ang="0">
                    <a:pos x="7" y="18"/>
                  </a:cxn>
                  <a:cxn ang="0">
                    <a:pos x="35" y="12"/>
                  </a:cxn>
                  <a:cxn ang="0">
                    <a:pos x="48" y="10"/>
                  </a:cxn>
                  <a:cxn ang="0">
                    <a:pos x="50" y="10"/>
                  </a:cxn>
                  <a:cxn ang="0">
                    <a:pos x="52" y="8"/>
                  </a:cxn>
                  <a:cxn ang="0">
                    <a:pos x="52" y="6"/>
                  </a:cxn>
                  <a:cxn ang="0">
                    <a:pos x="52" y="5"/>
                  </a:cxn>
                  <a:cxn ang="0">
                    <a:pos x="52" y="3"/>
                  </a:cxn>
                  <a:cxn ang="0">
                    <a:pos x="50" y="1"/>
                  </a:cxn>
                  <a:cxn ang="0">
                    <a:pos x="48" y="0"/>
                  </a:cxn>
                  <a:cxn ang="0">
                    <a:pos x="47" y="0"/>
                  </a:cxn>
                  <a:cxn ang="0">
                    <a:pos x="33" y="1"/>
                  </a:cxn>
                  <a:cxn ang="0">
                    <a:pos x="5" y="8"/>
                  </a:cxn>
                </a:cxnLst>
                <a:rect l="0" t="0" r="r" b="b"/>
                <a:pathLst>
                  <a:path w="52" h="18">
                    <a:moveTo>
                      <a:pt x="5" y="8"/>
                    </a:moveTo>
                    <a:lnTo>
                      <a:pt x="4" y="8"/>
                    </a:lnTo>
                    <a:lnTo>
                      <a:pt x="2" y="10"/>
                    </a:lnTo>
                    <a:lnTo>
                      <a:pt x="0" y="12"/>
                    </a:lnTo>
                    <a:lnTo>
                      <a:pt x="0" y="13"/>
                    </a:lnTo>
                    <a:lnTo>
                      <a:pt x="2" y="15"/>
                    </a:lnTo>
                    <a:lnTo>
                      <a:pt x="4" y="17"/>
                    </a:lnTo>
                    <a:lnTo>
                      <a:pt x="5" y="18"/>
                    </a:lnTo>
                    <a:lnTo>
                      <a:pt x="7" y="18"/>
                    </a:lnTo>
                    <a:lnTo>
                      <a:pt x="35" y="12"/>
                    </a:lnTo>
                    <a:lnTo>
                      <a:pt x="48" y="10"/>
                    </a:lnTo>
                    <a:lnTo>
                      <a:pt x="50" y="10"/>
                    </a:lnTo>
                    <a:lnTo>
                      <a:pt x="52" y="8"/>
                    </a:lnTo>
                    <a:lnTo>
                      <a:pt x="52" y="6"/>
                    </a:lnTo>
                    <a:lnTo>
                      <a:pt x="52" y="5"/>
                    </a:lnTo>
                    <a:lnTo>
                      <a:pt x="52" y="3"/>
                    </a:lnTo>
                    <a:lnTo>
                      <a:pt x="50" y="1"/>
                    </a:lnTo>
                    <a:lnTo>
                      <a:pt x="48" y="0"/>
                    </a:lnTo>
                    <a:lnTo>
                      <a:pt x="47" y="0"/>
                    </a:lnTo>
                    <a:lnTo>
                      <a:pt x="33" y="1"/>
                    </a:lnTo>
                    <a:lnTo>
                      <a:pt x="5" y="8"/>
                    </a:lnTo>
                    <a:close/>
                  </a:path>
                </a:pathLst>
              </a:custGeom>
              <a:solidFill>
                <a:srgbClr val="000000"/>
              </a:solidFill>
              <a:ln w="9525">
                <a:noFill/>
                <a:round/>
                <a:headEnd/>
                <a:tailEnd/>
              </a:ln>
            </p:spPr>
            <p:txBody>
              <a:bodyPr/>
              <a:lstStyle/>
              <a:p>
                <a:endParaRPr lang="en-US"/>
              </a:p>
            </p:txBody>
          </p:sp>
          <p:sp>
            <p:nvSpPr>
              <p:cNvPr id="61" name="Freeform 65"/>
              <p:cNvSpPr>
                <a:spLocks/>
              </p:cNvSpPr>
              <p:nvPr/>
            </p:nvSpPr>
            <p:spPr bwMode="auto">
              <a:xfrm>
                <a:off x="3457" y="2321"/>
                <a:ext cx="52" cy="15"/>
              </a:xfrm>
              <a:custGeom>
                <a:avLst/>
                <a:gdLst/>
                <a:ahLst/>
                <a:cxnLst>
                  <a:cxn ang="0">
                    <a:pos x="4" y="5"/>
                  </a:cxn>
                  <a:cxn ang="0">
                    <a:pos x="2" y="5"/>
                  </a:cxn>
                  <a:cxn ang="0">
                    <a:pos x="0" y="7"/>
                  </a:cxn>
                  <a:cxn ang="0">
                    <a:pos x="0" y="9"/>
                  </a:cxn>
                  <a:cxn ang="0">
                    <a:pos x="0" y="10"/>
                  </a:cxn>
                  <a:cxn ang="0">
                    <a:pos x="0" y="12"/>
                  </a:cxn>
                  <a:cxn ang="0">
                    <a:pos x="2" y="14"/>
                  </a:cxn>
                  <a:cxn ang="0">
                    <a:pos x="4" y="15"/>
                  </a:cxn>
                  <a:cxn ang="0">
                    <a:pos x="6" y="15"/>
                  </a:cxn>
                  <a:cxn ang="0">
                    <a:pos x="38" y="10"/>
                  </a:cxn>
                  <a:cxn ang="0">
                    <a:pos x="47" y="10"/>
                  </a:cxn>
                  <a:cxn ang="0">
                    <a:pos x="48" y="9"/>
                  </a:cxn>
                  <a:cxn ang="0">
                    <a:pos x="50" y="7"/>
                  </a:cxn>
                  <a:cxn ang="0">
                    <a:pos x="52" y="5"/>
                  </a:cxn>
                  <a:cxn ang="0">
                    <a:pos x="52" y="3"/>
                  </a:cxn>
                  <a:cxn ang="0">
                    <a:pos x="50" y="2"/>
                  </a:cxn>
                  <a:cxn ang="0">
                    <a:pos x="48" y="0"/>
                  </a:cxn>
                  <a:cxn ang="0">
                    <a:pos x="47" y="0"/>
                  </a:cxn>
                  <a:cxn ang="0">
                    <a:pos x="45" y="0"/>
                  </a:cxn>
                  <a:cxn ang="0">
                    <a:pos x="36" y="0"/>
                  </a:cxn>
                  <a:cxn ang="0">
                    <a:pos x="4" y="5"/>
                  </a:cxn>
                </a:cxnLst>
                <a:rect l="0" t="0" r="r" b="b"/>
                <a:pathLst>
                  <a:path w="52" h="15">
                    <a:moveTo>
                      <a:pt x="4" y="5"/>
                    </a:moveTo>
                    <a:lnTo>
                      <a:pt x="2" y="5"/>
                    </a:lnTo>
                    <a:lnTo>
                      <a:pt x="0" y="7"/>
                    </a:lnTo>
                    <a:lnTo>
                      <a:pt x="0" y="9"/>
                    </a:lnTo>
                    <a:lnTo>
                      <a:pt x="0" y="10"/>
                    </a:lnTo>
                    <a:lnTo>
                      <a:pt x="0" y="12"/>
                    </a:lnTo>
                    <a:lnTo>
                      <a:pt x="2" y="14"/>
                    </a:lnTo>
                    <a:lnTo>
                      <a:pt x="4" y="15"/>
                    </a:lnTo>
                    <a:lnTo>
                      <a:pt x="6" y="15"/>
                    </a:lnTo>
                    <a:lnTo>
                      <a:pt x="38" y="10"/>
                    </a:lnTo>
                    <a:lnTo>
                      <a:pt x="47" y="10"/>
                    </a:lnTo>
                    <a:lnTo>
                      <a:pt x="48" y="9"/>
                    </a:lnTo>
                    <a:lnTo>
                      <a:pt x="50" y="7"/>
                    </a:lnTo>
                    <a:lnTo>
                      <a:pt x="52" y="5"/>
                    </a:lnTo>
                    <a:lnTo>
                      <a:pt x="52" y="3"/>
                    </a:lnTo>
                    <a:lnTo>
                      <a:pt x="50" y="2"/>
                    </a:lnTo>
                    <a:lnTo>
                      <a:pt x="48" y="0"/>
                    </a:lnTo>
                    <a:lnTo>
                      <a:pt x="47" y="0"/>
                    </a:lnTo>
                    <a:lnTo>
                      <a:pt x="45" y="0"/>
                    </a:lnTo>
                    <a:lnTo>
                      <a:pt x="36" y="0"/>
                    </a:lnTo>
                    <a:lnTo>
                      <a:pt x="4" y="5"/>
                    </a:lnTo>
                    <a:close/>
                  </a:path>
                </a:pathLst>
              </a:custGeom>
              <a:solidFill>
                <a:srgbClr val="000000"/>
              </a:solidFill>
              <a:ln w="9525">
                <a:noFill/>
                <a:round/>
                <a:headEnd/>
                <a:tailEnd/>
              </a:ln>
            </p:spPr>
            <p:txBody>
              <a:bodyPr/>
              <a:lstStyle/>
              <a:p>
                <a:endParaRPr lang="en-US"/>
              </a:p>
            </p:txBody>
          </p:sp>
          <p:sp>
            <p:nvSpPr>
              <p:cNvPr id="62" name="Freeform 66"/>
              <p:cNvSpPr>
                <a:spLocks/>
              </p:cNvSpPr>
              <p:nvPr/>
            </p:nvSpPr>
            <p:spPr bwMode="auto">
              <a:xfrm>
                <a:off x="3530" y="2318"/>
                <a:ext cx="51" cy="12"/>
              </a:xfrm>
              <a:custGeom>
                <a:avLst/>
                <a:gdLst/>
                <a:ahLst/>
                <a:cxnLst>
                  <a:cxn ang="0">
                    <a:pos x="5" y="1"/>
                  </a:cxn>
                  <a:cxn ang="0">
                    <a:pos x="3" y="1"/>
                  </a:cxn>
                  <a:cxn ang="0">
                    <a:pos x="1" y="1"/>
                  </a:cxn>
                  <a:cxn ang="0">
                    <a:pos x="0" y="3"/>
                  </a:cxn>
                  <a:cxn ang="0">
                    <a:pos x="0" y="5"/>
                  </a:cxn>
                  <a:cxn ang="0">
                    <a:pos x="0" y="6"/>
                  </a:cxn>
                  <a:cxn ang="0">
                    <a:pos x="0" y="8"/>
                  </a:cxn>
                  <a:cxn ang="0">
                    <a:pos x="1" y="10"/>
                  </a:cxn>
                  <a:cxn ang="0">
                    <a:pos x="3" y="12"/>
                  </a:cxn>
                  <a:cxn ang="0">
                    <a:pos x="41" y="10"/>
                  </a:cxn>
                  <a:cxn ang="0">
                    <a:pos x="44" y="10"/>
                  </a:cxn>
                  <a:cxn ang="0">
                    <a:pos x="46" y="10"/>
                  </a:cxn>
                  <a:cxn ang="0">
                    <a:pos x="48" y="8"/>
                  </a:cxn>
                  <a:cxn ang="0">
                    <a:pos x="49" y="6"/>
                  </a:cxn>
                  <a:cxn ang="0">
                    <a:pos x="51" y="5"/>
                  </a:cxn>
                  <a:cxn ang="0">
                    <a:pos x="51" y="3"/>
                  </a:cxn>
                  <a:cxn ang="0">
                    <a:pos x="49" y="1"/>
                  </a:cxn>
                  <a:cxn ang="0">
                    <a:pos x="48" y="0"/>
                  </a:cxn>
                  <a:cxn ang="0">
                    <a:pos x="46" y="0"/>
                  </a:cxn>
                  <a:cxn ang="0">
                    <a:pos x="42" y="0"/>
                  </a:cxn>
                  <a:cxn ang="0">
                    <a:pos x="5" y="1"/>
                  </a:cxn>
                </a:cxnLst>
                <a:rect l="0" t="0" r="r" b="b"/>
                <a:pathLst>
                  <a:path w="51" h="12">
                    <a:moveTo>
                      <a:pt x="5" y="1"/>
                    </a:moveTo>
                    <a:lnTo>
                      <a:pt x="3" y="1"/>
                    </a:lnTo>
                    <a:lnTo>
                      <a:pt x="1" y="1"/>
                    </a:lnTo>
                    <a:lnTo>
                      <a:pt x="0" y="3"/>
                    </a:lnTo>
                    <a:lnTo>
                      <a:pt x="0" y="5"/>
                    </a:lnTo>
                    <a:lnTo>
                      <a:pt x="0" y="6"/>
                    </a:lnTo>
                    <a:lnTo>
                      <a:pt x="0" y="8"/>
                    </a:lnTo>
                    <a:lnTo>
                      <a:pt x="1" y="10"/>
                    </a:lnTo>
                    <a:lnTo>
                      <a:pt x="3" y="12"/>
                    </a:lnTo>
                    <a:lnTo>
                      <a:pt x="41" y="10"/>
                    </a:lnTo>
                    <a:lnTo>
                      <a:pt x="44" y="10"/>
                    </a:lnTo>
                    <a:lnTo>
                      <a:pt x="46" y="10"/>
                    </a:lnTo>
                    <a:lnTo>
                      <a:pt x="48" y="8"/>
                    </a:lnTo>
                    <a:lnTo>
                      <a:pt x="49" y="6"/>
                    </a:lnTo>
                    <a:lnTo>
                      <a:pt x="51" y="5"/>
                    </a:lnTo>
                    <a:lnTo>
                      <a:pt x="51" y="3"/>
                    </a:lnTo>
                    <a:lnTo>
                      <a:pt x="49" y="1"/>
                    </a:lnTo>
                    <a:lnTo>
                      <a:pt x="48" y="0"/>
                    </a:lnTo>
                    <a:lnTo>
                      <a:pt x="46" y="0"/>
                    </a:lnTo>
                    <a:lnTo>
                      <a:pt x="42" y="0"/>
                    </a:lnTo>
                    <a:lnTo>
                      <a:pt x="5" y="1"/>
                    </a:lnTo>
                    <a:close/>
                  </a:path>
                </a:pathLst>
              </a:custGeom>
              <a:solidFill>
                <a:srgbClr val="000000"/>
              </a:solidFill>
              <a:ln w="9525">
                <a:noFill/>
                <a:round/>
                <a:headEnd/>
                <a:tailEnd/>
              </a:ln>
            </p:spPr>
            <p:txBody>
              <a:bodyPr/>
              <a:lstStyle/>
              <a:p>
                <a:endParaRPr lang="en-US"/>
              </a:p>
            </p:txBody>
          </p:sp>
          <p:sp>
            <p:nvSpPr>
              <p:cNvPr id="63" name="Freeform 67"/>
              <p:cNvSpPr>
                <a:spLocks/>
              </p:cNvSpPr>
              <p:nvPr/>
            </p:nvSpPr>
            <p:spPr bwMode="auto">
              <a:xfrm>
                <a:off x="3602" y="2314"/>
                <a:ext cx="51" cy="12"/>
              </a:xfrm>
              <a:custGeom>
                <a:avLst/>
                <a:gdLst/>
                <a:ahLst/>
                <a:cxnLst>
                  <a:cxn ang="0">
                    <a:pos x="5" y="2"/>
                  </a:cxn>
                  <a:cxn ang="0">
                    <a:pos x="3" y="2"/>
                  </a:cxn>
                  <a:cxn ang="0">
                    <a:pos x="1" y="4"/>
                  </a:cxn>
                  <a:cxn ang="0">
                    <a:pos x="0" y="5"/>
                  </a:cxn>
                  <a:cxn ang="0">
                    <a:pos x="0" y="7"/>
                  </a:cxn>
                  <a:cxn ang="0">
                    <a:pos x="0" y="9"/>
                  </a:cxn>
                  <a:cxn ang="0">
                    <a:pos x="0" y="10"/>
                  </a:cxn>
                  <a:cxn ang="0">
                    <a:pos x="1" y="12"/>
                  </a:cxn>
                  <a:cxn ang="0">
                    <a:pos x="3" y="12"/>
                  </a:cxn>
                  <a:cxn ang="0">
                    <a:pos x="18" y="12"/>
                  </a:cxn>
                  <a:cxn ang="0">
                    <a:pos x="20" y="12"/>
                  </a:cxn>
                  <a:cxn ang="0">
                    <a:pos x="46" y="10"/>
                  </a:cxn>
                  <a:cxn ang="0">
                    <a:pos x="48" y="9"/>
                  </a:cxn>
                  <a:cxn ang="0">
                    <a:pos x="49" y="7"/>
                  </a:cxn>
                  <a:cxn ang="0">
                    <a:pos x="51" y="5"/>
                  </a:cxn>
                  <a:cxn ang="0">
                    <a:pos x="51" y="4"/>
                  </a:cxn>
                  <a:cxn ang="0">
                    <a:pos x="49" y="2"/>
                  </a:cxn>
                  <a:cxn ang="0">
                    <a:pos x="48" y="0"/>
                  </a:cxn>
                  <a:cxn ang="0">
                    <a:pos x="46" y="0"/>
                  </a:cxn>
                  <a:cxn ang="0">
                    <a:pos x="44" y="0"/>
                  </a:cxn>
                  <a:cxn ang="0">
                    <a:pos x="18" y="2"/>
                  </a:cxn>
                  <a:cxn ang="0">
                    <a:pos x="18" y="7"/>
                  </a:cxn>
                  <a:cxn ang="0">
                    <a:pos x="20" y="2"/>
                  </a:cxn>
                  <a:cxn ang="0">
                    <a:pos x="5" y="2"/>
                  </a:cxn>
                </a:cxnLst>
                <a:rect l="0" t="0" r="r" b="b"/>
                <a:pathLst>
                  <a:path w="51" h="12">
                    <a:moveTo>
                      <a:pt x="5" y="2"/>
                    </a:moveTo>
                    <a:lnTo>
                      <a:pt x="3" y="2"/>
                    </a:lnTo>
                    <a:lnTo>
                      <a:pt x="1" y="4"/>
                    </a:lnTo>
                    <a:lnTo>
                      <a:pt x="0" y="5"/>
                    </a:lnTo>
                    <a:lnTo>
                      <a:pt x="0" y="7"/>
                    </a:lnTo>
                    <a:lnTo>
                      <a:pt x="0" y="9"/>
                    </a:lnTo>
                    <a:lnTo>
                      <a:pt x="0" y="10"/>
                    </a:lnTo>
                    <a:lnTo>
                      <a:pt x="1" y="12"/>
                    </a:lnTo>
                    <a:lnTo>
                      <a:pt x="3" y="12"/>
                    </a:lnTo>
                    <a:lnTo>
                      <a:pt x="18" y="12"/>
                    </a:lnTo>
                    <a:lnTo>
                      <a:pt x="20" y="12"/>
                    </a:lnTo>
                    <a:lnTo>
                      <a:pt x="46" y="10"/>
                    </a:lnTo>
                    <a:lnTo>
                      <a:pt x="48" y="9"/>
                    </a:lnTo>
                    <a:lnTo>
                      <a:pt x="49" y="7"/>
                    </a:lnTo>
                    <a:lnTo>
                      <a:pt x="51" y="5"/>
                    </a:lnTo>
                    <a:lnTo>
                      <a:pt x="51" y="4"/>
                    </a:lnTo>
                    <a:lnTo>
                      <a:pt x="49" y="2"/>
                    </a:lnTo>
                    <a:lnTo>
                      <a:pt x="48" y="0"/>
                    </a:lnTo>
                    <a:lnTo>
                      <a:pt x="46" y="0"/>
                    </a:lnTo>
                    <a:lnTo>
                      <a:pt x="44" y="0"/>
                    </a:lnTo>
                    <a:lnTo>
                      <a:pt x="18" y="2"/>
                    </a:lnTo>
                    <a:lnTo>
                      <a:pt x="18" y="7"/>
                    </a:lnTo>
                    <a:lnTo>
                      <a:pt x="20" y="2"/>
                    </a:lnTo>
                    <a:lnTo>
                      <a:pt x="5" y="2"/>
                    </a:lnTo>
                    <a:close/>
                  </a:path>
                </a:pathLst>
              </a:custGeom>
              <a:solidFill>
                <a:srgbClr val="000000"/>
              </a:solidFill>
              <a:ln w="9525">
                <a:noFill/>
                <a:round/>
                <a:headEnd/>
                <a:tailEnd/>
              </a:ln>
            </p:spPr>
            <p:txBody>
              <a:bodyPr/>
              <a:lstStyle/>
              <a:p>
                <a:endParaRPr lang="en-US"/>
              </a:p>
            </p:txBody>
          </p:sp>
          <p:sp>
            <p:nvSpPr>
              <p:cNvPr id="64" name="Freeform 68"/>
              <p:cNvSpPr>
                <a:spLocks/>
              </p:cNvSpPr>
              <p:nvPr/>
            </p:nvSpPr>
            <p:spPr bwMode="auto">
              <a:xfrm>
                <a:off x="3672" y="2304"/>
                <a:ext cx="51" cy="17"/>
              </a:xfrm>
              <a:custGeom>
                <a:avLst/>
                <a:gdLst/>
                <a:ahLst/>
                <a:cxnLst>
                  <a:cxn ang="0">
                    <a:pos x="5" y="7"/>
                  </a:cxn>
                  <a:cxn ang="0">
                    <a:pos x="3" y="7"/>
                  </a:cxn>
                  <a:cxn ang="0">
                    <a:pos x="2" y="8"/>
                  </a:cxn>
                  <a:cxn ang="0">
                    <a:pos x="0" y="10"/>
                  </a:cxn>
                  <a:cxn ang="0">
                    <a:pos x="0" y="12"/>
                  </a:cxn>
                  <a:cxn ang="0">
                    <a:pos x="2" y="14"/>
                  </a:cxn>
                  <a:cxn ang="0">
                    <a:pos x="3" y="15"/>
                  </a:cxn>
                  <a:cxn ang="0">
                    <a:pos x="5" y="17"/>
                  </a:cxn>
                  <a:cxn ang="0">
                    <a:pos x="7" y="17"/>
                  </a:cxn>
                  <a:cxn ang="0">
                    <a:pos x="48" y="10"/>
                  </a:cxn>
                  <a:cxn ang="0">
                    <a:pos x="50" y="8"/>
                  </a:cxn>
                  <a:cxn ang="0">
                    <a:pos x="51" y="7"/>
                  </a:cxn>
                  <a:cxn ang="0">
                    <a:pos x="51" y="5"/>
                  </a:cxn>
                  <a:cxn ang="0">
                    <a:pos x="51" y="3"/>
                  </a:cxn>
                  <a:cxn ang="0">
                    <a:pos x="51" y="2"/>
                  </a:cxn>
                  <a:cxn ang="0">
                    <a:pos x="50" y="0"/>
                  </a:cxn>
                  <a:cxn ang="0">
                    <a:pos x="48" y="0"/>
                  </a:cxn>
                  <a:cxn ang="0">
                    <a:pos x="46" y="0"/>
                  </a:cxn>
                  <a:cxn ang="0">
                    <a:pos x="5" y="7"/>
                  </a:cxn>
                </a:cxnLst>
                <a:rect l="0" t="0" r="r" b="b"/>
                <a:pathLst>
                  <a:path w="51" h="17">
                    <a:moveTo>
                      <a:pt x="5" y="7"/>
                    </a:moveTo>
                    <a:lnTo>
                      <a:pt x="3" y="7"/>
                    </a:lnTo>
                    <a:lnTo>
                      <a:pt x="2" y="8"/>
                    </a:lnTo>
                    <a:lnTo>
                      <a:pt x="0" y="10"/>
                    </a:lnTo>
                    <a:lnTo>
                      <a:pt x="0" y="12"/>
                    </a:lnTo>
                    <a:lnTo>
                      <a:pt x="2" y="14"/>
                    </a:lnTo>
                    <a:lnTo>
                      <a:pt x="3" y="15"/>
                    </a:lnTo>
                    <a:lnTo>
                      <a:pt x="5" y="17"/>
                    </a:lnTo>
                    <a:lnTo>
                      <a:pt x="7" y="17"/>
                    </a:lnTo>
                    <a:lnTo>
                      <a:pt x="48" y="10"/>
                    </a:lnTo>
                    <a:lnTo>
                      <a:pt x="50" y="8"/>
                    </a:lnTo>
                    <a:lnTo>
                      <a:pt x="51" y="7"/>
                    </a:lnTo>
                    <a:lnTo>
                      <a:pt x="51" y="5"/>
                    </a:lnTo>
                    <a:lnTo>
                      <a:pt x="51" y="3"/>
                    </a:lnTo>
                    <a:lnTo>
                      <a:pt x="51" y="2"/>
                    </a:lnTo>
                    <a:lnTo>
                      <a:pt x="50" y="0"/>
                    </a:lnTo>
                    <a:lnTo>
                      <a:pt x="48" y="0"/>
                    </a:lnTo>
                    <a:lnTo>
                      <a:pt x="46" y="0"/>
                    </a:lnTo>
                    <a:lnTo>
                      <a:pt x="5" y="7"/>
                    </a:lnTo>
                    <a:close/>
                  </a:path>
                </a:pathLst>
              </a:custGeom>
              <a:solidFill>
                <a:srgbClr val="000000"/>
              </a:solidFill>
              <a:ln w="9525">
                <a:noFill/>
                <a:round/>
                <a:headEnd/>
                <a:tailEnd/>
              </a:ln>
            </p:spPr>
            <p:txBody>
              <a:bodyPr/>
              <a:lstStyle/>
              <a:p>
                <a:endParaRPr lang="en-US"/>
              </a:p>
            </p:txBody>
          </p:sp>
          <p:sp>
            <p:nvSpPr>
              <p:cNvPr id="65" name="Freeform 69"/>
              <p:cNvSpPr>
                <a:spLocks/>
              </p:cNvSpPr>
              <p:nvPr/>
            </p:nvSpPr>
            <p:spPr bwMode="auto">
              <a:xfrm>
                <a:off x="3744" y="2287"/>
                <a:ext cx="50" cy="20"/>
              </a:xfrm>
              <a:custGeom>
                <a:avLst/>
                <a:gdLst/>
                <a:ahLst/>
                <a:cxnLst>
                  <a:cxn ang="0">
                    <a:pos x="4" y="10"/>
                  </a:cxn>
                  <a:cxn ang="0">
                    <a:pos x="2" y="12"/>
                  </a:cxn>
                  <a:cxn ang="0">
                    <a:pos x="0" y="13"/>
                  </a:cxn>
                  <a:cxn ang="0">
                    <a:pos x="0" y="15"/>
                  </a:cxn>
                  <a:cxn ang="0">
                    <a:pos x="0" y="17"/>
                  </a:cxn>
                  <a:cxn ang="0">
                    <a:pos x="0" y="19"/>
                  </a:cxn>
                  <a:cxn ang="0">
                    <a:pos x="2" y="20"/>
                  </a:cxn>
                  <a:cxn ang="0">
                    <a:pos x="4" y="20"/>
                  </a:cxn>
                  <a:cxn ang="0">
                    <a:pos x="5" y="20"/>
                  </a:cxn>
                  <a:cxn ang="0">
                    <a:pos x="22" y="17"/>
                  </a:cxn>
                  <a:cxn ang="0">
                    <a:pos x="45" y="10"/>
                  </a:cxn>
                  <a:cxn ang="0">
                    <a:pos x="46" y="10"/>
                  </a:cxn>
                  <a:cxn ang="0">
                    <a:pos x="48" y="8"/>
                  </a:cxn>
                  <a:cxn ang="0">
                    <a:pos x="50" y="7"/>
                  </a:cxn>
                  <a:cxn ang="0">
                    <a:pos x="50" y="5"/>
                  </a:cxn>
                  <a:cxn ang="0">
                    <a:pos x="48" y="3"/>
                  </a:cxn>
                  <a:cxn ang="0">
                    <a:pos x="46" y="1"/>
                  </a:cxn>
                  <a:cxn ang="0">
                    <a:pos x="45" y="0"/>
                  </a:cxn>
                  <a:cxn ang="0">
                    <a:pos x="43" y="0"/>
                  </a:cxn>
                  <a:cxn ang="0">
                    <a:pos x="21" y="7"/>
                  </a:cxn>
                  <a:cxn ang="0">
                    <a:pos x="4" y="10"/>
                  </a:cxn>
                </a:cxnLst>
                <a:rect l="0" t="0" r="r" b="b"/>
                <a:pathLst>
                  <a:path w="50" h="20">
                    <a:moveTo>
                      <a:pt x="4" y="10"/>
                    </a:moveTo>
                    <a:lnTo>
                      <a:pt x="2" y="12"/>
                    </a:lnTo>
                    <a:lnTo>
                      <a:pt x="0" y="13"/>
                    </a:lnTo>
                    <a:lnTo>
                      <a:pt x="0" y="15"/>
                    </a:lnTo>
                    <a:lnTo>
                      <a:pt x="0" y="17"/>
                    </a:lnTo>
                    <a:lnTo>
                      <a:pt x="0" y="19"/>
                    </a:lnTo>
                    <a:lnTo>
                      <a:pt x="2" y="20"/>
                    </a:lnTo>
                    <a:lnTo>
                      <a:pt x="4" y="20"/>
                    </a:lnTo>
                    <a:lnTo>
                      <a:pt x="5" y="20"/>
                    </a:lnTo>
                    <a:lnTo>
                      <a:pt x="22" y="17"/>
                    </a:lnTo>
                    <a:lnTo>
                      <a:pt x="45" y="10"/>
                    </a:lnTo>
                    <a:lnTo>
                      <a:pt x="46" y="10"/>
                    </a:lnTo>
                    <a:lnTo>
                      <a:pt x="48" y="8"/>
                    </a:lnTo>
                    <a:lnTo>
                      <a:pt x="50" y="7"/>
                    </a:lnTo>
                    <a:lnTo>
                      <a:pt x="50" y="5"/>
                    </a:lnTo>
                    <a:lnTo>
                      <a:pt x="48" y="3"/>
                    </a:lnTo>
                    <a:lnTo>
                      <a:pt x="46" y="1"/>
                    </a:lnTo>
                    <a:lnTo>
                      <a:pt x="45" y="0"/>
                    </a:lnTo>
                    <a:lnTo>
                      <a:pt x="43" y="0"/>
                    </a:lnTo>
                    <a:lnTo>
                      <a:pt x="21" y="7"/>
                    </a:lnTo>
                    <a:lnTo>
                      <a:pt x="4" y="10"/>
                    </a:lnTo>
                    <a:close/>
                  </a:path>
                </a:pathLst>
              </a:custGeom>
              <a:solidFill>
                <a:srgbClr val="000000"/>
              </a:solidFill>
              <a:ln w="9525">
                <a:noFill/>
                <a:round/>
                <a:headEnd/>
                <a:tailEnd/>
              </a:ln>
            </p:spPr>
            <p:txBody>
              <a:bodyPr/>
              <a:lstStyle/>
              <a:p>
                <a:endParaRPr lang="en-US"/>
              </a:p>
            </p:txBody>
          </p:sp>
          <p:sp>
            <p:nvSpPr>
              <p:cNvPr id="66" name="Freeform 70"/>
              <p:cNvSpPr>
                <a:spLocks/>
              </p:cNvSpPr>
              <p:nvPr/>
            </p:nvSpPr>
            <p:spPr bwMode="auto">
              <a:xfrm>
                <a:off x="3813" y="2264"/>
                <a:ext cx="50" cy="24"/>
              </a:xfrm>
              <a:custGeom>
                <a:avLst/>
                <a:gdLst/>
                <a:ahLst/>
                <a:cxnLst>
                  <a:cxn ang="0">
                    <a:pos x="5" y="14"/>
                  </a:cxn>
                  <a:cxn ang="0">
                    <a:pos x="3" y="14"/>
                  </a:cxn>
                  <a:cxn ang="0">
                    <a:pos x="1" y="16"/>
                  </a:cxn>
                  <a:cxn ang="0">
                    <a:pos x="0" y="17"/>
                  </a:cxn>
                  <a:cxn ang="0">
                    <a:pos x="0" y="19"/>
                  </a:cxn>
                  <a:cxn ang="0">
                    <a:pos x="1" y="21"/>
                  </a:cxn>
                  <a:cxn ang="0">
                    <a:pos x="3" y="23"/>
                  </a:cxn>
                  <a:cxn ang="0">
                    <a:pos x="5" y="24"/>
                  </a:cxn>
                  <a:cxn ang="0">
                    <a:pos x="7" y="24"/>
                  </a:cxn>
                  <a:cxn ang="0">
                    <a:pos x="38" y="14"/>
                  </a:cxn>
                  <a:cxn ang="0">
                    <a:pos x="44" y="11"/>
                  </a:cxn>
                  <a:cxn ang="0">
                    <a:pos x="46" y="9"/>
                  </a:cxn>
                  <a:cxn ang="0">
                    <a:pos x="48" y="7"/>
                  </a:cxn>
                  <a:cxn ang="0">
                    <a:pos x="50" y="5"/>
                  </a:cxn>
                  <a:cxn ang="0">
                    <a:pos x="50" y="4"/>
                  </a:cxn>
                  <a:cxn ang="0">
                    <a:pos x="48" y="2"/>
                  </a:cxn>
                  <a:cxn ang="0">
                    <a:pos x="46" y="0"/>
                  </a:cxn>
                  <a:cxn ang="0">
                    <a:pos x="44" y="0"/>
                  </a:cxn>
                  <a:cxn ang="0">
                    <a:pos x="43" y="0"/>
                  </a:cxn>
                  <a:cxn ang="0">
                    <a:pos x="36" y="4"/>
                  </a:cxn>
                  <a:cxn ang="0">
                    <a:pos x="5" y="14"/>
                  </a:cxn>
                </a:cxnLst>
                <a:rect l="0" t="0" r="r" b="b"/>
                <a:pathLst>
                  <a:path w="50" h="24">
                    <a:moveTo>
                      <a:pt x="5" y="14"/>
                    </a:moveTo>
                    <a:lnTo>
                      <a:pt x="3" y="14"/>
                    </a:lnTo>
                    <a:lnTo>
                      <a:pt x="1" y="16"/>
                    </a:lnTo>
                    <a:lnTo>
                      <a:pt x="0" y="17"/>
                    </a:lnTo>
                    <a:lnTo>
                      <a:pt x="0" y="19"/>
                    </a:lnTo>
                    <a:lnTo>
                      <a:pt x="1" y="21"/>
                    </a:lnTo>
                    <a:lnTo>
                      <a:pt x="3" y="23"/>
                    </a:lnTo>
                    <a:lnTo>
                      <a:pt x="5" y="24"/>
                    </a:lnTo>
                    <a:lnTo>
                      <a:pt x="7" y="24"/>
                    </a:lnTo>
                    <a:lnTo>
                      <a:pt x="38" y="14"/>
                    </a:lnTo>
                    <a:lnTo>
                      <a:pt x="44" y="11"/>
                    </a:lnTo>
                    <a:lnTo>
                      <a:pt x="46" y="9"/>
                    </a:lnTo>
                    <a:lnTo>
                      <a:pt x="48" y="7"/>
                    </a:lnTo>
                    <a:lnTo>
                      <a:pt x="50" y="5"/>
                    </a:lnTo>
                    <a:lnTo>
                      <a:pt x="50" y="4"/>
                    </a:lnTo>
                    <a:lnTo>
                      <a:pt x="48" y="2"/>
                    </a:lnTo>
                    <a:lnTo>
                      <a:pt x="46" y="0"/>
                    </a:lnTo>
                    <a:lnTo>
                      <a:pt x="44" y="0"/>
                    </a:lnTo>
                    <a:lnTo>
                      <a:pt x="43" y="0"/>
                    </a:lnTo>
                    <a:lnTo>
                      <a:pt x="36" y="4"/>
                    </a:lnTo>
                    <a:lnTo>
                      <a:pt x="5" y="14"/>
                    </a:lnTo>
                    <a:close/>
                  </a:path>
                </a:pathLst>
              </a:custGeom>
              <a:solidFill>
                <a:srgbClr val="000000"/>
              </a:solidFill>
              <a:ln w="9525">
                <a:noFill/>
                <a:round/>
                <a:headEnd/>
                <a:tailEnd/>
              </a:ln>
            </p:spPr>
            <p:txBody>
              <a:bodyPr/>
              <a:lstStyle/>
              <a:p>
                <a:endParaRPr lang="en-US"/>
              </a:p>
            </p:txBody>
          </p:sp>
          <p:sp>
            <p:nvSpPr>
              <p:cNvPr id="67" name="Freeform 71"/>
              <p:cNvSpPr>
                <a:spLocks/>
              </p:cNvSpPr>
              <p:nvPr/>
            </p:nvSpPr>
            <p:spPr bwMode="auto">
              <a:xfrm>
                <a:off x="3880" y="2233"/>
                <a:ext cx="43" cy="28"/>
              </a:xfrm>
              <a:custGeom>
                <a:avLst/>
                <a:gdLst/>
                <a:ahLst/>
                <a:cxnLst>
                  <a:cxn ang="0">
                    <a:pos x="5" y="18"/>
                  </a:cxn>
                  <a:cxn ang="0">
                    <a:pos x="3" y="19"/>
                  </a:cxn>
                  <a:cxn ang="0">
                    <a:pos x="1" y="21"/>
                  </a:cxn>
                  <a:cxn ang="0">
                    <a:pos x="0" y="23"/>
                  </a:cxn>
                  <a:cxn ang="0">
                    <a:pos x="0" y="24"/>
                  </a:cxn>
                  <a:cxn ang="0">
                    <a:pos x="1" y="26"/>
                  </a:cxn>
                  <a:cxn ang="0">
                    <a:pos x="3" y="28"/>
                  </a:cxn>
                  <a:cxn ang="0">
                    <a:pos x="5" y="28"/>
                  </a:cxn>
                  <a:cxn ang="0">
                    <a:pos x="7" y="28"/>
                  </a:cxn>
                  <a:cxn ang="0">
                    <a:pos x="7" y="28"/>
                  </a:cxn>
                  <a:cxn ang="0">
                    <a:pos x="8" y="28"/>
                  </a:cxn>
                  <a:cxn ang="0">
                    <a:pos x="41" y="11"/>
                  </a:cxn>
                  <a:cxn ang="0">
                    <a:pos x="41" y="7"/>
                  </a:cxn>
                  <a:cxn ang="0">
                    <a:pos x="43" y="6"/>
                  </a:cxn>
                  <a:cxn ang="0">
                    <a:pos x="43" y="6"/>
                  </a:cxn>
                  <a:cxn ang="0">
                    <a:pos x="41" y="4"/>
                  </a:cxn>
                  <a:cxn ang="0">
                    <a:pos x="39" y="2"/>
                  </a:cxn>
                  <a:cxn ang="0">
                    <a:pos x="37" y="0"/>
                  </a:cxn>
                  <a:cxn ang="0">
                    <a:pos x="37" y="0"/>
                  </a:cxn>
                  <a:cxn ang="0">
                    <a:pos x="36" y="2"/>
                  </a:cxn>
                  <a:cxn ang="0">
                    <a:pos x="3" y="19"/>
                  </a:cxn>
                  <a:cxn ang="0">
                    <a:pos x="7" y="23"/>
                  </a:cxn>
                  <a:cxn ang="0">
                    <a:pos x="5" y="18"/>
                  </a:cxn>
                </a:cxnLst>
                <a:rect l="0" t="0" r="r" b="b"/>
                <a:pathLst>
                  <a:path w="43" h="28">
                    <a:moveTo>
                      <a:pt x="5" y="18"/>
                    </a:moveTo>
                    <a:lnTo>
                      <a:pt x="3" y="19"/>
                    </a:lnTo>
                    <a:lnTo>
                      <a:pt x="1" y="21"/>
                    </a:lnTo>
                    <a:lnTo>
                      <a:pt x="0" y="23"/>
                    </a:lnTo>
                    <a:lnTo>
                      <a:pt x="0" y="24"/>
                    </a:lnTo>
                    <a:lnTo>
                      <a:pt x="1" y="26"/>
                    </a:lnTo>
                    <a:lnTo>
                      <a:pt x="3" y="28"/>
                    </a:lnTo>
                    <a:lnTo>
                      <a:pt x="5" y="28"/>
                    </a:lnTo>
                    <a:lnTo>
                      <a:pt x="7" y="28"/>
                    </a:lnTo>
                    <a:lnTo>
                      <a:pt x="7" y="28"/>
                    </a:lnTo>
                    <a:lnTo>
                      <a:pt x="8" y="28"/>
                    </a:lnTo>
                    <a:lnTo>
                      <a:pt x="41" y="11"/>
                    </a:lnTo>
                    <a:lnTo>
                      <a:pt x="41" y="7"/>
                    </a:lnTo>
                    <a:lnTo>
                      <a:pt x="43" y="6"/>
                    </a:lnTo>
                    <a:lnTo>
                      <a:pt x="43" y="6"/>
                    </a:lnTo>
                    <a:lnTo>
                      <a:pt x="41" y="4"/>
                    </a:lnTo>
                    <a:lnTo>
                      <a:pt x="39" y="2"/>
                    </a:lnTo>
                    <a:lnTo>
                      <a:pt x="37" y="0"/>
                    </a:lnTo>
                    <a:lnTo>
                      <a:pt x="37" y="0"/>
                    </a:lnTo>
                    <a:lnTo>
                      <a:pt x="36" y="2"/>
                    </a:lnTo>
                    <a:lnTo>
                      <a:pt x="3" y="19"/>
                    </a:lnTo>
                    <a:lnTo>
                      <a:pt x="7" y="23"/>
                    </a:lnTo>
                    <a:lnTo>
                      <a:pt x="5" y="18"/>
                    </a:lnTo>
                    <a:close/>
                  </a:path>
                </a:pathLst>
              </a:custGeom>
              <a:solidFill>
                <a:srgbClr val="000000"/>
              </a:solidFill>
              <a:ln w="9525">
                <a:noFill/>
                <a:round/>
                <a:headEnd/>
                <a:tailEnd/>
              </a:ln>
            </p:spPr>
            <p:txBody>
              <a:bodyPr/>
              <a:lstStyle/>
              <a:p>
                <a:endParaRPr lang="en-US"/>
              </a:p>
            </p:txBody>
          </p:sp>
          <p:sp>
            <p:nvSpPr>
              <p:cNvPr id="68" name="Freeform 72"/>
              <p:cNvSpPr>
                <a:spLocks/>
              </p:cNvSpPr>
              <p:nvPr/>
            </p:nvSpPr>
            <p:spPr bwMode="auto">
              <a:xfrm>
                <a:off x="3875" y="2158"/>
                <a:ext cx="108" cy="117"/>
              </a:xfrm>
              <a:custGeom>
                <a:avLst/>
                <a:gdLst/>
                <a:ahLst/>
                <a:cxnLst>
                  <a:cxn ang="0">
                    <a:pos x="85" y="117"/>
                  </a:cxn>
                  <a:cxn ang="0">
                    <a:pos x="108" y="0"/>
                  </a:cxn>
                  <a:cxn ang="0">
                    <a:pos x="0" y="50"/>
                  </a:cxn>
                  <a:cxn ang="0">
                    <a:pos x="85" y="117"/>
                  </a:cxn>
                </a:cxnLst>
                <a:rect l="0" t="0" r="r" b="b"/>
                <a:pathLst>
                  <a:path w="108" h="117">
                    <a:moveTo>
                      <a:pt x="85" y="117"/>
                    </a:moveTo>
                    <a:lnTo>
                      <a:pt x="108" y="0"/>
                    </a:lnTo>
                    <a:lnTo>
                      <a:pt x="0" y="50"/>
                    </a:lnTo>
                    <a:lnTo>
                      <a:pt x="85" y="117"/>
                    </a:lnTo>
                    <a:close/>
                  </a:path>
                </a:pathLst>
              </a:custGeom>
              <a:solidFill>
                <a:srgbClr val="000000"/>
              </a:solidFill>
              <a:ln w="9525">
                <a:noFill/>
                <a:round/>
                <a:headEnd/>
                <a:tailEnd/>
              </a:ln>
            </p:spPr>
            <p:txBody>
              <a:bodyPr/>
              <a:lstStyle/>
              <a:p>
                <a:endParaRPr lang="en-US"/>
              </a:p>
            </p:txBody>
          </p:sp>
        </p:grpSp>
        <p:sp>
          <p:nvSpPr>
            <p:cNvPr id="55" name="Oval 73"/>
            <p:cNvSpPr>
              <a:spLocks noChangeArrowheads="1"/>
            </p:cNvSpPr>
            <p:nvPr/>
          </p:nvSpPr>
          <p:spPr bwMode="auto">
            <a:xfrm>
              <a:off x="3408" y="3216"/>
              <a:ext cx="166" cy="166"/>
            </a:xfrm>
            <a:prstGeom prst="ellipse">
              <a:avLst/>
            </a:prstGeom>
            <a:solidFill>
              <a:schemeClr val="folHlink"/>
            </a:solidFill>
            <a:ln w="15875">
              <a:solidFill>
                <a:srgbClr val="000000"/>
              </a:solidFill>
              <a:round/>
              <a:headEnd/>
              <a:tailEnd/>
            </a:ln>
          </p:spPr>
          <p:txBody>
            <a:bodyPr/>
            <a:lstStyle/>
            <a:p>
              <a:endParaRPr lang="en-US"/>
            </a:p>
          </p:txBody>
        </p:sp>
      </p:grpSp>
      <p:sp>
        <p:nvSpPr>
          <p:cNvPr id="74" name="Rectangle 73"/>
          <p:cNvSpPr/>
          <p:nvPr/>
        </p:nvSpPr>
        <p:spPr>
          <a:xfrm>
            <a:off x="685800" y="1762780"/>
            <a:ext cx="6477000" cy="523220"/>
          </a:xfrm>
          <a:prstGeom prst="rect">
            <a:avLst/>
          </a:prstGeom>
        </p:spPr>
        <p:txBody>
          <a:bodyPr wrap="square">
            <a:spAutoFit/>
          </a:bodyPr>
          <a:lstStyle/>
          <a:p>
            <a:pPr algn="ctr"/>
            <a:r>
              <a:rPr lang="en-US" sz="2800" b="1" dirty="0">
                <a:solidFill>
                  <a:srgbClr val="AC0480"/>
                </a:solidFill>
                <a:latin typeface="Arial Black" pitchFamily="34" charset="0"/>
              </a:rPr>
              <a:t>Two Queue Configurations</a:t>
            </a:r>
            <a:endParaRPr lang="en-US" sz="2800" dirty="0">
              <a:solidFill>
                <a:srgbClr val="AC0480"/>
              </a:solidFill>
              <a:latin typeface="Arial Black" pitchFamily="34" charset="0"/>
            </a:endParaRPr>
          </a:p>
        </p:txBody>
      </p:sp>
      <p:sp>
        <p:nvSpPr>
          <p:cNvPr id="71" name="Rectangle 70"/>
          <p:cNvSpPr/>
          <p:nvPr/>
        </p:nvSpPr>
        <p:spPr>
          <a:xfrm>
            <a:off x="0" y="228600"/>
            <a:ext cx="9143999" cy="646331"/>
          </a:xfrm>
          <a:prstGeom prst="rect">
            <a:avLst/>
          </a:prstGeom>
        </p:spPr>
        <p:txBody>
          <a:bodyPr wrap="square">
            <a:spAutoFit/>
          </a:bodyPr>
          <a:lstStyle/>
          <a:p>
            <a:pPr algn="ctr"/>
            <a:r>
              <a:rPr lang="en-US" b="1" dirty="0">
                <a:solidFill>
                  <a:srgbClr val="FF0000"/>
                </a:solidFill>
                <a:latin typeface="Times New Roman" pitchFamily="18" charset="0"/>
                <a:cs typeface="Times New Roman" pitchFamily="18" charset="0"/>
              </a:rPr>
              <a:t>Attainment Expedients of Markovian Heterogeneous Water Heaters in Queueing Models </a:t>
            </a:r>
          </a:p>
          <a:p>
            <a:pPr algn="ctr"/>
            <a:r>
              <a:rPr lang="en-US" b="1" dirty="0">
                <a:solidFill>
                  <a:srgbClr val="FF0000"/>
                </a:solidFill>
                <a:latin typeface="Times New Roman" pitchFamily="18" charset="0"/>
                <a:cs typeface="Times New Roman" pitchFamily="18" charset="0"/>
              </a:rPr>
              <a:t>by Matrix Geometric Method</a:t>
            </a:r>
            <a:endParaRPr lang="en-US" b="1" dirty="0">
              <a:solidFill>
                <a:schemeClr val="accent6">
                  <a:lumMod val="50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8"/>
          <p:cNvSpPr txBox="1">
            <a:spLocks noChangeArrowheads="1"/>
          </p:cNvSpPr>
          <p:nvPr/>
        </p:nvSpPr>
        <p:spPr bwMode="auto">
          <a:xfrm>
            <a:off x="533400" y="1295400"/>
            <a:ext cx="8229600" cy="685800"/>
          </a:xfrm>
          <a:prstGeom prst="rect">
            <a:avLst/>
          </a:prstGeom>
          <a:noFill/>
          <a:ln w="9525">
            <a:noFill/>
            <a:miter lim="800000"/>
            <a:headEnd/>
            <a:tailEnd/>
          </a:ln>
          <a:effectLst/>
        </p:spPr>
        <p:txBody>
          <a:bodyPr anchor="ctr">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IN" sz="2800" dirty="0">
                <a:solidFill>
                  <a:srgbClr val="008080"/>
                </a:solidFill>
                <a:latin typeface="Arial Black" pitchFamily="34" charset="0"/>
              </a:rPr>
              <a:t>Queue discipline:</a:t>
            </a:r>
          </a:p>
        </p:txBody>
      </p:sp>
      <p:sp>
        <p:nvSpPr>
          <p:cNvPr id="10" name="Rectangle 18"/>
          <p:cNvSpPr txBox="1">
            <a:spLocks noChangeArrowheads="1"/>
          </p:cNvSpPr>
          <p:nvPr/>
        </p:nvSpPr>
        <p:spPr bwMode="auto">
          <a:xfrm>
            <a:off x="902464" y="2209800"/>
            <a:ext cx="8229600" cy="3657600"/>
          </a:xfrm>
          <a:prstGeom prst="rect">
            <a:avLst/>
          </a:prstGeom>
          <a:blipFill>
            <a:blip r:embed="rId2"/>
            <a:tile tx="0" ty="0" sx="100000" sy="100000" flip="none" algn="tl"/>
          </a:blipFill>
          <a:ln w="9525">
            <a:noFill/>
            <a:miter lim="800000"/>
            <a:headEnd/>
            <a:tailEnd/>
          </a:ln>
          <a:effectLst/>
        </p:spPr>
        <p:txBody>
          <a:bodyPr anchor="ctr">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457200" indent="-457200">
              <a:buFont typeface="Arial" pitchFamily="34" charset="0"/>
              <a:buChar char="•"/>
            </a:pPr>
            <a:r>
              <a:rPr lang="en-IN" sz="2800" dirty="0">
                <a:solidFill>
                  <a:srgbClr val="0811BC"/>
                </a:solidFill>
              </a:rPr>
              <a:t>The common queue discipline is First Come First Serve" or it is sometimes called First In First Out" abbreviated as respectively as FCFS or FIFO. </a:t>
            </a:r>
          </a:p>
          <a:p>
            <a:pPr marL="457200" indent="-457200">
              <a:buFont typeface="Arial" pitchFamily="34" charset="0"/>
              <a:buChar char="•"/>
            </a:pPr>
            <a:r>
              <a:rPr lang="en-IN" sz="2800" dirty="0">
                <a:solidFill>
                  <a:srgbClr val="0811BC"/>
                </a:solidFill>
              </a:rPr>
              <a:t>(i) LCFS (or) LIFO</a:t>
            </a:r>
          </a:p>
          <a:p>
            <a:pPr marL="457200" indent="-457200"/>
            <a:r>
              <a:rPr lang="en-IN" sz="2800" dirty="0">
                <a:solidFill>
                  <a:srgbClr val="0811BC"/>
                </a:solidFill>
              </a:rPr>
              <a:t>           Last come First Serve or Last In First Out</a:t>
            </a:r>
          </a:p>
          <a:p>
            <a:pPr marL="457200" indent="-457200">
              <a:buFont typeface="Arial" pitchFamily="34" charset="0"/>
              <a:buChar char="•"/>
            </a:pPr>
            <a:r>
              <a:rPr lang="en-IN" sz="2800" dirty="0">
                <a:solidFill>
                  <a:srgbClr val="0811BC"/>
                </a:solidFill>
              </a:rPr>
              <a:t>(ii) SIRO- Service In Random Order</a:t>
            </a:r>
          </a:p>
          <a:p>
            <a:pPr marL="457200" indent="-457200">
              <a:buFont typeface="Arial" pitchFamily="34" charset="0"/>
              <a:buChar char="•"/>
            </a:pPr>
            <a:r>
              <a:rPr lang="en-IN" sz="2800" dirty="0">
                <a:solidFill>
                  <a:srgbClr val="0811BC"/>
                </a:solidFill>
              </a:rPr>
              <a:t>(iii) Priority Discipline</a:t>
            </a:r>
          </a:p>
        </p:txBody>
      </p:sp>
      <p:sp>
        <p:nvSpPr>
          <p:cNvPr id="7" name="Rectangle 6"/>
          <p:cNvSpPr/>
          <p:nvPr/>
        </p:nvSpPr>
        <p:spPr>
          <a:xfrm>
            <a:off x="0" y="228600"/>
            <a:ext cx="9143999" cy="646331"/>
          </a:xfrm>
          <a:prstGeom prst="rect">
            <a:avLst/>
          </a:prstGeom>
        </p:spPr>
        <p:txBody>
          <a:bodyPr wrap="square">
            <a:spAutoFit/>
          </a:bodyPr>
          <a:lstStyle/>
          <a:p>
            <a:pPr algn="ctr"/>
            <a:r>
              <a:rPr lang="en-US" b="1" dirty="0">
                <a:solidFill>
                  <a:srgbClr val="FF0000"/>
                </a:solidFill>
                <a:latin typeface="Times New Roman" pitchFamily="18" charset="0"/>
                <a:cs typeface="Times New Roman" pitchFamily="18" charset="0"/>
              </a:rPr>
              <a:t>Attainment Expedients of Markovian Heterogeneous Water Heaters in Queueing Models </a:t>
            </a:r>
          </a:p>
          <a:p>
            <a:pPr algn="ctr"/>
            <a:r>
              <a:rPr lang="en-US" b="1" dirty="0">
                <a:solidFill>
                  <a:srgbClr val="FF0000"/>
                </a:solidFill>
                <a:latin typeface="Times New Roman" pitchFamily="18" charset="0"/>
                <a:cs typeface="Times New Roman" pitchFamily="18" charset="0"/>
              </a:rPr>
              <a:t>by Matrix Geometric Method</a:t>
            </a:r>
            <a:endParaRPr lang="en-US" b="1" dirty="0">
              <a:solidFill>
                <a:schemeClr val="accent6">
                  <a:lumMod val="50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12" dur="500"/>
                                        <p:tgtEl>
                                          <p:spTgt spid="10">
                                            <p:txEl>
                                              <p:pRg st="1" end="1"/>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randombar(horizontal)">
                                      <p:cBhvr>
                                        <p:cTn id="15" dur="500"/>
                                        <p:tgtEl>
                                          <p:spTgt spid="10">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0">
                                            <p:txEl>
                                              <p:pRg st="3" end="3"/>
                                            </p:txEl>
                                          </p:spTgt>
                                        </p:tgtEl>
                                        <p:attrNameLst>
                                          <p:attrName>style.visibility</p:attrName>
                                        </p:attrNameLst>
                                      </p:cBhvr>
                                      <p:to>
                                        <p:strVal val="visible"/>
                                      </p:to>
                                    </p:set>
                                    <p:animEffect transition="in" filter="randombar(horizontal)">
                                      <p:cBhvr>
                                        <p:cTn id="20" dur="500"/>
                                        <p:tgtEl>
                                          <p:spTgt spid="10">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animEffect transition="in" filter="randombar(horizontal)">
                                      <p:cBhvr>
                                        <p:cTn id="25"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315200" cy="381000"/>
          </a:xfrm>
        </p:spPr>
        <p:txBody>
          <a:bodyPr>
            <a:normAutofit fontScale="90000"/>
          </a:bodyPr>
          <a:lstStyle/>
          <a:p>
            <a:br>
              <a:rPr lang="en-IN" sz="2000" i="1" dirty="0">
                <a:solidFill>
                  <a:srgbClr val="002060"/>
                </a:solidFill>
                <a:latin typeface="Baskerville Old Face" pitchFamily="18" charset="0"/>
              </a:rPr>
            </a:br>
            <a:br>
              <a:rPr lang="en-IN" sz="2000" i="1" dirty="0">
                <a:solidFill>
                  <a:srgbClr val="002060"/>
                </a:solidFill>
                <a:latin typeface="Baskerville Old Face" pitchFamily="18" charset="0"/>
              </a:rPr>
            </a:br>
            <a:br>
              <a:rPr lang="en-IN" sz="2000" i="1" dirty="0">
                <a:solidFill>
                  <a:srgbClr val="002060"/>
                </a:solidFill>
                <a:latin typeface="Baskerville Old Face" pitchFamily="18" charset="0"/>
              </a:rPr>
            </a:br>
            <a:br>
              <a:rPr lang="en-IN" sz="2000" i="1" dirty="0">
                <a:solidFill>
                  <a:srgbClr val="002060"/>
                </a:solidFill>
                <a:latin typeface="Baskerville Old Face" pitchFamily="18" charset="0"/>
              </a:rPr>
            </a:br>
            <a:br>
              <a:rPr lang="en-IN" sz="2000" i="1" dirty="0">
                <a:solidFill>
                  <a:srgbClr val="002060"/>
                </a:solidFill>
                <a:latin typeface="Baskerville Old Face" pitchFamily="18" charset="0"/>
              </a:rPr>
            </a:br>
            <a:br>
              <a:rPr lang="en-IN" sz="2000" i="1" dirty="0">
                <a:solidFill>
                  <a:srgbClr val="002060"/>
                </a:solidFill>
                <a:latin typeface="Baskerville Old Face" pitchFamily="18" charset="0"/>
              </a:rPr>
            </a:br>
            <a:br>
              <a:rPr lang="en-IN" sz="2000" i="1" dirty="0">
                <a:solidFill>
                  <a:srgbClr val="002060"/>
                </a:solidFill>
                <a:latin typeface="Baskerville Old Face" pitchFamily="18" charset="0"/>
              </a:rPr>
            </a:br>
            <a:br>
              <a:rPr lang="en-IN" sz="2000" i="1" dirty="0">
                <a:solidFill>
                  <a:srgbClr val="002060"/>
                </a:solidFill>
                <a:latin typeface="Baskerville Old Face" pitchFamily="18" charset="0"/>
              </a:rPr>
            </a:br>
            <a:br>
              <a:rPr lang="en-IN" sz="2000" i="1" dirty="0">
                <a:solidFill>
                  <a:srgbClr val="002060"/>
                </a:solidFill>
                <a:latin typeface="Baskerville Old Face" pitchFamily="18" charset="0"/>
              </a:rPr>
            </a:br>
            <a:br>
              <a:rPr lang="en-IN" sz="2000" i="1" dirty="0">
                <a:solidFill>
                  <a:srgbClr val="002060"/>
                </a:solidFill>
                <a:latin typeface="Baskerville Old Face" pitchFamily="18" charset="0"/>
              </a:rPr>
            </a:br>
            <a:br>
              <a:rPr lang="en-IN" sz="2000" i="1" dirty="0">
                <a:solidFill>
                  <a:srgbClr val="002060"/>
                </a:solidFill>
                <a:latin typeface="Baskerville Old Face" pitchFamily="18" charset="0"/>
              </a:rPr>
            </a:br>
            <a:br>
              <a:rPr lang="en-IN" sz="2000" i="1" dirty="0">
                <a:solidFill>
                  <a:srgbClr val="002060"/>
                </a:solidFill>
                <a:latin typeface="Baskerville Old Face" pitchFamily="18" charset="0"/>
              </a:rPr>
            </a:br>
            <a:br>
              <a:rPr lang="en-IN" sz="2000" i="1" dirty="0">
                <a:solidFill>
                  <a:srgbClr val="002060"/>
                </a:solidFill>
                <a:latin typeface="Baskerville Old Face" pitchFamily="18" charset="0"/>
              </a:rPr>
            </a:br>
            <a:br>
              <a:rPr lang="en-IN" sz="2000" i="1" dirty="0">
                <a:solidFill>
                  <a:srgbClr val="002060"/>
                </a:solidFill>
                <a:latin typeface="Baskerville Old Face" pitchFamily="18" charset="0"/>
              </a:rPr>
            </a:br>
            <a:br>
              <a:rPr lang="en-IN" sz="2000" i="1" dirty="0">
                <a:solidFill>
                  <a:srgbClr val="002060"/>
                </a:solidFill>
                <a:latin typeface="Baskerville Old Face" pitchFamily="18" charset="0"/>
              </a:rPr>
            </a:br>
            <a:br>
              <a:rPr lang="en-IN" sz="2000" i="1" dirty="0">
                <a:solidFill>
                  <a:srgbClr val="002060"/>
                </a:solidFill>
                <a:latin typeface="Baskerville Old Face" pitchFamily="18" charset="0"/>
              </a:rPr>
            </a:br>
            <a:br>
              <a:rPr lang="en-IN" sz="2000" i="1" dirty="0">
                <a:solidFill>
                  <a:srgbClr val="002060"/>
                </a:solidFill>
                <a:latin typeface="Baskerville Old Face" pitchFamily="18" charset="0"/>
              </a:rPr>
            </a:br>
            <a:br>
              <a:rPr lang="en-IN" sz="2000" i="1" dirty="0">
                <a:solidFill>
                  <a:srgbClr val="002060"/>
                </a:solidFill>
                <a:latin typeface="Baskerville Old Face" pitchFamily="18" charset="0"/>
              </a:rPr>
            </a:br>
            <a:br>
              <a:rPr lang="en-IN" sz="2000" i="1" dirty="0">
                <a:solidFill>
                  <a:srgbClr val="002060"/>
                </a:solidFill>
                <a:latin typeface="Baskerville Old Face" pitchFamily="18" charset="0"/>
              </a:rPr>
            </a:br>
            <a:br>
              <a:rPr lang="en-IN" sz="2000" i="1" dirty="0">
                <a:solidFill>
                  <a:srgbClr val="002060"/>
                </a:solidFill>
                <a:latin typeface="Baskerville Old Face" pitchFamily="18" charset="0"/>
              </a:rPr>
            </a:br>
            <a:br>
              <a:rPr lang="en-IN" sz="2000" i="1" dirty="0">
                <a:solidFill>
                  <a:srgbClr val="002060"/>
                </a:solidFill>
                <a:latin typeface="Baskerville Old Face" pitchFamily="18" charset="0"/>
              </a:rPr>
            </a:br>
            <a:br>
              <a:rPr lang="en-IN" dirty="0"/>
            </a:br>
            <a:endParaRPr lang="en-IN" dirty="0"/>
          </a:p>
        </p:txBody>
      </p:sp>
      <p:sp>
        <p:nvSpPr>
          <p:cNvPr id="3" name="Content Placeholder 2"/>
          <p:cNvSpPr>
            <a:spLocks noGrp="1"/>
          </p:cNvSpPr>
          <p:nvPr>
            <p:ph idx="1"/>
          </p:nvPr>
        </p:nvSpPr>
        <p:spPr>
          <a:xfrm>
            <a:off x="928255" y="2147455"/>
            <a:ext cx="7848600" cy="685800"/>
          </a:xfrm>
        </p:spPr>
        <p:txBody>
          <a:bodyPr>
            <a:noAutofit/>
          </a:bodyPr>
          <a:lstStyle/>
          <a:p>
            <a:pPr>
              <a:buNone/>
            </a:pPr>
            <a:r>
              <a:rPr lang="en-IN" sz="3000" b="1" dirty="0">
                <a:solidFill>
                  <a:srgbClr val="A7299E"/>
                </a:solidFill>
              </a:rPr>
              <a:t>  </a:t>
            </a:r>
            <a:r>
              <a:rPr lang="en-US" sz="3000" b="1" dirty="0">
                <a:solidFill>
                  <a:srgbClr val="A7299E"/>
                </a:solidFill>
              </a:rPr>
              <a:t>Single Server Queueing system </a:t>
            </a:r>
          </a:p>
          <a:p>
            <a:pPr>
              <a:buNone/>
            </a:pPr>
            <a:r>
              <a:rPr lang="en-US" sz="3000" b="1" dirty="0">
                <a:solidFill>
                  <a:srgbClr val="A7299E"/>
                </a:solidFill>
              </a:rPr>
              <a:t>  </a:t>
            </a:r>
            <a:endParaRPr lang="en-IN" sz="3000" b="1" dirty="0">
              <a:solidFill>
                <a:srgbClr val="A7299E"/>
              </a:solidFill>
            </a:endParaRPr>
          </a:p>
          <a:p>
            <a:pPr>
              <a:buNone/>
            </a:pPr>
            <a:r>
              <a:rPr lang="en-IN" sz="3000" b="1" dirty="0">
                <a:solidFill>
                  <a:srgbClr val="A7299E"/>
                </a:solidFill>
              </a:rPr>
              <a:t>      </a:t>
            </a:r>
          </a:p>
          <a:p>
            <a:pPr>
              <a:buNone/>
            </a:pPr>
            <a:r>
              <a:rPr lang="en-IN" sz="3000" b="1" dirty="0">
                <a:solidFill>
                  <a:srgbClr val="A7299E"/>
                </a:solidFill>
              </a:rPr>
              <a:t>    </a:t>
            </a:r>
          </a:p>
        </p:txBody>
      </p:sp>
      <p:pic>
        <p:nvPicPr>
          <p:cNvPr id="5" name="Picture 4"/>
          <p:cNvPicPr>
            <a:picLocks noChangeAspect="1" noChangeArrowheads="1"/>
          </p:cNvPicPr>
          <p:nvPr/>
        </p:nvPicPr>
        <p:blipFill>
          <a:blip r:embed="rId3"/>
          <a:srcRect/>
          <a:stretch>
            <a:fillRect/>
          </a:stretch>
        </p:blipFill>
        <p:spPr bwMode="auto">
          <a:xfrm>
            <a:off x="1143000" y="3746500"/>
            <a:ext cx="7239000" cy="1549400"/>
          </a:xfrm>
          <a:prstGeom prst="rect">
            <a:avLst/>
          </a:prstGeom>
          <a:noFill/>
          <a:ln w="9525">
            <a:noFill/>
            <a:miter lim="800000"/>
            <a:headEnd/>
            <a:tailEnd/>
          </a:ln>
          <a:effectLst/>
        </p:spPr>
      </p:pic>
      <p:sp>
        <p:nvSpPr>
          <p:cNvPr id="6" name="Rectangle 5"/>
          <p:cNvSpPr/>
          <p:nvPr/>
        </p:nvSpPr>
        <p:spPr>
          <a:xfrm>
            <a:off x="0" y="228600"/>
            <a:ext cx="9143999" cy="646331"/>
          </a:xfrm>
          <a:prstGeom prst="rect">
            <a:avLst/>
          </a:prstGeom>
        </p:spPr>
        <p:txBody>
          <a:bodyPr wrap="square">
            <a:spAutoFit/>
          </a:bodyPr>
          <a:lstStyle/>
          <a:p>
            <a:pPr algn="ctr"/>
            <a:r>
              <a:rPr lang="en-US" b="1" dirty="0">
                <a:solidFill>
                  <a:srgbClr val="FF0000"/>
                </a:solidFill>
                <a:latin typeface="Times New Roman" pitchFamily="18" charset="0"/>
                <a:cs typeface="Times New Roman" pitchFamily="18" charset="0"/>
              </a:rPr>
              <a:t>Attainment Expedients of Markovian Heterogeneous Water Heaters in Queueing Models </a:t>
            </a:r>
          </a:p>
          <a:p>
            <a:pPr algn="ctr"/>
            <a:r>
              <a:rPr lang="en-US" b="1" dirty="0">
                <a:solidFill>
                  <a:srgbClr val="FF0000"/>
                </a:solidFill>
                <a:latin typeface="Times New Roman" pitchFamily="18" charset="0"/>
                <a:cs typeface="Times New Roman" pitchFamily="18" charset="0"/>
              </a:rPr>
              <a:t>by Matrix Geometric Method</a:t>
            </a:r>
            <a:endParaRPr lang="en-US" b="1" dirty="0">
              <a:solidFill>
                <a:schemeClr val="accent6">
                  <a:lumMod val="50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685800"/>
            <a:ext cx="6934200" cy="5486400"/>
          </a:xfrm>
          <a:prstGeom prst="rect">
            <a:avLst/>
          </a:prstGeom>
        </p:spPr>
        <p:txBody>
          <a:bodyPr>
            <a:normAutofit fontScale="25000" lnSpcReduction="20000"/>
          </a:bodyPr>
          <a:lstStyle/>
          <a:p>
            <a:pPr marL="45720" indent="0">
              <a:buNone/>
            </a:pPr>
            <a:endParaRPr lang="en-IN" sz="9600" b="1" dirty="0">
              <a:solidFill>
                <a:srgbClr val="7030A0"/>
              </a:solidFill>
              <a:latin typeface="Comic Sans MS" pitchFamily="66" charset="0"/>
            </a:endParaRPr>
          </a:p>
          <a:p>
            <a:pPr marL="45720" indent="0">
              <a:buNone/>
            </a:pPr>
            <a:endParaRPr lang="en-IN" sz="9600" b="1" dirty="0">
              <a:solidFill>
                <a:srgbClr val="7030A0"/>
              </a:solidFill>
              <a:latin typeface="Comic Sans MS" pitchFamily="66" charset="0"/>
            </a:endParaRPr>
          </a:p>
          <a:p>
            <a:pPr marL="45720" indent="0">
              <a:buNone/>
            </a:pPr>
            <a:r>
              <a:rPr lang="en-IN" sz="9600" b="1" dirty="0">
                <a:solidFill>
                  <a:srgbClr val="00B050"/>
                </a:solidFill>
                <a:latin typeface="Comic Sans MS" pitchFamily="66" charset="0"/>
              </a:rPr>
              <a:t>Mathematical definition of Probability:</a:t>
            </a:r>
            <a:endParaRPr lang="en-IN" sz="9600" dirty="0">
              <a:solidFill>
                <a:srgbClr val="00B050"/>
              </a:solidFill>
              <a:latin typeface="Comic Sans MS" pitchFamily="66" charset="0"/>
            </a:endParaRPr>
          </a:p>
          <a:p>
            <a:pPr marL="45720" indent="0" algn="just">
              <a:buNone/>
            </a:pPr>
            <a:r>
              <a:rPr lang="en-IN" sz="7200" dirty="0">
                <a:solidFill>
                  <a:srgbClr val="1E14E6"/>
                </a:solidFill>
                <a:latin typeface="Comic Sans MS" pitchFamily="66" charset="0"/>
              </a:rPr>
              <a:t>Let S be a sample space A be an event associated with a random experiment. </a:t>
            </a:r>
          </a:p>
          <a:p>
            <a:pPr marL="45720" indent="0" algn="just">
              <a:buNone/>
            </a:pPr>
            <a:r>
              <a:rPr lang="en-IN" sz="7200" dirty="0">
                <a:solidFill>
                  <a:srgbClr val="1E14E6"/>
                </a:solidFill>
                <a:latin typeface="Comic Sans MS" pitchFamily="66" charset="0"/>
              </a:rPr>
              <a:t>Let n(S) and n(A) be the number of elements of S and A. </a:t>
            </a:r>
          </a:p>
          <a:p>
            <a:pPr marL="45720" indent="0" algn="just">
              <a:buNone/>
            </a:pPr>
            <a:r>
              <a:rPr lang="en-IN" sz="7200" dirty="0">
                <a:solidFill>
                  <a:srgbClr val="1E14E6"/>
                </a:solidFill>
                <a:latin typeface="Comic Sans MS" pitchFamily="66" charset="0"/>
              </a:rPr>
              <a:t>The probability of event A occurring, </a:t>
            </a:r>
          </a:p>
          <a:p>
            <a:pPr marL="45720" indent="0">
              <a:buNone/>
            </a:pPr>
            <a:endParaRPr lang="en-IN" sz="7200" dirty="0">
              <a:solidFill>
                <a:srgbClr val="1E14E6"/>
              </a:solidFill>
            </a:endParaRPr>
          </a:p>
          <a:p>
            <a:pPr marL="45720" indent="0">
              <a:buNone/>
            </a:pPr>
            <a:endParaRPr lang="en-IN" sz="7200" dirty="0">
              <a:solidFill>
                <a:srgbClr val="1E14E6"/>
              </a:solidFill>
              <a:latin typeface="Comic Sans MS" pitchFamily="66" charset="0"/>
            </a:endParaRPr>
          </a:p>
          <a:p>
            <a:pPr marL="45720" indent="0">
              <a:buNone/>
            </a:pPr>
            <a:endParaRPr lang="en-IN" sz="7200" dirty="0">
              <a:solidFill>
                <a:srgbClr val="1E14E6"/>
              </a:solidFill>
              <a:latin typeface="Comic Sans MS" pitchFamily="66" charset="0"/>
            </a:endParaRPr>
          </a:p>
          <a:p>
            <a:pPr marL="45720" indent="0">
              <a:buNone/>
            </a:pPr>
            <a:r>
              <a:rPr lang="en-IN" sz="7200" dirty="0">
                <a:solidFill>
                  <a:srgbClr val="1E14E6"/>
                </a:solidFill>
                <a:latin typeface="Comic Sans MS" pitchFamily="66" charset="0"/>
              </a:rPr>
              <a:t>Where n(A) = Number of favourable to A</a:t>
            </a:r>
          </a:p>
          <a:p>
            <a:pPr marL="45720" indent="0">
              <a:buNone/>
            </a:pPr>
            <a:r>
              <a:rPr lang="en-IN" sz="7200" dirty="0">
                <a:solidFill>
                  <a:srgbClr val="1E14E6"/>
                </a:solidFill>
                <a:latin typeface="Comic Sans MS" pitchFamily="66" charset="0"/>
              </a:rPr>
              <a:t>            n(S) = Exhaustive number of cases in S.</a:t>
            </a:r>
          </a:p>
          <a:p>
            <a:pPr marL="45720" indent="0">
              <a:buNone/>
            </a:pPr>
            <a:endParaRPr lang="en-IN" sz="6200" dirty="0">
              <a:solidFill>
                <a:srgbClr val="1E14E6"/>
              </a:solidFill>
              <a:latin typeface="Comic Sans MS" pitchFamily="66" charset="0"/>
            </a:endParaRPr>
          </a:p>
          <a:p>
            <a:pPr marL="45720" indent="0">
              <a:buNone/>
            </a:pPr>
            <a:r>
              <a:rPr lang="en-IN" sz="6200" dirty="0">
                <a:solidFill>
                  <a:srgbClr val="1E14E6"/>
                </a:solidFill>
                <a:latin typeface="Comic Sans MS" pitchFamily="66" charset="0"/>
              </a:rPr>
              <a:t>	</a:t>
            </a:r>
            <a:endParaRPr lang="en-IN" sz="7200" dirty="0">
              <a:solidFill>
                <a:srgbClr val="1E14E6"/>
              </a:solidFill>
            </a:endParaRPr>
          </a:p>
        </p:txBody>
      </p:sp>
      <p:sp>
        <p:nvSpPr>
          <p:cNvPr id="7" name="Rectangle 6"/>
          <p:cNvSpPr/>
          <p:nvPr/>
        </p:nvSpPr>
        <p:spPr>
          <a:xfrm>
            <a:off x="228600" y="268069"/>
            <a:ext cx="8991600" cy="646331"/>
          </a:xfrm>
          <a:prstGeom prst="rect">
            <a:avLst/>
          </a:prstGeom>
        </p:spPr>
        <p:txBody>
          <a:bodyPr wrap="square">
            <a:spAutoFit/>
          </a:bodyPr>
          <a:lstStyle/>
          <a:p>
            <a:pPr algn="ctr"/>
            <a:r>
              <a:rPr lang="en-US" b="1" dirty="0">
                <a:solidFill>
                  <a:srgbClr val="FF0000"/>
                </a:solidFill>
                <a:latin typeface="Times New Roman" pitchFamily="18" charset="0"/>
                <a:cs typeface="Times New Roman" pitchFamily="18" charset="0"/>
              </a:rPr>
              <a:t>Attainment Expedients of Markovian Heterogeneous Water Heaters in Queueing Models by Matrix Geometric Method</a:t>
            </a:r>
            <a:endParaRPr lang="en-US" b="1" dirty="0">
              <a:solidFill>
                <a:schemeClr val="accent6">
                  <a:lumMod val="50000"/>
                </a:schemeClr>
              </a:solidFill>
              <a:latin typeface="Baskerville Old Face" pitchFamily="18" charset="0"/>
              <a:cs typeface="Times New Roman" pitchFamily="18" charset="0"/>
            </a:endParaRPr>
          </a:p>
        </p:txBody>
      </p:sp>
      <p:sp>
        <p:nvSpPr>
          <p:cNvPr id="12" name="TextBox 10"/>
          <p:cNvSpPr txBox="1">
            <a:spLocks noRot="1" noChangeAspect="1" noMove="1" noResize="1" noEditPoints="1" noAdjustHandles="1" noChangeArrowheads="1" noChangeShapeType="1" noTextEdit="1"/>
          </p:cNvSpPr>
          <p:nvPr/>
        </p:nvSpPr>
        <p:spPr>
          <a:xfrm>
            <a:off x="3811759" y="3094453"/>
            <a:ext cx="1520481" cy="669094"/>
          </a:xfrm>
          <a:prstGeom prst="rect">
            <a:avLst/>
          </a:prstGeom>
          <a:blipFill rotWithShape="1">
            <a:blip r:embed="rId2"/>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dirty="0">
                <a:noFill/>
              </a:rPr>
              <a:t> </a:t>
            </a:r>
          </a:p>
        </p:txBody>
      </p:sp>
    </p:spTree>
    <p:extLst>
      <p:ext uri="{BB962C8B-B14F-4D97-AF65-F5344CB8AC3E}">
        <p14:creationId xmlns:p14="http://schemas.microsoft.com/office/powerpoint/2010/main" val="18982739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1000"/>
                                        <p:tgtEl>
                                          <p:spTgt spid="3">
                                            <p:txEl>
                                              <p:pRg st="3" end="3"/>
                                            </p:txEl>
                                          </p:spTgt>
                                        </p:tgtEl>
                                      </p:cBhvr>
                                    </p:animEffect>
                                    <p:anim calcmode="lin" valueType="num">
                                      <p:cBhvr>
                                        <p:cTn id="1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1000"/>
                                        <p:tgtEl>
                                          <p:spTgt spid="3">
                                            <p:txEl>
                                              <p:pRg st="4" end="4"/>
                                            </p:txEl>
                                          </p:spTgt>
                                        </p:tgtEl>
                                      </p:cBhvr>
                                    </p:animEffect>
                                    <p:anim calcmode="lin" valueType="num">
                                      <p:cBhvr>
                                        <p:cTn id="2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1000"/>
                                        <p:tgtEl>
                                          <p:spTgt spid="3">
                                            <p:txEl>
                                              <p:pRg st="9" end="9"/>
                                            </p:txEl>
                                          </p:spTgt>
                                        </p:tgtEl>
                                      </p:cBhvr>
                                    </p:animEffect>
                                    <p:anim calcmode="lin" valueType="num">
                                      <p:cBhvr>
                                        <p:cTn id="4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9" end="9"/>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1000"/>
                                        <p:tgtEl>
                                          <p:spTgt spid="3">
                                            <p:txEl>
                                              <p:pRg st="10" end="10"/>
                                            </p:txEl>
                                          </p:spTgt>
                                        </p:tgtEl>
                                      </p:cBhvr>
                                    </p:animEffect>
                                    <p:anim calcmode="lin" valueType="num">
                                      <p:cBhvr>
                                        <p:cTn id="46"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381000"/>
          </a:xfrm>
        </p:spPr>
        <p:txBody>
          <a:bodyPr>
            <a:noAutofit/>
          </a:bodyPr>
          <a:lstStyle/>
          <a:p>
            <a:pPr algn="ctr">
              <a:buNone/>
            </a:pPr>
            <a:r>
              <a:rPr lang="en-US" sz="3000" dirty="0">
                <a:solidFill>
                  <a:srgbClr val="A7299E"/>
                </a:solidFill>
                <a:latin typeface="Arial Black" pitchFamily="34" charset="0"/>
              </a:rPr>
              <a:t>Multiple Servers</a:t>
            </a:r>
            <a:endParaRPr lang="en-IN" sz="3000" dirty="0">
              <a:solidFill>
                <a:srgbClr val="A7299E"/>
              </a:solidFill>
              <a:latin typeface="Arial Black" pitchFamily="34" charset="0"/>
            </a:endParaRPr>
          </a:p>
        </p:txBody>
      </p:sp>
      <p:pic>
        <p:nvPicPr>
          <p:cNvPr id="6" name="Picture 4"/>
          <p:cNvPicPr>
            <a:picLocks noChangeAspect="1" noChangeArrowheads="1"/>
          </p:cNvPicPr>
          <p:nvPr/>
        </p:nvPicPr>
        <p:blipFill>
          <a:blip r:embed="rId2"/>
          <a:srcRect/>
          <a:stretch>
            <a:fillRect/>
          </a:stretch>
        </p:blipFill>
        <p:spPr bwMode="auto">
          <a:xfrm>
            <a:off x="838200" y="3733800"/>
            <a:ext cx="7848600" cy="2743200"/>
          </a:xfrm>
          <a:prstGeom prst="rect">
            <a:avLst/>
          </a:prstGeom>
          <a:noFill/>
          <a:ln w="9525">
            <a:noFill/>
            <a:miter lim="800000"/>
            <a:headEnd/>
            <a:tailEnd/>
          </a:ln>
          <a:effectLst/>
        </p:spPr>
      </p:pic>
      <p:sp>
        <p:nvSpPr>
          <p:cNvPr id="7" name="Rectangle 6"/>
          <p:cNvSpPr/>
          <p:nvPr/>
        </p:nvSpPr>
        <p:spPr>
          <a:xfrm>
            <a:off x="381000" y="2209800"/>
            <a:ext cx="8229600" cy="1292662"/>
          </a:xfrm>
          <a:prstGeom prst="rect">
            <a:avLst/>
          </a:prstGeom>
          <a:blipFill>
            <a:blip r:embed="rId3"/>
            <a:tile tx="0" ty="0" sx="100000" sy="100000" flip="none" algn="tl"/>
          </a:blipFill>
        </p:spPr>
        <p:txBody>
          <a:bodyPr wrap="square">
            <a:spAutoFit/>
          </a:bodyPr>
          <a:lstStyle/>
          <a:p>
            <a:r>
              <a:rPr lang="en-US" sz="2600" dirty="0">
                <a:solidFill>
                  <a:srgbClr val="0811BC"/>
                </a:solidFill>
              </a:rPr>
              <a:t>Head of the line service Customers wait in a queue, and when a server becomes free, the first customer goes into service</a:t>
            </a:r>
          </a:p>
        </p:txBody>
      </p:sp>
      <p:sp>
        <p:nvSpPr>
          <p:cNvPr id="9" name="Rectangle 8"/>
          <p:cNvSpPr/>
          <p:nvPr/>
        </p:nvSpPr>
        <p:spPr>
          <a:xfrm>
            <a:off x="0" y="228600"/>
            <a:ext cx="9143999" cy="646331"/>
          </a:xfrm>
          <a:prstGeom prst="rect">
            <a:avLst/>
          </a:prstGeom>
        </p:spPr>
        <p:txBody>
          <a:bodyPr wrap="square">
            <a:spAutoFit/>
          </a:bodyPr>
          <a:lstStyle/>
          <a:p>
            <a:pPr algn="ctr"/>
            <a:r>
              <a:rPr lang="en-US" b="1" dirty="0">
                <a:solidFill>
                  <a:srgbClr val="FF0000"/>
                </a:solidFill>
                <a:latin typeface="Times New Roman" pitchFamily="18" charset="0"/>
                <a:cs typeface="Times New Roman" pitchFamily="18" charset="0"/>
              </a:rPr>
              <a:t>Attainment Expedients of Markovian Heterogeneous Water Heaters in Queueing Models </a:t>
            </a:r>
          </a:p>
          <a:p>
            <a:pPr algn="ctr"/>
            <a:r>
              <a:rPr lang="en-US" b="1" dirty="0">
                <a:solidFill>
                  <a:srgbClr val="FF0000"/>
                </a:solidFill>
                <a:latin typeface="Times New Roman" pitchFamily="18" charset="0"/>
                <a:cs typeface="Times New Roman" pitchFamily="18" charset="0"/>
              </a:rPr>
              <a:t>by Matrix Geometric Method</a:t>
            </a:r>
            <a:endParaRPr lang="en-US" b="1" dirty="0">
              <a:solidFill>
                <a:schemeClr val="accent6">
                  <a:lumMod val="50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990600"/>
            <a:ext cx="8305800" cy="1008888"/>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IN" sz="2000" dirty="0"/>
              <a:t>                                                                                                     Customer Behaviours</a:t>
            </a:r>
          </a:p>
        </p:txBody>
      </p:sp>
      <p:sp>
        <p:nvSpPr>
          <p:cNvPr id="3" name="Content Placeholder 2"/>
          <p:cNvSpPr txBox="1">
            <a:spLocks/>
          </p:cNvSpPr>
          <p:nvPr/>
        </p:nvSpPr>
        <p:spPr>
          <a:xfrm>
            <a:off x="914400" y="2115157"/>
            <a:ext cx="8001000" cy="2057400"/>
          </a:xfrm>
          <a:prstGeom prst="rect">
            <a:avLst/>
          </a:prstGeom>
          <a:blipFill>
            <a:blip r:embed="rId2"/>
            <a:tile tx="0" ty="0" sx="100000" sy="100000" flip="none" algn="tl"/>
          </a:blipFill>
        </p:spPr>
        <p:txBody>
          <a:bodyPr>
            <a:normAutofit fontScale="92500" lnSpcReduction="1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buFont typeface="Wingdings" pitchFamily="2" charset="2"/>
              <a:buChar char="v"/>
            </a:pPr>
            <a:endParaRPr lang="en-IN" sz="3000" dirty="0">
              <a:solidFill>
                <a:srgbClr val="0860C0"/>
              </a:solidFill>
            </a:endParaRPr>
          </a:p>
          <a:p>
            <a:r>
              <a:rPr lang="en-IN" dirty="0">
                <a:solidFill>
                  <a:srgbClr val="0811BC"/>
                </a:solidFill>
              </a:rPr>
              <a:t>The waiting time in queue refers the time spent by a customer in waiting before service.</a:t>
            </a:r>
          </a:p>
          <a:p>
            <a:r>
              <a:rPr lang="en-IN" dirty="0">
                <a:solidFill>
                  <a:srgbClr val="0811BC"/>
                </a:solidFill>
              </a:rPr>
              <a:t>The waiting time in system is the waiting time</a:t>
            </a:r>
          </a:p>
          <a:p>
            <a:pPr>
              <a:buNone/>
            </a:pPr>
            <a:r>
              <a:rPr lang="en-IN" dirty="0">
                <a:solidFill>
                  <a:srgbClr val="0811BC"/>
                </a:solidFill>
              </a:rPr>
              <a:t>    (before service) plus service time.</a:t>
            </a:r>
          </a:p>
          <a:p>
            <a:endParaRPr lang="en-IN" dirty="0"/>
          </a:p>
        </p:txBody>
      </p:sp>
      <p:sp>
        <p:nvSpPr>
          <p:cNvPr id="4" name="Rectangle 3"/>
          <p:cNvSpPr/>
          <p:nvPr/>
        </p:nvSpPr>
        <p:spPr>
          <a:xfrm>
            <a:off x="1371600" y="1671935"/>
            <a:ext cx="6248400" cy="461665"/>
          </a:xfrm>
          <a:prstGeom prst="rect">
            <a:avLst/>
          </a:prstGeom>
        </p:spPr>
        <p:txBody>
          <a:bodyPr wrap="square">
            <a:spAutoFit/>
          </a:bodyPr>
          <a:lstStyle/>
          <a:p>
            <a:pPr algn="ctr"/>
            <a:r>
              <a:rPr lang="en-IN" sz="2400" dirty="0">
                <a:solidFill>
                  <a:srgbClr val="A7299E"/>
                </a:solidFill>
                <a:latin typeface="Arial Black" pitchFamily="34" charset="0"/>
              </a:rPr>
              <a:t>The Waiting Time:</a:t>
            </a:r>
          </a:p>
        </p:txBody>
      </p:sp>
      <p:pic>
        <p:nvPicPr>
          <p:cNvPr id="21506" name="Picture 2" descr="http://epmonthly.com/wp-content/uploads/2015/06/Wue-703-703x280.png"/>
          <p:cNvPicPr>
            <a:picLocks noChangeAspect="1" noChangeArrowheads="1"/>
          </p:cNvPicPr>
          <p:nvPr/>
        </p:nvPicPr>
        <p:blipFill>
          <a:blip r:embed="rId3"/>
          <a:srcRect/>
          <a:stretch>
            <a:fillRect/>
          </a:stretch>
        </p:blipFill>
        <p:spPr bwMode="auto">
          <a:xfrm>
            <a:off x="4800600" y="4191000"/>
            <a:ext cx="3657600" cy="2667000"/>
          </a:xfrm>
          <a:prstGeom prst="rect">
            <a:avLst/>
          </a:prstGeom>
          <a:noFill/>
        </p:spPr>
      </p:pic>
      <p:pic>
        <p:nvPicPr>
          <p:cNvPr id="7" name="Picture 2" descr="waiting time queueing system pic à®à¯à®à®¾à®© à®ªà® à®®à¯à®à®¿à®µà¯"/>
          <p:cNvPicPr>
            <a:picLocks noChangeAspect="1" noChangeArrowheads="1"/>
          </p:cNvPicPr>
          <p:nvPr/>
        </p:nvPicPr>
        <p:blipFill>
          <a:blip r:embed="rId4"/>
          <a:srcRect/>
          <a:stretch>
            <a:fillRect/>
          </a:stretch>
        </p:blipFill>
        <p:spPr bwMode="auto">
          <a:xfrm>
            <a:off x="1143000" y="4112046"/>
            <a:ext cx="3657600" cy="2743200"/>
          </a:xfrm>
          <a:prstGeom prst="rect">
            <a:avLst/>
          </a:prstGeom>
          <a:noFill/>
        </p:spPr>
      </p:pic>
      <p:sp>
        <p:nvSpPr>
          <p:cNvPr id="9" name="Rectangle 8"/>
          <p:cNvSpPr/>
          <p:nvPr/>
        </p:nvSpPr>
        <p:spPr>
          <a:xfrm>
            <a:off x="0" y="228600"/>
            <a:ext cx="9143999" cy="646331"/>
          </a:xfrm>
          <a:prstGeom prst="rect">
            <a:avLst/>
          </a:prstGeom>
        </p:spPr>
        <p:txBody>
          <a:bodyPr wrap="square">
            <a:spAutoFit/>
          </a:bodyPr>
          <a:lstStyle/>
          <a:p>
            <a:pPr algn="ctr"/>
            <a:r>
              <a:rPr lang="en-US" b="1" dirty="0">
                <a:solidFill>
                  <a:srgbClr val="FF0000"/>
                </a:solidFill>
                <a:latin typeface="Times New Roman" pitchFamily="18" charset="0"/>
                <a:cs typeface="Times New Roman" pitchFamily="18" charset="0"/>
              </a:rPr>
              <a:t>Attainment Expedients of Markovian Heterogeneous Water Heaters in Queueing Models </a:t>
            </a:r>
          </a:p>
          <a:p>
            <a:pPr algn="ctr"/>
            <a:r>
              <a:rPr lang="en-US" b="1" dirty="0">
                <a:solidFill>
                  <a:srgbClr val="FF0000"/>
                </a:solidFill>
                <a:latin typeface="Times New Roman" pitchFamily="18" charset="0"/>
                <a:cs typeface="Times New Roman" pitchFamily="18" charset="0"/>
              </a:rPr>
              <a:t>by Matrix Geometric Method</a:t>
            </a:r>
            <a:endParaRPr lang="en-US" b="1" dirty="0">
              <a:solidFill>
                <a:schemeClr val="accent6">
                  <a:lumMod val="50000"/>
                </a:schemeClr>
              </a:solidFill>
            </a:endParaRPr>
          </a:p>
        </p:txBody>
      </p:sp>
    </p:spTree>
    <p:extLst>
      <p:ext uri="{BB962C8B-B14F-4D97-AF65-F5344CB8AC3E}">
        <p14:creationId xmlns:p14="http://schemas.microsoft.com/office/powerpoint/2010/main" val="14808789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1506"/>
                                        </p:tgtEl>
                                        <p:attrNameLst>
                                          <p:attrName>style.visibility</p:attrName>
                                        </p:attrNameLst>
                                      </p:cBhvr>
                                      <p:to>
                                        <p:strVal val="visible"/>
                                      </p:to>
                                    </p:set>
                                    <p:anim calcmode="lin" valueType="num">
                                      <p:cBhvr additive="base">
                                        <p:cTn id="12" dur="500" fill="hold"/>
                                        <p:tgtEl>
                                          <p:spTgt spid="21506"/>
                                        </p:tgtEl>
                                        <p:attrNameLst>
                                          <p:attrName>ppt_x</p:attrName>
                                        </p:attrNameLst>
                                      </p:cBhvr>
                                      <p:tavLst>
                                        <p:tav tm="0">
                                          <p:val>
                                            <p:strVal val="#ppt_x"/>
                                          </p:val>
                                        </p:tav>
                                        <p:tav tm="100000">
                                          <p:val>
                                            <p:strVal val="#ppt_x"/>
                                          </p:val>
                                        </p:tav>
                                      </p:tavLst>
                                    </p:anim>
                                    <p:anim calcmode="lin" valueType="num">
                                      <p:cBhvr additive="base">
                                        <p:cTn id="13" dur="500" fill="hold"/>
                                        <p:tgtEl>
                                          <p:spTgt spid="2150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8" dur="500"/>
                                        <p:tgtEl>
                                          <p:spTgt spid="3">
                                            <p:txEl>
                                              <p:pRg st="2" end="2"/>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linds(horizont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7400" y="1457980"/>
            <a:ext cx="5410200" cy="523220"/>
          </a:xfrm>
          <a:prstGeom prst="rect">
            <a:avLst/>
          </a:prstGeom>
        </p:spPr>
        <p:txBody>
          <a:bodyPr wrap="square">
            <a:spAutoFit/>
          </a:bodyPr>
          <a:lstStyle/>
          <a:p>
            <a:pPr algn="ctr"/>
            <a:r>
              <a:rPr lang="en-IN" sz="2800" dirty="0">
                <a:solidFill>
                  <a:srgbClr val="A7299E"/>
                </a:solidFill>
                <a:latin typeface="Arial Black" pitchFamily="34" charset="0"/>
              </a:rPr>
              <a:t>Busy Period :</a:t>
            </a:r>
          </a:p>
        </p:txBody>
      </p:sp>
      <p:sp>
        <p:nvSpPr>
          <p:cNvPr id="7" name="Rectangle 6"/>
          <p:cNvSpPr/>
          <p:nvPr/>
        </p:nvSpPr>
        <p:spPr>
          <a:xfrm>
            <a:off x="6553200" y="1066800"/>
            <a:ext cx="1962140" cy="369332"/>
          </a:xfrm>
          <a:prstGeom prst="rect">
            <a:avLst/>
          </a:prstGeom>
        </p:spPr>
        <p:txBody>
          <a:bodyPr wrap="none">
            <a:spAutoFit/>
          </a:bodyPr>
          <a:lstStyle/>
          <a:p>
            <a:r>
              <a:rPr lang="en-IN" dirty="0"/>
              <a:t>Server Behaviours</a:t>
            </a:r>
            <a:endParaRPr lang="en-US" dirty="0"/>
          </a:p>
        </p:txBody>
      </p:sp>
      <p:pic>
        <p:nvPicPr>
          <p:cNvPr id="6" name="Picture 2" descr="busy period queueing system pic à®à¯à®à®¾à®© à®ªà® à®®à¯à®à®¿à®µà¯"/>
          <p:cNvPicPr>
            <a:picLocks noChangeAspect="1" noChangeArrowheads="1"/>
          </p:cNvPicPr>
          <p:nvPr/>
        </p:nvPicPr>
        <p:blipFill>
          <a:blip r:embed="rId2"/>
          <a:srcRect/>
          <a:stretch>
            <a:fillRect/>
          </a:stretch>
        </p:blipFill>
        <p:spPr bwMode="auto">
          <a:xfrm>
            <a:off x="2133600" y="3810000"/>
            <a:ext cx="5715000" cy="2590800"/>
          </a:xfrm>
          <a:prstGeom prst="rect">
            <a:avLst/>
          </a:prstGeom>
          <a:noFill/>
        </p:spPr>
      </p:pic>
      <p:sp>
        <p:nvSpPr>
          <p:cNvPr id="9" name="Rectangle 8"/>
          <p:cNvSpPr/>
          <p:nvPr/>
        </p:nvSpPr>
        <p:spPr>
          <a:xfrm>
            <a:off x="0" y="228600"/>
            <a:ext cx="9143999" cy="646331"/>
          </a:xfrm>
          <a:prstGeom prst="rect">
            <a:avLst/>
          </a:prstGeom>
        </p:spPr>
        <p:txBody>
          <a:bodyPr wrap="square">
            <a:spAutoFit/>
          </a:bodyPr>
          <a:lstStyle/>
          <a:p>
            <a:pPr algn="ctr"/>
            <a:r>
              <a:rPr lang="en-US" b="1" dirty="0">
                <a:solidFill>
                  <a:srgbClr val="FF0000"/>
                </a:solidFill>
                <a:latin typeface="Times New Roman" pitchFamily="18" charset="0"/>
                <a:cs typeface="Times New Roman" pitchFamily="18" charset="0"/>
              </a:rPr>
              <a:t>Attainment Expedients of Markovian Heterogeneous Water Heaters in Queueing Models </a:t>
            </a:r>
          </a:p>
          <a:p>
            <a:pPr algn="ctr"/>
            <a:r>
              <a:rPr lang="en-US" b="1" dirty="0">
                <a:solidFill>
                  <a:srgbClr val="FF0000"/>
                </a:solidFill>
                <a:latin typeface="Times New Roman" pitchFamily="18" charset="0"/>
                <a:cs typeface="Times New Roman" pitchFamily="18" charset="0"/>
              </a:rPr>
              <a:t>by Matrix Geometric Method</a:t>
            </a:r>
            <a:endParaRPr lang="en-US" b="1" dirty="0">
              <a:solidFill>
                <a:schemeClr val="accent6">
                  <a:lumMod val="50000"/>
                </a:schemeClr>
              </a:solidFill>
            </a:endParaRPr>
          </a:p>
        </p:txBody>
      </p:sp>
      <p:sp>
        <p:nvSpPr>
          <p:cNvPr id="8" name="Rectangle 7"/>
          <p:cNvSpPr/>
          <p:nvPr/>
        </p:nvSpPr>
        <p:spPr>
          <a:xfrm>
            <a:off x="762000" y="2057400"/>
            <a:ext cx="7848600" cy="1785104"/>
          </a:xfrm>
          <a:prstGeom prst="rect">
            <a:avLst/>
          </a:prstGeom>
        </p:spPr>
        <p:txBody>
          <a:bodyPr wrap="square">
            <a:spAutoFit/>
          </a:bodyPr>
          <a:lstStyle/>
          <a:p>
            <a:r>
              <a:rPr lang="en-IN" sz="2200" dirty="0">
                <a:solidFill>
                  <a:srgbClr val="0811BC"/>
                </a:solidFill>
              </a:rPr>
              <a:t>A busy period starts with an arrival at an empty service facility and ends when the number of customers in the system drops to zero for the first time and then an idle period starts which ends at the commencement of the next busy period</a:t>
            </a:r>
            <a:endParaRPr lang="en-US" sz="2200" dirty="0"/>
          </a:p>
        </p:txBody>
      </p:sp>
    </p:spTree>
    <p:extLst>
      <p:ext uri="{BB962C8B-B14F-4D97-AF65-F5344CB8AC3E}">
        <p14:creationId xmlns:p14="http://schemas.microsoft.com/office/powerpoint/2010/main" val="5017199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324600" y="990600"/>
            <a:ext cx="2819400" cy="457200"/>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IN" sz="2400" dirty="0"/>
              <a:t>Server Behaviours</a:t>
            </a:r>
          </a:p>
        </p:txBody>
      </p:sp>
      <p:sp>
        <p:nvSpPr>
          <p:cNvPr id="4" name="Rectangle 3"/>
          <p:cNvSpPr/>
          <p:nvPr/>
        </p:nvSpPr>
        <p:spPr>
          <a:xfrm>
            <a:off x="6553200" y="762000"/>
            <a:ext cx="1981200" cy="523220"/>
          </a:xfrm>
          <a:prstGeom prst="rect">
            <a:avLst/>
          </a:prstGeom>
        </p:spPr>
        <p:txBody>
          <a:bodyPr wrap="square">
            <a:spAutoFit/>
          </a:bodyPr>
          <a:lstStyle/>
          <a:p>
            <a:pPr algn="ctr"/>
            <a:r>
              <a:rPr lang="en-IN" sz="2800" dirty="0">
                <a:solidFill>
                  <a:srgbClr val="0811BC"/>
                </a:solidFill>
              </a:rPr>
              <a:t>                             </a:t>
            </a:r>
          </a:p>
        </p:txBody>
      </p:sp>
      <p:pic>
        <p:nvPicPr>
          <p:cNvPr id="18436" name="Picture 4" descr="http://image.shutterstock.com/z/stock-vector-bank-building-exterior-and-interior-counter-desk-cashier-consulting-money-currency-exchange-346542581.jpg"/>
          <p:cNvPicPr>
            <a:picLocks noChangeAspect="1" noChangeArrowheads="1"/>
          </p:cNvPicPr>
          <p:nvPr/>
        </p:nvPicPr>
        <p:blipFill>
          <a:blip r:embed="rId2"/>
          <a:srcRect/>
          <a:stretch>
            <a:fillRect/>
          </a:stretch>
        </p:blipFill>
        <p:spPr bwMode="auto">
          <a:xfrm>
            <a:off x="533400" y="3385850"/>
            <a:ext cx="8153400" cy="3505200"/>
          </a:xfrm>
          <a:prstGeom prst="rect">
            <a:avLst/>
          </a:prstGeom>
          <a:noFill/>
        </p:spPr>
      </p:pic>
      <p:sp>
        <p:nvSpPr>
          <p:cNvPr id="6" name="Rectangle 5"/>
          <p:cNvSpPr/>
          <p:nvPr/>
        </p:nvSpPr>
        <p:spPr>
          <a:xfrm>
            <a:off x="533400" y="1285220"/>
            <a:ext cx="4800600" cy="523220"/>
          </a:xfrm>
          <a:prstGeom prst="rect">
            <a:avLst/>
          </a:prstGeom>
        </p:spPr>
        <p:txBody>
          <a:bodyPr wrap="square">
            <a:spAutoFit/>
          </a:bodyPr>
          <a:lstStyle/>
          <a:p>
            <a:pPr algn="ctr"/>
            <a:r>
              <a:rPr lang="en-IN" sz="2800" b="1" dirty="0">
                <a:solidFill>
                  <a:srgbClr val="A7299E"/>
                </a:solidFill>
              </a:rPr>
              <a:t>The Vacation time:</a:t>
            </a:r>
          </a:p>
        </p:txBody>
      </p:sp>
      <p:sp>
        <p:nvSpPr>
          <p:cNvPr id="9" name="Rectangle 8"/>
          <p:cNvSpPr/>
          <p:nvPr/>
        </p:nvSpPr>
        <p:spPr>
          <a:xfrm>
            <a:off x="0" y="247471"/>
            <a:ext cx="9143999" cy="646331"/>
          </a:xfrm>
          <a:prstGeom prst="rect">
            <a:avLst/>
          </a:prstGeom>
        </p:spPr>
        <p:txBody>
          <a:bodyPr wrap="square">
            <a:spAutoFit/>
          </a:bodyPr>
          <a:lstStyle/>
          <a:p>
            <a:pPr algn="ctr"/>
            <a:r>
              <a:rPr lang="en-US" b="1" dirty="0">
                <a:solidFill>
                  <a:srgbClr val="FF0000"/>
                </a:solidFill>
                <a:latin typeface="Times New Roman" pitchFamily="18" charset="0"/>
                <a:cs typeface="Times New Roman" pitchFamily="18" charset="0"/>
              </a:rPr>
              <a:t>Attainment Expedients of Markovian Heterogeneous Water Heaters in Queueing Models </a:t>
            </a:r>
          </a:p>
          <a:p>
            <a:pPr algn="ctr"/>
            <a:r>
              <a:rPr lang="en-US" b="1" dirty="0">
                <a:solidFill>
                  <a:srgbClr val="FF0000"/>
                </a:solidFill>
                <a:latin typeface="Times New Roman" pitchFamily="18" charset="0"/>
                <a:cs typeface="Times New Roman" pitchFamily="18" charset="0"/>
              </a:rPr>
              <a:t>by Matrix Geometric Method</a:t>
            </a:r>
            <a:endParaRPr lang="en-US" b="1" dirty="0">
              <a:solidFill>
                <a:schemeClr val="accent6">
                  <a:lumMod val="50000"/>
                </a:schemeClr>
              </a:solidFill>
            </a:endParaRPr>
          </a:p>
        </p:txBody>
      </p:sp>
      <p:sp>
        <p:nvSpPr>
          <p:cNvPr id="8" name="Rectangle 7"/>
          <p:cNvSpPr/>
          <p:nvPr/>
        </p:nvSpPr>
        <p:spPr>
          <a:xfrm>
            <a:off x="457200" y="1828800"/>
            <a:ext cx="7848600" cy="1569660"/>
          </a:xfrm>
          <a:prstGeom prst="rect">
            <a:avLst/>
          </a:prstGeom>
        </p:spPr>
        <p:txBody>
          <a:bodyPr wrap="square">
            <a:spAutoFit/>
          </a:bodyPr>
          <a:lstStyle/>
          <a:p>
            <a:r>
              <a:rPr lang="en-IN" dirty="0">
                <a:solidFill>
                  <a:schemeClr val="accent5">
                    <a:lumMod val="50000"/>
                  </a:schemeClr>
                </a:solidFill>
              </a:rPr>
              <a:t> </a:t>
            </a:r>
            <a:r>
              <a:rPr lang="en-IN" sz="2400" dirty="0">
                <a:solidFill>
                  <a:srgbClr val="0811BC"/>
                </a:solidFill>
              </a:rPr>
              <a:t>After serving a certain number of customers ruled by a specific service discipline, the server may become unavailable for period of time called vacation time.</a:t>
            </a:r>
            <a:endParaRPr lang="en-US" sz="2400" dirty="0"/>
          </a:p>
        </p:txBody>
      </p:sp>
    </p:spTree>
    <p:extLst>
      <p:ext uri="{BB962C8B-B14F-4D97-AF65-F5344CB8AC3E}">
        <p14:creationId xmlns:p14="http://schemas.microsoft.com/office/powerpoint/2010/main" val="3416161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533400"/>
            <a:ext cx="8305800" cy="1313688"/>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endParaRPr lang="en-IN" sz="2800" dirty="0"/>
          </a:p>
        </p:txBody>
      </p:sp>
      <p:sp>
        <p:nvSpPr>
          <p:cNvPr id="4" name="Rectangle 3"/>
          <p:cNvSpPr/>
          <p:nvPr/>
        </p:nvSpPr>
        <p:spPr>
          <a:xfrm>
            <a:off x="457200" y="1066800"/>
            <a:ext cx="8077200" cy="954107"/>
          </a:xfrm>
          <a:prstGeom prst="rect">
            <a:avLst/>
          </a:prstGeom>
        </p:spPr>
        <p:txBody>
          <a:bodyPr wrap="square">
            <a:spAutoFit/>
          </a:bodyPr>
          <a:lstStyle/>
          <a:p>
            <a:pPr algn="ctr"/>
            <a:endParaRPr lang="en-IN" sz="2800" dirty="0">
              <a:solidFill>
                <a:srgbClr val="A7299E"/>
              </a:solidFill>
              <a:latin typeface="Arial Black" pitchFamily="34" charset="0"/>
            </a:endParaRPr>
          </a:p>
          <a:p>
            <a:pPr algn="ctr"/>
            <a:r>
              <a:rPr lang="en-IN" sz="2800" dirty="0">
                <a:solidFill>
                  <a:srgbClr val="A7299E"/>
                </a:solidFill>
                <a:latin typeface="Arial Black" pitchFamily="34" charset="0"/>
              </a:rPr>
              <a:t>The Vacation: </a:t>
            </a:r>
            <a:r>
              <a:rPr lang="en-IN" sz="2400" dirty="0">
                <a:solidFill>
                  <a:srgbClr val="A7299E"/>
                </a:solidFill>
                <a:latin typeface="Arial Black" pitchFamily="34" charset="0"/>
              </a:rPr>
              <a:t>Setup time</a:t>
            </a:r>
          </a:p>
        </p:txBody>
      </p:sp>
      <p:pic>
        <p:nvPicPr>
          <p:cNvPr id="18434" name="Picture 2" descr="http://www.independent.ie/business/personal-finance/article34200655.ece/ALTERNATES/h342/2015-11-15_bus_14535470_I1.JPG"/>
          <p:cNvPicPr>
            <a:picLocks noChangeAspect="1" noChangeArrowheads="1"/>
          </p:cNvPicPr>
          <p:nvPr/>
        </p:nvPicPr>
        <p:blipFill>
          <a:blip r:embed="rId2"/>
          <a:srcRect/>
          <a:stretch>
            <a:fillRect/>
          </a:stretch>
        </p:blipFill>
        <p:spPr bwMode="auto">
          <a:xfrm>
            <a:off x="1524000" y="3733800"/>
            <a:ext cx="6705600" cy="2971800"/>
          </a:xfrm>
          <a:prstGeom prst="rect">
            <a:avLst/>
          </a:prstGeom>
          <a:noFill/>
        </p:spPr>
      </p:pic>
      <p:sp>
        <p:nvSpPr>
          <p:cNvPr id="7" name="Rectangle 6"/>
          <p:cNvSpPr/>
          <p:nvPr/>
        </p:nvSpPr>
        <p:spPr>
          <a:xfrm>
            <a:off x="0" y="228600"/>
            <a:ext cx="9144000" cy="646331"/>
          </a:xfrm>
          <a:prstGeom prst="rect">
            <a:avLst/>
          </a:prstGeom>
        </p:spPr>
        <p:txBody>
          <a:bodyPr wrap="square">
            <a:spAutoFit/>
          </a:bodyPr>
          <a:lstStyle/>
          <a:p>
            <a:pPr algn="ctr"/>
            <a:r>
              <a:rPr lang="en-US" b="1" dirty="0">
                <a:solidFill>
                  <a:srgbClr val="FF0000"/>
                </a:solidFill>
                <a:latin typeface="Times New Roman" pitchFamily="18" charset="0"/>
                <a:cs typeface="Times New Roman" pitchFamily="18" charset="0"/>
              </a:rPr>
              <a:t>Attainment Expedients of Markovian Heterogeneous Water Heaters in Queueing Models </a:t>
            </a:r>
          </a:p>
          <a:p>
            <a:pPr algn="ctr"/>
            <a:r>
              <a:rPr lang="en-US" b="1" dirty="0">
                <a:solidFill>
                  <a:srgbClr val="FF0000"/>
                </a:solidFill>
                <a:latin typeface="Times New Roman" pitchFamily="18" charset="0"/>
                <a:cs typeface="Times New Roman" pitchFamily="18" charset="0"/>
              </a:rPr>
              <a:t>by Matrix Geometric Method</a:t>
            </a:r>
            <a:endParaRPr lang="en-US" b="1" dirty="0">
              <a:solidFill>
                <a:schemeClr val="accent6">
                  <a:lumMod val="50000"/>
                </a:schemeClr>
              </a:solidFill>
            </a:endParaRPr>
          </a:p>
        </p:txBody>
      </p:sp>
      <p:sp>
        <p:nvSpPr>
          <p:cNvPr id="8" name="Rectangle 7"/>
          <p:cNvSpPr/>
          <p:nvPr/>
        </p:nvSpPr>
        <p:spPr>
          <a:xfrm>
            <a:off x="457200" y="1905001"/>
            <a:ext cx="8229600" cy="1569660"/>
          </a:xfrm>
          <a:prstGeom prst="rect">
            <a:avLst/>
          </a:prstGeom>
        </p:spPr>
        <p:txBody>
          <a:bodyPr wrap="square">
            <a:spAutoFit/>
          </a:bodyPr>
          <a:lstStyle/>
          <a:p>
            <a:r>
              <a:rPr lang="en-IN" sz="2400" dirty="0">
                <a:solidFill>
                  <a:srgbClr val="0811BC"/>
                </a:solidFill>
              </a:rPr>
              <a:t>After vacation the server returns for further service.</a:t>
            </a:r>
          </a:p>
          <a:p>
            <a:pPr>
              <a:buNone/>
            </a:pPr>
            <a:r>
              <a:rPr lang="en-IN" sz="2400" dirty="0">
                <a:solidFill>
                  <a:srgbClr val="0811BC"/>
                </a:solidFill>
              </a:rPr>
              <a:t>    If the queue is still empty the server takes another vacation otherwise the server needs a setup time and may attend the waiting customers in order.</a:t>
            </a:r>
            <a:endParaRPr lang="en-US" sz="2400" dirty="0"/>
          </a:p>
        </p:txBody>
      </p:sp>
    </p:spTree>
    <p:extLst>
      <p:ext uri="{BB962C8B-B14F-4D97-AF65-F5344CB8AC3E}">
        <p14:creationId xmlns:p14="http://schemas.microsoft.com/office/powerpoint/2010/main" val="3416161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84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4800" y="1281422"/>
            <a:ext cx="8305800" cy="928378"/>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IN" sz="2800" dirty="0">
                <a:solidFill>
                  <a:srgbClr val="A7299E"/>
                </a:solidFill>
                <a:latin typeface="Arial Black" pitchFamily="34" charset="0"/>
              </a:rPr>
              <a:t>         The Working Vacation:</a:t>
            </a:r>
          </a:p>
          <a:p>
            <a:endParaRPr lang="en-IN" sz="2800" dirty="0">
              <a:solidFill>
                <a:srgbClr val="A7299E"/>
              </a:solidFill>
              <a:latin typeface="Arial Black" pitchFamily="34" charset="0"/>
            </a:endParaRPr>
          </a:p>
        </p:txBody>
      </p:sp>
      <p:sp>
        <p:nvSpPr>
          <p:cNvPr id="3" name="Content Placeholder 2"/>
          <p:cNvSpPr txBox="1">
            <a:spLocks/>
          </p:cNvSpPr>
          <p:nvPr/>
        </p:nvSpPr>
        <p:spPr>
          <a:xfrm>
            <a:off x="381000" y="1752600"/>
            <a:ext cx="8229600" cy="1981200"/>
          </a:xfrm>
          <a:prstGeom prst="rect">
            <a:avLst/>
          </a:prstGeom>
          <a:blipFill>
            <a:blip r:embed="rId2"/>
            <a:tile tx="0" ty="0" sx="100000" sy="100000" flip="none" algn="tl"/>
          </a:blipFill>
          <a:ln>
            <a:noFill/>
          </a:ln>
        </p:spPr>
        <p:txBody>
          <a:bodyPr>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just">
              <a:buNone/>
            </a:pPr>
            <a:r>
              <a:rPr lang="en-IN" dirty="0">
                <a:solidFill>
                  <a:srgbClr val="1E14E6"/>
                </a:solidFill>
              </a:rPr>
              <a:t>     During the vacation period, if there are customers waiting for service, the server may served the customers with lower rate of service rather than completely stopping the service.</a:t>
            </a:r>
          </a:p>
        </p:txBody>
      </p:sp>
      <p:pic>
        <p:nvPicPr>
          <p:cNvPr id="6" name="Picture 2" descr="Image result for picture for working vacation"/>
          <p:cNvPicPr>
            <a:picLocks noChangeAspect="1" noChangeArrowheads="1"/>
          </p:cNvPicPr>
          <p:nvPr/>
        </p:nvPicPr>
        <p:blipFill>
          <a:blip r:embed="rId3"/>
          <a:srcRect/>
          <a:stretch>
            <a:fillRect/>
          </a:stretch>
        </p:blipFill>
        <p:spPr bwMode="auto">
          <a:xfrm>
            <a:off x="609600" y="3551237"/>
            <a:ext cx="8077200" cy="3230563"/>
          </a:xfrm>
          <a:prstGeom prst="rect">
            <a:avLst/>
          </a:prstGeom>
          <a:noFill/>
        </p:spPr>
      </p:pic>
      <p:sp>
        <p:nvSpPr>
          <p:cNvPr id="7" name="Rectangle 6"/>
          <p:cNvSpPr/>
          <p:nvPr/>
        </p:nvSpPr>
        <p:spPr>
          <a:xfrm>
            <a:off x="6172200" y="1143000"/>
            <a:ext cx="2777360" cy="369332"/>
          </a:xfrm>
          <a:prstGeom prst="rect">
            <a:avLst/>
          </a:prstGeom>
        </p:spPr>
        <p:txBody>
          <a:bodyPr wrap="square">
            <a:spAutoFit/>
          </a:bodyPr>
          <a:lstStyle/>
          <a:p>
            <a:r>
              <a:rPr lang="en-IN" dirty="0"/>
              <a:t>Server Behaviours </a:t>
            </a:r>
            <a:endParaRPr lang="en-US" dirty="0"/>
          </a:p>
        </p:txBody>
      </p:sp>
      <p:sp>
        <p:nvSpPr>
          <p:cNvPr id="8" name="Rectangle 7"/>
          <p:cNvSpPr/>
          <p:nvPr/>
        </p:nvSpPr>
        <p:spPr>
          <a:xfrm>
            <a:off x="0" y="247471"/>
            <a:ext cx="9143999" cy="646331"/>
          </a:xfrm>
          <a:prstGeom prst="rect">
            <a:avLst/>
          </a:prstGeom>
        </p:spPr>
        <p:txBody>
          <a:bodyPr wrap="square">
            <a:spAutoFit/>
          </a:bodyPr>
          <a:lstStyle/>
          <a:p>
            <a:pPr algn="ctr"/>
            <a:r>
              <a:rPr lang="en-US" b="1" dirty="0">
                <a:solidFill>
                  <a:srgbClr val="FF0000"/>
                </a:solidFill>
                <a:latin typeface="Times New Roman" pitchFamily="18" charset="0"/>
                <a:cs typeface="Times New Roman" pitchFamily="18" charset="0"/>
              </a:rPr>
              <a:t>Attainment Expedients of Markovian Heterogeneous Water Heaters in Queueing Models </a:t>
            </a:r>
          </a:p>
          <a:p>
            <a:pPr algn="ctr"/>
            <a:r>
              <a:rPr lang="en-US" b="1" dirty="0">
                <a:solidFill>
                  <a:srgbClr val="FF0000"/>
                </a:solidFill>
                <a:latin typeface="Times New Roman" pitchFamily="18" charset="0"/>
                <a:cs typeface="Times New Roman" pitchFamily="18" charset="0"/>
              </a:rPr>
              <a:t>by Matrix Geometric Method</a:t>
            </a:r>
            <a:endParaRPr lang="en-US" b="1" dirty="0">
              <a:solidFill>
                <a:schemeClr val="accent6">
                  <a:lumMod val="50000"/>
                </a:schemeClr>
              </a:solidFill>
            </a:endParaRPr>
          </a:p>
        </p:txBody>
      </p:sp>
    </p:spTree>
    <p:extLst>
      <p:ext uri="{BB962C8B-B14F-4D97-AF65-F5344CB8AC3E}">
        <p14:creationId xmlns:p14="http://schemas.microsoft.com/office/powerpoint/2010/main" val="14164290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8284662-6439-00BB-9D18-C5FED893D7CB}"/>
              </a:ext>
            </a:extLst>
          </p:cNvPr>
          <p:cNvSpPr txBox="1"/>
          <p:nvPr/>
        </p:nvSpPr>
        <p:spPr>
          <a:xfrm>
            <a:off x="457200" y="304800"/>
            <a:ext cx="8839200" cy="646331"/>
          </a:xfrm>
          <a:prstGeom prst="rect">
            <a:avLst/>
          </a:prstGeom>
          <a:noFill/>
        </p:spPr>
        <p:txBody>
          <a:bodyPr wrap="square">
            <a:spAutoFit/>
          </a:bodyPr>
          <a:lstStyle/>
          <a:p>
            <a:pPr algn="ctr"/>
            <a:r>
              <a:rPr lang="en-US" b="1" dirty="0">
                <a:solidFill>
                  <a:srgbClr val="FF0000"/>
                </a:solidFill>
                <a:latin typeface="Times New Roman" pitchFamily="18" charset="0"/>
                <a:cs typeface="Times New Roman" pitchFamily="18" charset="0"/>
              </a:rPr>
              <a:t>Attainment Expedients of Markovian Heterogeneous Water Heaters in Queueing Models </a:t>
            </a:r>
          </a:p>
          <a:p>
            <a:pPr algn="ctr"/>
            <a:r>
              <a:rPr lang="en-US" b="1" dirty="0">
                <a:solidFill>
                  <a:srgbClr val="FF0000"/>
                </a:solidFill>
                <a:latin typeface="Times New Roman" pitchFamily="18" charset="0"/>
                <a:cs typeface="Times New Roman" pitchFamily="18" charset="0"/>
              </a:rPr>
              <a:t>by Matrix Geometric Method</a:t>
            </a:r>
            <a:endParaRPr lang="en-US" b="1" dirty="0">
              <a:solidFill>
                <a:schemeClr val="accent6">
                  <a:lumMod val="50000"/>
                </a:schemeClr>
              </a:solidFill>
            </a:endParaRPr>
          </a:p>
        </p:txBody>
      </p:sp>
      <p:sp>
        <p:nvSpPr>
          <p:cNvPr id="5" name="TextBox 4">
            <a:extLst>
              <a:ext uri="{FF2B5EF4-FFF2-40B4-BE49-F238E27FC236}">
                <a16:creationId xmlns:a16="http://schemas.microsoft.com/office/drawing/2014/main" id="{594AD6E4-F6FC-8680-1B94-CECB91076DF0}"/>
              </a:ext>
            </a:extLst>
          </p:cNvPr>
          <p:cNvSpPr txBox="1"/>
          <p:nvPr/>
        </p:nvSpPr>
        <p:spPr>
          <a:xfrm>
            <a:off x="693019" y="1447800"/>
            <a:ext cx="5867400" cy="523220"/>
          </a:xfrm>
          <a:prstGeom prst="rect">
            <a:avLst/>
          </a:prstGeom>
          <a:noFill/>
        </p:spPr>
        <p:txBody>
          <a:bodyPr wrap="square">
            <a:spAutoFit/>
          </a:bodyPr>
          <a:lstStyle/>
          <a:p>
            <a:r>
              <a:rPr lang="en-IN" sz="2800" dirty="0">
                <a:solidFill>
                  <a:srgbClr val="A7299E"/>
                </a:solidFill>
                <a:latin typeface="Arial Black" pitchFamily="34" charset="0"/>
              </a:rPr>
              <a:t>Multiple Working Vacation</a:t>
            </a:r>
          </a:p>
        </p:txBody>
      </p:sp>
      <p:sp>
        <p:nvSpPr>
          <p:cNvPr id="6" name="Title 5">
            <a:extLst>
              <a:ext uri="{FF2B5EF4-FFF2-40B4-BE49-F238E27FC236}">
                <a16:creationId xmlns:a16="http://schemas.microsoft.com/office/drawing/2014/main" id="{59AD4233-6EF7-8052-F246-46CFF1D9F4B8}"/>
              </a:ext>
            </a:extLst>
          </p:cNvPr>
          <p:cNvSpPr>
            <a:spLocks noGrp="1"/>
          </p:cNvSpPr>
          <p:nvPr>
            <p:ph type="title"/>
          </p:nvPr>
        </p:nvSpPr>
        <p:spPr>
          <a:xfrm>
            <a:off x="1356911" y="2001798"/>
            <a:ext cx="7315200" cy="2895600"/>
          </a:xfrm>
        </p:spPr>
        <p:txBody>
          <a:bodyPr>
            <a:normAutofit/>
          </a:bodyPr>
          <a:lstStyle/>
          <a:p>
            <a:pPr algn="just"/>
            <a:r>
              <a:rPr lang="en-US" sz="2800" dirty="0">
                <a:latin typeface="+mn-lt"/>
                <a:cs typeface="Times New Roman" panose="02020603050405020304" pitchFamily="18" charset="0"/>
              </a:rPr>
              <a:t> </a:t>
            </a:r>
            <a:r>
              <a:rPr lang="en-US" sz="2800" dirty="0">
                <a:solidFill>
                  <a:srgbClr val="0033CC"/>
                </a:solidFill>
                <a:latin typeface="+mn-lt"/>
                <a:cs typeface="Times New Roman" panose="02020603050405020304" pitchFamily="18" charset="0"/>
              </a:rPr>
              <a:t>During working vacation period, if there is no customer in the system, the server takes another vacation. </a:t>
            </a:r>
            <a:endParaRPr lang="en-IN" sz="2800" dirty="0">
              <a:solidFill>
                <a:srgbClr val="0033CC"/>
              </a:solidFill>
              <a:latin typeface="+mn-lt"/>
              <a:cs typeface="Times New Roman" panose="02020603050405020304" pitchFamily="18" charset="0"/>
            </a:endParaRPr>
          </a:p>
        </p:txBody>
      </p:sp>
      <p:sp>
        <p:nvSpPr>
          <p:cNvPr id="8" name="TextBox 7">
            <a:extLst>
              <a:ext uri="{FF2B5EF4-FFF2-40B4-BE49-F238E27FC236}">
                <a16:creationId xmlns:a16="http://schemas.microsoft.com/office/drawing/2014/main" id="{D8674AC3-728C-33D7-351A-E61E8DF2E2E6}"/>
              </a:ext>
            </a:extLst>
          </p:cNvPr>
          <p:cNvSpPr txBox="1"/>
          <p:nvPr/>
        </p:nvSpPr>
        <p:spPr>
          <a:xfrm>
            <a:off x="6400800" y="1078468"/>
            <a:ext cx="4572000" cy="369332"/>
          </a:xfrm>
          <a:prstGeom prst="rect">
            <a:avLst/>
          </a:prstGeom>
          <a:noFill/>
        </p:spPr>
        <p:txBody>
          <a:bodyPr wrap="square">
            <a:spAutoFit/>
          </a:bodyPr>
          <a:lstStyle/>
          <a:p>
            <a:pPr>
              <a:buNone/>
            </a:pPr>
            <a:r>
              <a:rPr lang="en-IN" sz="1800" dirty="0">
                <a:solidFill>
                  <a:schemeClr val="accent6">
                    <a:lumMod val="50000"/>
                  </a:schemeClr>
                </a:solidFill>
                <a:latin typeface="Times New Roman" pitchFamily="18" charset="0"/>
                <a:cs typeface="Times New Roman" pitchFamily="18" charset="0"/>
              </a:rPr>
              <a:t>Server Behaviours </a:t>
            </a:r>
            <a:endParaRPr lang="en-US" sz="1800" dirty="0">
              <a:solidFill>
                <a:schemeClr val="accent6">
                  <a:lumMod val="50000"/>
                </a:schemeClr>
              </a:solidFill>
            </a:endParaRPr>
          </a:p>
        </p:txBody>
      </p:sp>
      <p:sp>
        <p:nvSpPr>
          <p:cNvPr id="7" name="Content Placeholder 2">
            <a:extLst>
              <a:ext uri="{FF2B5EF4-FFF2-40B4-BE49-F238E27FC236}">
                <a16:creationId xmlns:a16="http://schemas.microsoft.com/office/drawing/2014/main" id="{F1A7E9DA-D23F-8B7E-7A29-C714C7CFED08}"/>
              </a:ext>
            </a:extLst>
          </p:cNvPr>
          <p:cNvSpPr txBox="1">
            <a:spLocks/>
          </p:cNvSpPr>
          <p:nvPr/>
        </p:nvSpPr>
        <p:spPr>
          <a:xfrm>
            <a:off x="1066800" y="3581400"/>
            <a:ext cx="8077199" cy="3080266"/>
          </a:xfrm>
          <a:prstGeom prst="rect">
            <a:avLst/>
          </a:prstGeom>
          <a:blipFill>
            <a:blip r:embed="rId2"/>
            <a:tile tx="0" ty="0" sx="100000" sy="100000" flip="none" algn="tl"/>
          </a:blipFill>
        </p:spPr>
        <p:txBody>
          <a:bodyPr>
            <a:normAutofit fontScale="250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en-IN" sz="12800" dirty="0">
                <a:solidFill>
                  <a:srgbClr val="A7299E"/>
                </a:solidFill>
                <a:latin typeface="Arial Black" pitchFamily="34" charset="0"/>
              </a:rPr>
              <a:t>Vacation interruption:</a:t>
            </a:r>
          </a:p>
          <a:p>
            <a:endParaRPr lang="en-IN" sz="11200" dirty="0">
              <a:solidFill>
                <a:srgbClr val="0070C0"/>
              </a:solidFill>
            </a:endParaRPr>
          </a:p>
          <a:p>
            <a:pPr>
              <a:buNone/>
            </a:pPr>
            <a:endParaRPr lang="en-IN" sz="11200" dirty="0">
              <a:solidFill>
                <a:srgbClr val="0070C0"/>
              </a:solidFill>
            </a:endParaRPr>
          </a:p>
          <a:p>
            <a:pPr>
              <a:buNone/>
            </a:pPr>
            <a:r>
              <a:rPr lang="en-IN" sz="11200" dirty="0">
                <a:solidFill>
                  <a:srgbClr val="0811BC"/>
                </a:solidFill>
              </a:rPr>
              <a:t>   The server stop the vacation, if the number of waiting customers, achieving a certain value during the vacation.</a:t>
            </a:r>
          </a:p>
        </p:txBody>
      </p:sp>
    </p:spTree>
    <p:extLst>
      <p:ext uri="{BB962C8B-B14F-4D97-AF65-F5344CB8AC3E}">
        <p14:creationId xmlns:p14="http://schemas.microsoft.com/office/powerpoint/2010/main" val="672074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blinds(horizontal)">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blinds(horizontal)">
                                      <p:cBhvr>
                                        <p:cTn id="20"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7400" y="1600200"/>
            <a:ext cx="4724401" cy="830997"/>
          </a:xfrm>
          <a:prstGeom prst="rect">
            <a:avLst/>
          </a:prstGeom>
        </p:spPr>
        <p:txBody>
          <a:bodyPr wrap="square">
            <a:spAutoFit/>
          </a:bodyPr>
          <a:lstStyle/>
          <a:p>
            <a:r>
              <a:rPr lang="en-IN" sz="2400" dirty="0">
                <a:solidFill>
                  <a:srgbClr val="CC00FF"/>
                </a:solidFill>
                <a:latin typeface="Algerian" pitchFamily="82" charset="0"/>
              </a:rPr>
              <a:t>       </a:t>
            </a:r>
            <a:r>
              <a:rPr lang="en-IN" sz="2400" b="1" dirty="0">
                <a:solidFill>
                  <a:srgbClr val="CC00FF"/>
                </a:solidFill>
                <a:latin typeface="Algerian" pitchFamily="82" charset="0"/>
              </a:rPr>
              <a:t>Server breakdown</a:t>
            </a:r>
          </a:p>
          <a:p>
            <a:endParaRPr lang="en-IN" sz="2400" dirty="0">
              <a:solidFill>
                <a:srgbClr val="CC00FF"/>
              </a:solidFill>
              <a:latin typeface="Algerian" pitchFamily="82" charset="0"/>
            </a:endParaRPr>
          </a:p>
        </p:txBody>
      </p:sp>
      <p:sp>
        <p:nvSpPr>
          <p:cNvPr id="5" name="Content Placeholder 2"/>
          <p:cNvSpPr>
            <a:spLocks noGrp="1"/>
          </p:cNvSpPr>
          <p:nvPr>
            <p:ph idx="1"/>
          </p:nvPr>
        </p:nvSpPr>
        <p:spPr>
          <a:xfrm>
            <a:off x="685800" y="2057400"/>
            <a:ext cx="8229600" cy="1371600"/>
          </a:xfrm>
        </p:spPr>
        <p:txBody>
          <a:bodyPr>
            <a:noAutofit/>
          </a:bodyPr>
          <a:lstStyle/>
          <a:p>
            <a:pPr>
              <a:buNone/>
            </a:pPr>
            <a:r>
              <a:rPr lang="en-US" sz="2800" dirty="0">
                <a:solidFill>
                  <a:srgbClr val="0000FF"/>
                </a:solidFill>
                <a:latin typeface="Bell MT" pitchFamily="18" charset="0"/>
              </a:rPr>
              <a:t>       </a:t>
            </a:r>
            <a:r>
              <a:rPr lang="en-US" sz="2800" dirty="0">
                <a:solidFill>
                  <a:srgbClr val="002060"/>
                </a:solidFill>
                <a:latin typeface="Bell MT" pitchFamily="18" charset="0"/>
              </a:rPr>
              <a:t>A Queueing system might suddenly breakdown and hence the server will not be able to continue providing  service unless the system is repaired.</a:t>
            </a:r>
          </a:p>
        </p:txBody>
      </p:sp>
      <p:sp>
        <p:nvSpPr>
          <p:cNvPr id="88066" name="AutoShape 2" descr="server breakdown picture à¤à¥ à¤²à¤¿à¤ à¤à¤®à¥à¤ à¤ªà¤°à¤¿à¤£à¤¾à¤®"/>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88068" name="AutoShape 4" descr="server breakdown picture à¤à¥ à¤²à¤¿à¤ à¤à¤®à¥à¤ à¤ªà¤°à¤¿à¤£à¤¾à¤®"/>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88070" name="AutoShape 6" descr="server breakdown picture à¤à¥ à¤²à¤¿à¤ à¤à¤®à¥à¤ à¤ªà¤°à¤¿à¤£à¤¾à¤®"/>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88074" name="AutoShape 10" descr="Server Breakdown Network Problem Technology Software Concept Stock Photo - 59365493"/>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88075" name="Picture 11"/>
          <p:cNvPicPr>
            <a:picLocks noChangeAspect="1" noChangeArrowheads="1"/>
          </p:cNvPicPr>
          <p:nvPr/>
        </p:nvPicPr>
        <p:blipFill>
          <a:blip r:embed="rId2" cstate="print"/>
          <a:srcRect/>
          <a:stretch>
            <a:fillRect/>
          </a:stretch>
        </p:blipFill>
        <p:spPr bwMode="auto">
          <a:xfrm>
            <a:off x="655503" y="3962400"/>
            <a:ext cx="3886200" cy="2895600"/>
          </a:xfrm>
          <a:prstGeom prst="rect">
            <a:avLst/>
          </a:prstGeom>
          <a:noFill/>
          <a:ln w="9525">
            <a:noFill/>
            <a:miter lim="800000"/>
            <a:headEnd/>
            <a:tailEnd/>
          </a:ln>
          <a:effectLst/>
        </p:spPr>
      </p:pic>
      <p:sp>
        <p:nvSpPr>
          <p:cNvPr id="88077" name="AutoShape 13" descr="https://f5mail.rediff.com/bn/downloadajax.cgi/472fba3b152746acb10d35aeeb7be92c.jpg?login=emseeni&amp;session_id=5L22PK1KNKu5Uby90jMXAOwWnvg7BTz1&amp;formname=download&amp;file_name=1520584300.S.1172850.Z.RU.sfs36,sfs36,144,737.21220.f5mail-224-110.rediffmail.com.old&amp;folder=Sent_messages&amp;filetype=image/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88079" name="AutoShape 15" descr="https://f5mail.rediff.com/bn/downloadajax.cgi/472fba3b152746acb10d35aeeb7be92c.jpg?login=emseeni&amp;session_id=5L22PK1KNKu5Uby90jMXAOwWnvg7BTz1&amp;formname=download&amp;file_name=1520584300.S.1172850.Z.RU.sfs36,sfs36,144,737.21220.f5mail-224-110.rediffmail.com.old&amp;folder=Sent_messages&amp;filetype=image/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88081" name="AutoShape 17" descr="https://f5mail.rediff.com/bn/downloadajax.cgi/472fba3b152746acb10d35aeeb7be92c.jpg?login=emseeni&amp;session_id=5L22PK1KNKu5Uby90jMXAOwWnvg7BTz1&amp;formname=download&amp;file_name=1520584300.S.1172850.Z.RU.sfs36,sfs36,144,737.21220.f5mail-224-110.rediffmail.com.old&amp;folder=Sent_messages&amp;filetype=image/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88083" name="AutoShape 19" descr="https://f5mail.rediff.com/bn/downloadajax.cgi/472fba3b152746acb10d35aeeb7be92c.jpg?login=emseeni&amp;session_id=5L22PK1KNKu5Uby90jMXAOwWnvg7BTz1&amp;formname=download&amp;file_name=1520584300.S.1172850.Z.RU.sfs36,sfs36,144,737.21220.f5mail-224-110.rediffmail.com.old&amp;folder=Sent_messages&amp;filetype=image/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88084" name="Picture 20"/>
          <p:cNvPicPr>
            <a:picLocks noChangeAspect="1" noChangeArrowheads="1"/>
          </p:cNvPicPr>
          <p:nvPr/>
        </p:nvPicPr>
        <p:blipFill>
          <a:blip r:embed="rId3"/>
          <a:srcRect/>
          <a:stretch>
            <a:fillRect/>
          </a:stretch>
        </p:blipFill>
        <p:spPr bwMode="auto">
          <a:xfrm>
            <a:off x="4838701" y="4114800"/>
            <a:ext cx="3886200" cy="2743200"/>
          </a:xfrm>
          <a:prstGeom prst="rect">
            <a:avLst/>
          </a:prstGeom>
          <a:noFill/>
          <a:ln w="9525">
            <a:noFill/>
            <a:miter lim="800000"/>
            <a:headEnd/>
            <a:tailEnd/>
          </a:ln>
          <a:effectLst/>
        </p:spPr>
      </p:pic>
      <p:sp>
        <p:nvSpPr>
          <p:cNvPr id="15" name="Rectangle 14"/>
          <p:cNvSpPr/>
          <p:nvPr/>
        </p:nvSpPr>
        <p:spPr>
          <a:xfrm>
            <a:off x="0" y="228600"/>
            <a:ext cx="9143999" cy="646331"/>
          </a:xfrm>
          <a:prstGeom prst="rect">
            <a:avLst/>
          </a:prstGeom>
        </p:spPr>
        <p:txBody>
          <a:bodyPr wrap="square">
            <a:spAutoFit/>
          </a:bodyPr>
          <a:lstStyle/>
          <a:p>
            <a:pPr algn="ctr"/>
            <a:r>
              <a:rPr lang="en-US" b="1" dirty="0">
                <a:solidFill>
                  <a:srgbClr val="FF0000"/>
                </a:solidFill>
                <a:latin typeface="Times New Roman" pitchFamily="18" charset="0"/>
                <a:cs typeface="Times New Roman" pitchFamily="18" charset="0"/>
              </a:rPr>
              <a:t>Attainment Expedients of Markovian Heterogeneous Water Heaters in Queueing Models </a:t>
            </a:r>
          </a:p>
          <a:p>
            <a:pPr algn="ctr"/>
            <a:r>
              <a:rPr lang="en-US" b="1" dirty="0">
                <a:solidFill>
                  <a:srgbClr val="FF0000"/>
                </a:solidFill>
                <a:latin typeface="Times New Roman" pitchFamily="18" charset="0"/>
                <a:cs typeface="Times New Roman" pitchFamily="18" charset="0"/>
              </a:rPr>
              <a:t>by Matrix Geometric Method</a:t>
            </a:r>
            <a:endParaRPr lang="en-US" b="1" dirty="0">
              <a:solidFill>
                <a:schemeClr val="accent6">
                  <a:lumMod val="50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8075"/>
                                        </p:tgtEl>
                                        <p:attrNameLst>
                                          <p:attrName>style.visibility</p:attrName>
                                        </p:attrNameLst>
                                      </p:cBhvr>
                                      <p:to>
                                        <p:strVal val="visible"/>
                                      </p:to>
                                    </p:set>
                                    <p:animEffect transition="in" filter="blinds(horizontal)">
                                      <p:cBhvr>
                                        <p:cTn id="17" dur="500"/>
                                        <p:tgtEl>
                                          <p:spTgt spid="8807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8084"/>
                                        </p:tgtEl>
                                        <p:attrNameLst>
                                          <p:attrName>style.visibility</p:attrName>
                                        </p:attrNameLst>
                                      </p:cBhvr>
                                      <p:to>
                                        <p:strVal val="visible"/>
                                      </p:to>
                                    </p:set>
                                    <p:animEffect transition="in" filter="blinds(horizontal)">
                                      <p:cBhvr>
                                        <p:cTn id="22" dur="500"/>
                                        <p:tgtEl>
                                          <p:spTgt spid="88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609600" y="2209800"/>
            <a:ext cx="8229600" cy="1219200"/>
          </a:xfrm>
        </p:spPr>
        <p:txBody>
          <a:bodyPr>
            <a:noAutofit/>
          </a:bodyPr>
          <a:lstStyle/>
          <a:p>
            <a:pPr>
              <a:buClr>
                <a:srgbClr val="FF0066"/>
              </a:buClr>
              <a:buFont typeface="Wingdings" pitchFamily="2" charset="2"/>
              <a:buChar char="§"/>
            </a:pPr>
            <a:r>
              <a:rPr lang="en-IN" sz="2800" dirty="0">
                <a:solidFill>
                  <a:srgbClr val="002060"/>
                </a:solidFill>
              </a:rPr>
              <a:t> The service time distributions may be different for different servers</a:t>
            </a:r>
            <a:r>
              <a:rPr lang="en-IN" sz="2800" dirty="0">
                <a:solidFill>
                  <a:srgbClr val="002060"/>
                </a:solidFill>
                <a:latin typeface="Bell MT" pitchFamily="18" charset="0"/>
              </a:rPr>
              <a:t>.</a:t>
            </a:r>
          </a:p>
          <a:p>
            <a:endParaRPr lang="en-US" sz="2800" dirty="0"/>
          </a:p>
        </p:txBody>
      </p:sp>
      <p:sp>
        <p:nvSpPr>
          <p:cNvPr id="5" name="Rectangle 4"/>
          <p:cNvSpPr/>
          <p:nvPr/>
        </p:nvSpPr>
        <p:spPr>
          <a:xfrm>
            <a:off x="2133600" y="1519535"/>
            <a:ext cx="5334000" cy="461665"/>
          </a:xfrm>
          <a:prstGeom prst="rect">
            <a:avLst/>
          </a:prstGeom>
        </p:spPr>
        <p:txBody>
          <a:bodyPr wrap="square">
            <a:spAutoFit/>
          </a:bodyPr>
          <a:lstStyle/>
          <a:p>
            <a:pPr algn="ctr"/>
            <a:r>
              <a:rPr lang="en-IN" sz="2400" b="1" dirty="0">
                <a:solidFill>
                  <a:srgbClr val="CC00FF"/>
                </a:solidFill>
                <a:latin typeface="Algerian" pitchFamily="82" charset="0"/>
                <a:cs typeface="Times New Roman" pitchFamily="18" charset="0"/>
              </a:rPr>
              <a:t>Heterogeneous server</a:t>
            </a:r>
          </a:p>
        </p:txBody>
      </p:sp>
      <p:pic>
        <p:nvPicPr>
          <p:cNvPr id="90114" name="Picture 2" descr="heterogeneous server in picture à¤à¥ à¤²à¤¿à¤ à¤à¤®à¥à¤ à¤ªà¤°à¤¿à¤£à¤¾à¤®"/>
          <p:cNvPicPr>
            <a:picLocks noChangeAspect="1" noChangeArrowheads="1"/>
          </p:cNvPicPr>
          <p:nvPr/>
        </p:nvPicPr>
        <p:blipFill>
          <a:blip r:embed="rId2"/>
          <a:srcRect/>
          <a:stretch>
            <a:fillRect/>
          </a:stretch>
        </p:blipFill>
        <p:spPr bwMode="auto">
          <a:xfrm>
            <a:off x="990600" y="3429000"/>
            <a:ext cx="6629400" cy="2895600"/>
          </a:xfrm>
          <a:prstGeom prst="rect">
            <a:avLst/>
          </a:prstGeom>
          <a:noFill/>
        </p:spPr>
      </p:pic>
      <p:sp>
        <p:nvSpPr>
          <p:cNvPr id="6" name="Rectangle 5"/>
          <p:cNvSpPr/>
          <p:nvPr/>
        </p:nvSpPr>
        <p:spPr>
          <a:xfrm>
            <a:off x="0" y="228600"/>
            <a:ext cx="9144000" cy="646331"/>
          </a:xfrm>
          <a:prstGeom prst="rect">
            <a:avLst/>
          </a:prstGeom>
        </p:spPr>
        <p:txBody>
          <a:bodyPr wrap="square">
            <a:spAutoFit/>
          </a:bodyPr>
          <a:lstStyle/>
          <a:p>
            <a:pPr algn="ctr"/>
            <a:r>
              <a:rPr lang="en-US" b="1" dirty="0">
                <a:solidFill>
                  <a:srgbClr val="FF0000"/>
                </a:solidFill>
                <a:latin typeface="Times New Roman" pitchFamily="18" charset="0"/>
                <a:cs typeface="Times New Roman" pitchFamily="18" charset="0"/>
              </a:rPr>
              <a:t>Attainment Expedients of Markovian Heterogeneous Water Heaters in Queueing Models </a:t>
            </a:r>
          </a:p>
          <a:p>
            <a:pPr algn="ctr"/>
            <a:r>
              <a:rPr lang="en-US" b="1" dirty="0">
                <a:solidFill>
                  <a:srgbClr val="FF0000"/>
                </a:solidFill>
                <a:latin typeface="Times New Roman" pitchFamily="18" charset="0"/>
                <a:cs typeface="Times New Roman" pitchFamily="18" charset="0"/>
              </a:rPr>
              <a:t>by Matrix Geometric Method</a:t>
            </a:r>
            <a:endParaRPr lang="en-US" b="1" dirty="0">
              <a:solidFill>
                <a:schemeClr val="accent6">
                  <a:lumMod val="50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0114"/>
                                        </p:tgtEl>
                                        <p:attrNameLst>
                                          <p:attrName>style.visibility</p:attrName>
                                        </p:attrNameLst>
                                      </p:cBhvr>
                                      <p:to>
                                        <p:strVal val="visible"/>
                                      </p:to>
                                    </p:set>
                                    <p:animEffect transition="in" filter="blinds(horizontal)">
                                      <p:cBhvr>
                                        <p:cTn id="17" dur="500"/>
                                        <p:tgtEl>
                                          <p:spTgt spid="90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5000" y="1524000"/>
            <a:ext cx="4724401" cy="461665"/>
          </a:xfrm>
          <a:prstGeom prst="rect">
            <a:avLst/>
          </a:prstGeom>
        </p:spPr>
        <p:txBody>
          <a:bodyPr wrap="square">
            <a:spAutoFit/>
          </a:bodyPr>
          <a:lstStyle/>
          <a:p>
            <a:r>
              <a:rPr lang="en-IN" sz="2400" dirty="0">
                <a:solidFill>
                  <a:srgbClr val="CC00FF"/>
                </a:solidFill>
                <a:latin typeface="Algerian" pitchFamily="82" charset="0"/>
              </a:rPr>
              <a:t>CATASTROPIC QUEUEING SYTEM</a:t>
            </a:r>
          </a:p>
        </p:txBody>
      </p:sp>
      <p:sp>
        <p:nvSpPr>
          <p:cNvPr id="5" name="Content Placeholder 2"/>
          <p:cNvSpPr>
            <a:spLocks noGrp="1"/>
          </p:cNvSpPr>
          <p:nvPr>
            <p:ph idx="1"/>
          </p:nvPr>
        </p:nvSpPr>
        <p:spPr>
          <a:xfrm>
            <a:off x="457200" y="2590800"/>
            <a:ext cx="8229600" cy="3733800"/>
          </a:xfrm>
        </p:spPr>
        <p:txBody>
          <a:bodyPr>
            <a:normAutofit/>
          </a:bodyPr>
          <a:lstStyle/>
          <a:p>
            <a:pPr>
              <a:buNone/>
            </a:pPr>
            <a:r>
              <a:rPr lang="en-IN" sz="2800" dirty="0">
                <a:solidFill>
                  <a:srgbClr val="0000FF"/>
                </a:solidFill>
              </a:rPr>
              <a:t> </a:t>
            </a:r>
            <a:r>
              <a:rPr lang="en-IN" sz="2800" dirty="0">
                <a:solidFill>
                  <a:srgbClr val="002060"/>
                </a:solidFill>
                <a:latin typeface="Bell MT" pitchFamily="18" charset="0"/>
              </a:rPr>
              <a:t>When occurrence of a catastrophe all the customers in the system is destroyed immediately</a:t>
            </a:r>
          </a:p>
          <a:p>
            <a:pPr marL="457200" indent="-457200">
              <a:buClr>
                <a:srgbClr val="0033CC"/>
              </a:buClr>
              <a:buNone/>
            </a:pPr>
            <a:r>
              <a:rPr lang="en-IN" sz="2800" dirty="0">
                <a:solidFill>
                  <a:srgbClr val="0000FF"/>
                </a:solidFill>
                <a:latin typeface="Bell MT" pitchFamily="18" charset="0"/>
              </a:rPr>
              <a:t> </a:t>
            </a:r>
            <a:endParaRPr lang="en-US" dirty="0">
              <a:solidFill>
                <a:srgbClr val="0000FF"/>
              </a:solidFill>
            </a:endParaRPr>
          </a:p>
        </p:txBody>
      </p:sp>
      <p:pic>
        <p:nvPicPr>
          <p:cNvPr id="6" name="Picture 2"/>
          <p:cNvPicPr>
            <a:picLocks noChangeAspect="1" noChangeArrowheads="1"/>
          </p:cNvPicPr>
          <p:nvPr/>
        </p:nvPicPr>
        <p:blipFill>
          <a:blip r:embed="rId2"/>
          <a:srcRect/>
          <a:stretch>
            <a:fillRect/>
          </a:stretch>
        </p:blipFill>
        <p:spPr bwMode="auto">
          <a:xfrm>
            <a:off x="380999" y="4410075"/>
            <a:ext cx="8382000" cy="2447925"/>
          </a:xfrm>
          <a:prstGeom prst="rect">
            <a:avLst/>
          </a:prstGeom>
          <a:noFill/>
          <a:ln w="9525">
            <a:noFill/>
            <a:miter lim="800000"/>
            <a:headEnd/>
            <a:tailEnd/>
          </a:ln>
          <a:effectLst/>
        </p:spPr>
      </p:pic>
      <p:sp>
        <p:nvSpPr>
          <p:cNvPr id="7" name="Rectangle 6"/>
          <p:cNvSpPr/>
          <p:nvPr/>
        </p:nvSpPr>
        <p:spPr>
          <a:xfrm>
            <a:off x="0" y="228600"/>
            <a:ext cx="9143999" cy="646331"/>
          </a:xfrm>
          <a:prstGeom prst="rect">
            <a:avLst/>
          </a:prstGeom>
        </p:spPr>
        <p:txBody>
          <a:bodyPr wrap="square">
            <a:spAutoFit/>
          </a:bodyPr>
          <a:lstStyle/>
          <a:p>
            <a:pPr algn="ctr"/>
            <a:r>
              <a:rPr lang="en-US" b="1" dirty="0">
                <a:solidFill>
                  <a:srgbClr val="FF0000"/>
                </a:solidFill>
                <a:latin typeface="Times New Roman" pitchFamily="18" charset="0"/>
                <a:cs typeface="Times New Roman" pitchFamily="18" charset="0"/>
              </a:rPr>
              <a:t>Attainment Expedients of Markovian Heterogeneous Water Heaters in Queueing Models </a:t>
            </a:r>
          </a:p>
          <a:p>
            <a:pPr algn="ctr"/>
            <a:r>
              <a:rPr lang="en-US" b="1" dirty="0">
                <a:solidFill>
                  <a:srgbClr val="FF0000"/>
                </a:solidFill>
                <a:latin typeface="Times New Roman" pitchFamily="18" charset="0"/>
                <a:cs typeface="Times New Roman" pitchFamily="18" charset="0"/>
              </a:rPr>
              <a:t>by Matrix Geometric Method</a:t>
            </a:r>
            <a:endParaRPr lang="en-US" b="1" dirty="0">
              <a:solidFill>
                <a:schemeClr val="accent6">
                  <a:lumMod val="50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870333"/>
            <a:ext cx="7772400" cy="4724400"/>
          </a:xfrm>
          <a:prstGeom prst="rect">
            <a:avLst/>
          </a:prstGeom>
        </p:spPr>
        <p:txBody>
          <a:bodyPr>
            <a:normAutofit/>
          </a:bodyPr>
          <a:lstStyle/>
          <a:p>
            <a:pPr marL="45720" indent="0">
              <a:buNone/>
            </a:pPr>
            <a:r>
              <a:rPr lang="en-IN" sz="2400" dirty="0">
                <a:solidFill>
                  <a:srgbClr val="00B050"/>
                </a:solidFill>
                <a:latin typeface="Comic Sans MS" pitchFamily="66" charset="0"/>
              </a:rPr>
              <a:t>  For example, </a:t>
            </a:r>
          </a:p>
          <a:p>
            <a:pPr marL="45720" indent="0">
              <a:buNone/>
            </a:pPr>
            <a:r>
              <a:rPr lang="en-IN" sz="2400" dirty="0">
                <a:solidFill>
                  <a:srgbClr val="1E14E6"/>
                </a:solidFill>
                <a:latin typeface="Comic Sans MS" pitchFamily="66" charset="0"/>
              </a:rPr>
              <a:t>              The probability of getting an even number in the dice tossing  experiment is 0.5,  </a:t>
            </a:r>
          </a:p>
          <a:p>
            <a:pPr marL="45720" indent="0">
              <a:buNone/>
            </a:pPr>
            <a:r>
              <a:rPr lang="en-IN" sz="2400" dirty="0">
                <a:solidFill>
                  <a:srgbClr val="1E14E6"/>
                </a:solidFill>
                <a:latin typeface="Comic Sans MS" pitchFamily="66" charset="0"/>
              </a:rPr>
              <a:t>               as S={1, 2, 3, 4, 5, 6}, A={2, 4, 6}, </a:t>
            </a:r>
          </a:p>
          <a:p>
            <a:pPr marL="45720" indent="0">
              <a:buNone/>
            </a:pPr>
            <a:r>
              <a:rPr lang="en-IN" sz="2400" dirty="0">
                <a:solidFill>
                  <a:srgbClr val="1E14E6"/>
                </a:solidFill>
                <a:latin typeface="Comic Sans MS" pitchFamily="66" charset="0"/>
              </a:rPr>
              <a:t>               n(S)=6  and n(A)=3.</a:t>
            </a:r>
          </a:p>
          <a:p>
            <a:endParaRPr lang="en-IN" sz="7200" dirty="0">
              <a:solidFill>
                <a:srgbClr val="1E14E6"/>
              </a:solidFill>
            </a:endParaRPr>
          </a:p>
        </p:txBody>
      </p:sp>
      <p:sp>
        <p:nvSpPr>
          <p:cNvPr id="7" name="Rectangle 6"/>
          <p:cNvSpPr/>
          <p:nvPr/>
        </p:nvSpPr>
        <p:spPr>
          <a:xfrm>
            <a:off x="228600" y="224002"/>
            <a:ext cx="8991600" cy="646331"/>
          </a:xfrm>
          <a:prstGeom prst="rect">
            <a:avLst/>
          </a:prstGeom>
        </p:spPr>
        <p:txBody>
          <a:bodyPr wrap="square">
            <a:spAutoFit/>
          </a:bodyPr>
          <a:lstStyle/>
          <a:p>
            <a:pPr algn="ctr"/>
            <a:r>
              <a:rPr lang="en-US" b="1" dirty="0">
                <a:solidFill>
                  <a:srgbClr val="FF0000"/>
                </a:solidFill>
                <a:latin typeface="Times New Roman" pitchFamily="18" charset="0"/>
                <a:cs typeface="Times New Roman" pitchFamily="18" charset="0"/>
              </a:rPr>
              <a:t>Attainment Expedients of Markovian Heterogeneous Water Heaters in Queueing Models by Matrix Geometric Method</a:t>
            </a:r>
            <a:endParaRPr lang="en-US" b="1" dirty="0">
              <a:solidFill>
                <a:schemeClr val="accent6">
                  <a:lumMod val="50000"/>
                </a:schemeClr>
              </a:solidFill>
              <a:latin typeface="Baskerville Old Face" pitchFamily="18" charset="0"/>
              <a:cs typeface="Times New Roman" pitchFamily="18" charset="0"/>
            </a:endParaRPr>
          </a:p>
        </p:txBody>
      </p:sp>
      <p:pic>
        <p:nvPicPr>
          <p:cNvPr id="4" name="Picture 3">
            <a:extLst>
              <a:ext uri="{FF2B5EF4-FFF2-40B4-BE49-F238E27FC236}">
                <a16:creationId xmlns:a16="http://schemas.microsoft.com/office/drawing/2014/main" id="{754FBF4D-F8DA-AB01-6518-41093AF297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3333262"/>
            <a:ext cx="3124200" cy="3524738"/>
          </a:xfrm>
          <a:prstGeom prst="rect">
            <a:avLst/>
          </a:prstGeom>
        </p:spPr>
      </p:pic>
    </p:spTree>
    <p:extLst>
      <p:ext uri="{BB962C8B-B14F-4D97-AF65-F5344CB8AC3E}">
        <p14:creationId xmlns:p14="http://schemas.microsoft.com/office/powerpoint/2010/main" val="10248214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7400" y="1600200"/>
            <a:ext cx="4724401" cy="830997"/>
          </a:xfrm>
          <a:prstGeom prst="rect">
            <a:avLst/>
          </a:prstGeom>
        </p:spPr>
        <p:txBody>
          <a:bodyPr wrap="square">
            <a:spAutoFit/>
          </a:bodyPr>
          <a:lstStyle/>
          <a:p>
            <a:r>
              <a:rPr lang="en-IN" sz="2400" b="1" dirty="0">
                <a:solidFill>
                  <a:srgbClr val="CC00FF"/>
                </a:solidFill>
                <a:latin typeface="Algerian" pitchFamily="82" charset="0"/>
              </a:rPr>
              <a:t>       Restoration  Time</a:t>
            </a:r>
          </a:p>
          <a:p>
            <a:endParaRPr lang="en-IN" sz="2400" dirty="0">
              <a:solidFill>
                <a:srgbClr val="CC00FF"/>
              </a:solidFill>
              <a:latin typeface="Algerian" pitchFamily="82" charset="0"/>
            </a:endParaRPr>
          </a:p>
        </p:txBody>
      </p:sp>
      <p:sp>
        <p:nvSpPr>
          <p:cNvPr id="5" name="Content Placeholder 2"/>
          <p:cNvSpPr>
            <a:spLocks noGrp="1"/>
          </p:cNvSpPr>
          <p:nvPr>
            <p:ph idx="1"/>
          </p:nvPr>
        </p:nvSpPr>
        <p:spPr>
          <a:xfrm>
            <a:off x="457200" y="2057400"/>
            <a:ext cx="8229600" cy="1752600"/>
          </a:xfrm>
        </p:spPr>
        <p:txBody>
          <a:bodyPr>
            <a:normAutofit/>
          </a:bodyPr>
          <a:lstStyle/>
          <a:p>
            <a:pPr>
              <a:buNone/>
            </a:pPr>
            <a:r>
              <a:rPr lang="en-IN" sz="2800" dirty="0">
                <a:solidFill>
                  <a:srgbClr val="0037A4"/>
                </a:solidFill>
                <a:latin typeface="Bell MT" pitchFamily="18" charset="0"/>
              </a:rPr>
              <a:t>       </a:t>
            </a:r>
            <a:r>
              <a:rPr lang="en-IN" sz="2800" dirty="0">
                <a:solidFill>
                  <a:srgbClr val="002060"/>
                </a:solidFill>
                <a:latin typeface="Bell MT" pitchFamily="18" charset="0"/>
              </a:rPr>
              <a:t>The system takes its own time to be ready to accept new customers, this time is referred to as ‘the restoration time’ . </a:t>
            </a:r>
            <a:endParaRPr lang="en-US" dirty="0">
              <a:solidFill>
                <a:srgbClr val="002060"/>
              </a:solidFill>
              <a:latin typeface="Bell MT" pitchFamily="18" charset="0"/>
            </a:endParaRPr>
          </a:p>
        </p:txBody>
      </p:sp>
      <p:pic>
        <p:nvPicPr>
          <p:cNvPr id="70660" name="Picture 4" descr="restoration time queueing system in picture à¤à¥ à¤²à¤¿à¤ à¤à¤®à¥à¤ à¤ªà¤°à¤¿à¤£à¤¾à¤®"/>
          <p:cNvPicPr>
            <a:picLocks noChangeAspect="1" noChangeArrowheads="1"/>
          </p:cNvPicPr>
          <p:nvPr/>
        </p:nvPicPr>
        <p:blipFill>
          <a:blip r:embed="rId2"/>
          <a:srcRect/>
          <a:stretch>
            <a:fillRect/>
          </a:stretch>
        </p:blipFill>
        <p:spPr bwMode="auto">
          <a:xfrm>
            <a:off x="1523999" y="3709987"/>
            <a:ext cx="6096000" cy="3095626"/>
          </a:xfrm>
          <a:prstGeom prst="rect">
            <a:avLst/>
          </a:prstGeom>
          <a:noFill/>
        </p:spPr>
      </p:pic>
      <p:sp>
        <p:nvSpPr>
          <p:cNvPr id="6" name="Rectangle 5"/>
          <p:cNvSpPr/>
          <p:nvPr/>
        </p:nvSpPr>
        <p:spPr>
          <a:xfrm>
            <a:off x="0" y="228600"/>
            <a:ext cx="9143999" cy="646331"/>
          </a:xfrm>
          <a:prstGeom prst="rect">
            <a:avLst/>
          </a:prstGeom>
        </p:spPr>
        <p:txBody>
          <a:bodyPr wrap="square">
            <a:spAutoFit/>
          </a:bodyPr>
          <a:lstStyle/>
          <a:p>
            <a:pPr algn="ctr"/>
            <a:r>
              <a:rPr lang="en-US" b="1" dirty="0">
                <a:solidFill>
                  <a:srgbClr val="FF0000"/>
                </a:solidFill>
                <a:latin typeface="Times New Roman" pitchFamily="18" charset="0"/>
                <a:cs typeface="Times New Roman" pitchFamily="18" charset="0"/>
              </a:rPr>
              <a:t>Attainment Expedients of Markovian Heterogeneous Water Heaters in Queueing Models </a:t>
            </a:r>
          </a:p>
          <a:p>
            <a:pPr algn="ctr"/>
            <a:r>
              <a:rPr lang="en-US" b="1" dirty="0">
                <a:solidFill>
                  <a:srgbClr val="FF0000"/>
                </a:solidFill>
                <a:latin typeface="Times New Roman" pitchFamily="18" charset="0"/>
                <a:cs typeface="Times New Roman" pitchFamily="18" charset="0"/>
              </a:rPr>
              <a:t>by Matrix Geometric Method</a:t>
            </a:r>
            <a:endParaRPr lang="en-US" b="1" dirty="0">
              <a:solidFill>
                <a:schemeClr val="accent6">
                  <a:lumMod val="50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0660"/>
                                        </p:tgtEl>
                                        <p:attrNameLst>
                                          <p:attrName>style.visibility</p:attrName>
                                        </p:attrNameLst>
                                      </p:cBhvr>
                                      <p:to>
                                        <p:strVal val="visible"/>
                                      </p:to>
                                    </p:set>
                                    <p:animEffect transition="in" filter="blinds(horizontal)">
                                      <p:cBhvr>
                                        <p:cTn id="17" dur="500"/>
                                        <p:tgtEl>
                                          <p:spTgt spid="70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8"/>
          <p:cNvSpPr txBox="1">
            <a:spLocks noChangeArrowheads="1"/>
          </p:cNvSpPr>
          <p:nvPr/>
        </p:nvSpPr>
        <p:spPr bwMode="auto">
          <a:xfrm>
            <a:off x="533400" y="1295400"/>
            <a:ext cx="8229600" cy="685800"/>
          </a:xfrm>
          <a:prstGeom prst="rect">
            <a:avLst/>
          </a:prstGeom>
          <a:noFill/>
          <a:ln w="9525">
            <a:noFill/>
            <a:miter lim="800000"/>
            <a:headEnd/>
            <a:tailEnd/>
          </a:ln>
          <a:effectLst/>
        </p:spPr>
        <p:txBody>
          <a:bodyPr anchor="ctr">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IN" sz="2800" dirty="0">
                <a:solidFill>
                  <a:srgbClr val="CC00FF"/>
                </a:solidFill>
                <a:latin typeface="Arial Black" pitchFamily="34" charset="0"/>
              </a:rPr>
              <a:t>The System Capacity:</a:t>
            </a:r>
          </a:p>
        </p:txBody>
      </p:sp>
      <p:sp>
        <p:nvSpPr>
          <p:cNvPr id="3" name="Rectangle 18"/>
          <p:cNvSpPr txBox="1">
            <a:spLocks noChangeArrowheads="1"/>
          </p:cNvSpPr>
          <p:nvPr/>
        </p:nvSpPr>
        <p:spPr bwMode="auto">
          <a:xfrm>
            <a:off x="864824" y="1864834"/>
            <a:ext cx="8305800" cy="2514600"/>
          </a:xfrm>
          <a:prstGeom prst="rect">
            <a:avLst/>
          </a:prstGeom>
          <a:blipFill>
            <a:blip r:embed="rId2"/>
            <a:tile tx="0" ty="0" sx="100000" sy="100000" flip="none" algn="tl"/>
          </a:blipFill>
          <a:ln w="9525">
            <a:noFill/>
            <a:miter lim="800000"/>
            <a:headEnd/>
            <a:tailEnd/>
          </a:ln>
          <a:effectLst/>
        </p:spPr>
        <p:txBody>
          <a:bodyPr anchor="ctr">
            <a:normAutofit fontScale="92500" lnSpcReduction="1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457200" indent="-457200">
              <a:buClr>
                <a:srgbClr val="AC0480"/>
              </a:buClr>
              <a:buFont typeface="Wingdings" pitchFamily="2" charset="2"/>
              <a:buChar char="Ø"/>
            </a:pPr>
            <a:r>
              <a:rPr lang="en-IN" sz="2600" dirty="0">
                <a:solidFill>
                  <a:srgbClr val="0811BC"/>
                </a:solidFill>
              </a:rPr>
              <a:t>In some queueing processes there is a physical limitation to the amount of waiting space, so that when the line reaches a certain length, no further customers are allowed to enter until space completion.</a:t>
            </a:r>
          </a:p>
          <a:p>
            <a:pPr marL="457200" indent="-457200">
              <a:buClr>
                <a:srgbClr val="AC0480"/>
              </a:buClr>
              <a:buFont typeface="Wingdings" pitchFamily="2" charset="2"/>
              <a:buChar char="Ø"/>
            </a:pPr>
            <a:r>
              <a:rPr lang="en-IN" sz="2600" dirty="0">
                <a:solidFill>
                  <a:srgbClr val="0811BC"/>
                </a:solidFill>
              </a:rPr>
              <a:t> These are referred to as finite queueing system.</a:t>
            </a:r>
          </a:p>
          <a:p>
            <a:pPr marL="457200" indent="-457200">
              <a:buClr>
                <a:srgbClr val="AC0480"/>
              </a:buClr>
              <a:buFont typeface="Wingdings" pitchFamily="2" charset="2"/>
              <a:buChar char="Ø"/>
            </a:pPr>
            <a:r>
              <a:rPr lang="en-IN" sz="2600" dirty="0">
                <a:solidFill>
                  <a:srgbClr val="0811BC"/>
                </a:solidFill>
              </a:rPr>
              <a:t>Otherwise the process is a infinite queueing system.</a:t>
            </a:r>
          </a:p>
        </p:txBody>
      </p:sp>
      <p:pic>
        <p:nvPicPr>
          <p:cNvPr id="4" name="Picture 40" descr="people-in-line-at-us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4400550"/>
            <a:ext cx="65532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228600"/>
            <a:ext cx="9144000" cy="646331"/>
          </a:xfrm>
          <a:prstGeom prst="rect">
            <a:avLst/>
          </a:prstGeom>
        </p:spPr>
        <p:txBody>
          <a:bodyPr wrap="square">
            <a:spAutoFit/>
          </a:bodyPr>
          <a:lstStyle/>
          <a:p>
            <a:pPr algn="ctr"/>
            <a:r>
              <a:rPr lang="en-US" b="1" dirty="0">
                <a:solidFill>
                  <a:srgbClr val="FF0000"/>
                </a:solidFill>
                <a:latin typeface="Times New Roman" pitchFamily="18" charset="0"/>
                <a:cs typeface="Times New Roman" pitchFamily="18" charset="0"/>
              </a:rPr>
              <a:t>Attainment Expedients of Markovian Heterogeneous Water Heaters in Queueing Models </a:t>
            </a:r>
          </a:p>
          <a:p>
            <a:pPr algn="ctr"/>
            <a:r>
              <a:rPr lang="en-US" b="1" dirty="0">
                <a:solidFill>
                  <a:srgbClr val="FF0000"/>
                </a:solidFill>
                <a:latin typeface="Times New Roman" pitchFamily="18" charset="0"/>
                <a:cs typeface="Times New Roman" pitchFamily="18" charset="0"/>
              </a:rPr>
              <a:t>by Matrix Geometric Method</a:t>
            </a:r>
            <a:endParaRPr lang="en-US" b="1" dirty="0">
              <a:solidFill>
                <a:schemeClr val="accent6">
                  <a:lumMod val="50000"/>
                </a:schemeClr>
              </a:solidFill>
            </a:endParaRPr>
          </a:p>
        </p:txBody>
      </p:sp>
    </p:spTree>
    <p:extLst>
      <p:ext uri="{BB962C8B-B14F-4D97-AF65-F5344CB8AC3E}">
        <p14:creationId xmlns:p14="http://schemas.microsoft.com/office/powerpoint/2010/main" val="41591422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linds(horizont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8"/>
          <p:cNvSpPr txBox="1">
            <a:spLocks noChangeArrowheads="1"/>
          </p:cNvSpPr>
          <p:nvPr/>
        </p:nvSpPr>
        <p:spPr bwMode="auto">
          <a:xfrm>
            <a:off x="533400" y="1219200"/>
            <a:ext cx="8229600" cy="685800"/>
          </a:xfrm>
          <a:prstGeom prst="rect">
            <a:avLst/>
          </a:prstGeom>
          <a:noFill/>
          <a:ln w="9525">
            <a:noFill/>
            <a:miter lim="800000"/>
            <a:headEnd/>
            <a:tailEnd/>
          </a:ln>
          <a:effectLst/>
        </p:spPr>
        <p:txBody>
          <a:bodyPr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IN" sz="3200" dirty="0">
                <a:solidFill>
                  <a:srgbClr val="CC00FF"/>
                </a:solidFill>
                <a:latin typeface="Arial Black" pitchFamily="34" charset="0"/>
              </a:rPr>
              <a:t>Number of Service Channels:</a:t>
            </a:r>
          </a:p>
        </p:txBody>
      </p:sp>
      <p:sp>
        <p:nvSpPr>
          <p:cNvPr id="3" name="Rectangle 18"/>
          <p:cNvSpPr txBox="1">
            <a:spLocks noChangeArrowheads="1"/>
          </p:cNvSpPr>
          <p:nvPr/>
        </p:nvSpPr>
        <p:spPr bwMode="auto">
          <a:xfrm>
            <a:off x="156071" y="2365662"/>
            <a:ext cx="8984257" cy="1368137"/>
          </a:xfrm>
          <a:prstGeom prst="rect">
            <a:avLst/>
          </a:prstGeom>
          <a:blipFill>
            <a:blip r:embed="rId2"/>
            <a:tile tx="0" ty="0" sx="100000" sy="100000" flip="none" algn="tl"/>
          </a:blipFill>
          <a:ln w="9525">
            <a:noFill/>
            <a:miter lim="800000"/>
            <a:headEnd/>
            <a:tailEnd/>
          </a:ln>
          <a:effectLst/>
        </p:spPr>
        <p:txBody>
          <a:bodyPr anchor="ctr">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514350" indent="-514350">
              <a:buClr>
                <a:srgbClr val="AF11A4"/>
              </a:buClr>
              <a:buFont typeface="Wingdings" pitchFamily="2" charset="2"/>
              <a:buChar char="Ø"/>
            </a:pPr>
            <a:r>
              <a:rPr lang="en-IN" sz="2600" dirty="0">
                <a:solidFill>
                  <a:srgbClr val="0811BC"/>
                </a:solidFill>
              </a:rPr>
              <a:t>The system may have a single channel or a number of parallel channels for service.</a:t>
            </a:r>
          </a:p>
          <a:p>
            <a:pPr marL="514350" indent="-514350">
              <a:buClr>
                <a:srgbClr val="AF11A4"/>
              </a:buClr>
            </a:pPr>
            <a:r>
              <a:rPr lang="en-IN" sz="2600" dirty="0">
                <a:solidFill>
                  <a:srgbClr val="CC00FF"/>
                </a:solidFill>
              </a:rPr>
              <a:t>.</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99" y="3733799"/>
            <a:ext cx="9067799" cy="3244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0" y="247471"/>
            <a:ext cx="9143999" cy="646331"/>
          </a:xfrm>
          <a:prstGeom prst="rect">
            <a:avLst/>
          </a:prstGeom>
        </p:spPr>
        <p:txBody>
          <a:bodyPr wrap="square">
            <a:spAutoFit/>
          </a:bodyPr>
          <a:lstStyle/>
          <a:p>
            <a:pPr algn="ctr"/>
            <a:r>
              <a:rPr lang="en-US" b="1" dirty="0">
                <a:solidFill>
                  <a:srgbClr val="FF0000"/>
                </a:solidFill>
                <a:latin typeface="Times New Roman" pitchFamily="18" charset="0"/>
                <a:cs typeface="Times New Roman" pitchFamily="18" charset="0"/>
              </a:rPr>
              <a:t>Attainment Expedients of Markovian Heterogeneous Water Heaters in Queueing Models </a:t>
            </a:r>
          </a:p>
          <a:p>
            <a:pPr algn="ctr"/>
            <a:r>
              <a:rPr lang="en-US" b="1" dirty="0">
                <a:solidFill>
                  <a:srgbClr val="FF0000"/>
                </a:solidFill>
                <a:latin typeface="Times New Roman" pitchFamily="18" charset="0"/>
                <a:cs typeface="Times New Roman" pitchFamily="18" charset="0"/>
              </a:rPr>
              <a:t>by Matrix Geometric Method</a:t>
            </a:r>
            <a:endParaRPr lang="en-US" b="1" dirty="0">
              <a:solidFill>
                <a:schemeClr val="accent6">
                  <a:lumMod val="50000"/>
                </a:schemeClr>
              </a:solidFill>
            </a:endParaRPr>
          </a:p>
        </p:txBody>
      </p:sp>
    </p:spTree>
    <p:extLst>
      <p:ext uri="{BB962C8B-B14F-4D97-AF65-F5344CB8AC3E}">
        <p14:creationId xmlns:p14="http://schemas.microsoft.com/office/powerpoint/2010/main" val="41330625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lstStyle/>
          <a:p>
            <a:pPr algn="ctr"/>
            <a:r>
              <a:rPr lang="en-IN" b="1" dirty="0">
                <a:solidFill>
                  <a:srgbClr val="CC00FF"/>
                </a:solidFill>
              </a:rPr>
              <a:t>Notations</a:t>
            </a:r>
          </a:p>
        </p:txBody>
      </p:sp>
      <p:sp>
        <p:nvSpPr>
          <p:cNvPr id="3" name="Content Placeholder 2"/>
          <p:cNvSpPr>
            <a:spLocks noGrp="1"/>
          </p:cNvSpPr>
          <p:nvPr>
            <p:ph idx="1"/>
          </p:nvPr>
        </p:nvSpPr>
        <p:spPr>
          <a:xfrm>
            <a:off x="457200" y="1981200"/>
            <a:ext cx="6553200" cy="4389120"/>
          </a:xfrm>
          <a:blipFill>
            <a:blip r:embed="rId3"/>
            <a:tile tx="0" ty="0" sx="100000" sy="100000" flip="none" algn="tl"/>
          </a:blipFill>
        </p:spPr>
        <p:txBody>
          <a:bodyPr>
            <a:normAutofit/>
          </a:bodyPr>
          <a:lstStyle/>
          <a:p>
            <a:r>
              <a:rPr lang="en-IN" sz="2000" dirty="0">
                <a:solidFill>
                  <a:srgbClr val="0811BC"/>
                </a:solidFill>
              </a:rPr>
              <a:t>The notation introduced by Kendall (1953).</a:t>
            </a:r>
          </a:p>
          <a:p>
            <a:r>
              <a:rPr lang="en-IN" sz="2000" dirty="0">
                <a:solidFill>
                  <a:srgbClr val="0811BC"/>
                </a:solidFill>
              </a:rPr>
              <a:t>A queueing model is described by a series of symbols and slashes  such as A/B/X/Y/Z</a:t>
            </a:r>
          </a:p>
          <a:p>
            <a:r>
              <a:rPr lang="en-IN" sz="2000" dirty="0">
                <a:solidFill>
                  <a:srgbClr val="0811BC"/>
                </a:solidFill>
              </a:rPr>
              <a:t>A - the inter-arrival time distribution .</a:t>
            </a:r>
          </a:p>
          <a:p>
            <a:r>
              <a:rPr lang="en-IN" sz="2000" dirty="0">
                <a:solidFill>
                  <a:srgbClr val="0811BC"/>
                </a:solidFill>
              </a:rPr>
              <a:t>B - the service time distribution.</a:t>
            </a:r>
          </a:p>
          <a:p>
            <a:r>
              <a:rPr lang="en-IN" sz="2000" dirty="0">
                <a:solidFill>
                  <a:srgbClr val="0811BC"/>
                </a:solidFill>
              </a:rPr>
              <a:t>X - the number of parallel channels.</a:t>
            </a:r>
          </a:p>
          <a:p>
            <a:r>
              <a:rPr lang="en-IN" sz="2000" dirty="0">
                <a:solidFill>
                  <a:srgbClr val="0811BC"/>
                </a:solidFill>
              </a:rPr>
              <a:t>Y - the system capacity .</a:t>
            </a:r>
          </a:p>
          <a:p>
            <a:r>
              <a:rPr lang="fr-FR" sz="2000" dirty="0">
                <a:solidFill>
                  <a:srgbClr val="0811BC"/>
                </a:solidFill>
              </a:rPr>
              <a:t>Z - the queue discipline.</a:t>
            </a:r>
            <a:endParaRPr lang="en-IN" sz="2000" dirty="0">
              <a:solidFill>
                <a:srgbClr val="0811BC"/>
              </a:solidFill>
            </a:endParaRPr>
          </a:p>
        </p:txBody>
      </p:sp>
      <p:pic>
        <p:nvPicPr>
          <p:cNvPr id="4" name="Picture 2" descr="David Kendall.jpg"/>
          <p:cNvPicPr>
            <a:picLocks noChangeAspect="1" noChangeArrowheads="1"/>
          </p:cNvPicPr>
          <p:nvPr/>
        </p:nvPicPr>
        <p:blipFill>
          <a:blip r:embed="rId4"/>
          <a:srcRect/>
          <a:stretch>
            <a:fillRect/>
          </a:stretch>
        </p:blipFill>
        <p:spPr bwMode="auto">
          <a:xfrm>
            <a:off x="7010400" y="2590800"/>
            <a:ext cx="2133600" cy="2736410"/>
          </a:xfrm>
          <a:prstGeom prst="rect">
            <a:avLst/>
          </a:prstGeom>
          <a:noFill/>
        </p:spPr>
      </p:pic>
      <p:sp>
        <p:nvSpPr>
          <p:cNvPr id="5" name="TextBox 4"/>
          <p:cNvSpPr txBox="1"/>
          <p:nvPr/>
        </p:nvSpPr>
        <p:spPr>
          <a:xfrm>
            <a:off x="6248400" y="5962203"/>
            <a:ext cx="2895600" cy="369332"/>
          </a:xfrm>
          <a:prstGeom prst="rect">
            <a:avLst/>
          </a:prstGeom>
          <a:noFill/>
        </p:spPr>
        <p:txBody>
          <a:bodyPr wrap="square" rtlCol="0">
            <a:spAutoFit/>
          </a:bodyPr>
          <a:lstStyle/>
          <a:p>
            <a:r>
              <a:rPr lang="en-IN" dirty="0"/>
              <a:t>            </a:t>
            </a:r>
            <a:r>
              <a:rPr lang="en-IN" dirty="0">
                <a:solidFill>
                  <a:srgbClr val="FF0000"/>
                </a:solidFill>
              </a:rPr>
              <a:t>D.G. Kendall</a:t>
            </a:r>
          </a:p>
        </p:txBody>
      </p:sp>
      <p:sp>
        <p:nvSpPr>
          <p:cNvPr id="7" name="Rectangle 6"/>
          <p:cNvSpPr/>
          <p:nvPr/>
        </p:nvSpPr>
        <p:spPr>
          <a:xfrm>
            <a:off x="1" y="247471"/>
            <a:ext cx="9144000" cy="646331"/>
          </a:xfrm>
          <a:prstGeom prst="rect">
            <a:avLst/>
          </a:prstGeom>
        </p:spPr>
        <p:txBody>
          <a:bodyPr wrap="square">
            <a:spAutoFit/>
          </a:bodyPr>
          <a:lstStyle/>
          <a:p>
            <a:pPr algn="ctr"/>
            <a:r>
              <a:rPr lang="en-US" b="1" dirty="0">
                <a:solidFill>
                  <a:srgbClr val="FF0000"/>
                </a:solidFill>
                <a:latin typeface="Times New Roman" pitchFamily="18" charset="0"/>
                <a:cs typeface="Times New Roman" pitchFamily="18" charset="0"/>
              </a:rPr>
              <a:t>Attainment Expedients of Markovian Heterogeneous Water Heaters in Queueing Models </a:t>
            </a:r>
          </a:p>
          <a:p>
            <a:pPr algn="ctr"/>
            <a:r>
              <a:rPr lang="en-US" b="1" dirty="0">
                <a:solidFill>
                  <a:srgbClr val="FF0000"/>
                </a:solidFill>
                <a:latin typeface="Times New Roman" pitchFamily="18" charset="0"/>
                <a:cs typeface="Times New Roman" pitchFamily="18" charset="0"/>
              </a:rPr>
              <a:t>by Matrix Geometric Method</a:t>
            </a:r>
            <a:endParaRPr lang="en-US" b="1" dirty="0">
              <a:solidFill>
                <a:schemeClr val="accent6">
                  <a:lumMod val="50000"/>
                </a:schemeClr>
              </a:solidFill>
            </a:endParaRPr>
          </a:p>
        </p:txBody>
      </p:sp>
    </p:spTree>
    <p:extLst>
      <p:ext uri="{BB962C8B-B14F-4D97-AF65-F5344CB8AC3E}">
        <p14:creationId xmlns:p14="http://schemas.microsoft.com/office/powerpoint/2010/main" val="20034975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3" dur="5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8" dur="500"/>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randombar(horizontal)">
                                      <p:cBhvr>
                                        <p:cTn id="43" dur="500"/>
                                        <p:tgtEl>
                                          <p:spTgt spid="3">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randombar(horizontal)">
                                      <p:cBhvr>
                                        <p:cTn id="48" dur="500"/>
                                        <p:tgtEl>
                                          <p:spTgt spid="3">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5">
                                            <p:txEl>
                                              <p:pRg st="0" end="0"/>
                                            </p:txEl>
                                          </p:spTgt>
                                        </p:tgtEl>
                                        <p:attrNameLst>
                                          <p:attrName>style.visibility</p:attrName>
                                        </p:attrNameLst>
                                      </p:cBhvr>
                                      <p:to>
                                        <p:strVal val="visible"/>
                                      </p:to>
                                    </p:set>
                                    <p:animEffect transition="in" filter="randombar(horizontal)">
                                      <p:cBhvr>
                                        <p:cTn id="53"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499" y="1255692"/>
            <a:ext cx="6705600" cy="914400"/>
          </a:xfrm>
        </p:spPr>
        <p:txBody>
          <a:bodyPr>
            <a:normAutofit/>
          </a:bodyPr>
          <a:lstStyle/>
          <a:p>
            <a:r>
              <a:rPr lang="en-US" sz="2800" b="1" dirty="0"/>
              <a:t>                             Little’s Formula</a:t>
            </a:r>
            <a:endParaRPr lang="en-IN" sz="2800" dirty="0"/>
          </a:p>
        </p:txBody>
      </p:sp>
      <p:graphicFrame>
        <p:nvGraphicFramePr>
          <p:cNvPr id="1031" name="Object 7"/>
          <p:cNvGraphicFramePr>
            <a:graphicFrameLocks noGrp="1" noChangeAspect="1"/>
          </p:cNvGraphicFramePr>
          <p:nvPr>
            <p:ph idx="1"/>
            <p:extLst>
              <p:ext uri="{D42A27DB-BD31-4B8C-83A1-F6EECF244321}">
                <p14:modId xmlns:p14="http://schemas.microsoft.com/office/powerpoint/2010/main" val="2740449453"/>
              </p:ext>
            </p:extLst>
          </p:nvPr>
        </p:nvGraphicFramePr>
        <p:xfrm>
          <a:off x="1719549" y="4457700"/>
          <a:ext cx="2071687" cy="762000"/>
        </p:xfrm>
        <a:graphic>
          <a:graphicData uri="http://schemas.openxmlformats.org/presentationml/2006/ole">
            <mc:AlternateContent xmlns:mc="http://schemas.openxmlformats.org/markup-compatibility/2006">
              <mc:Choice xmlns:v="urn:schemas-microsoft-com:vml" Requires="v">
                <p:oleObj name="Equation" r:id="rId2" imgW="2209800" imgH="812800" progId="Equation.3">
                  <p:embed/>
                </p:oleObj>
              </mc:Choice>
              <mc:Fallback>
                <p:oleObj name="Equation" r:id="rId2" imgW="2209800" imgH="812800" progId="Equation.3">
                  <p:embed/>
                  <p:pic>
                    <p:nvPicPr>
                      <p:cNvPr id="1031" name="Object 7"/>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9549" y="4457700"/>
                        <a:ext cx="2071687"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 name="Group 25"/>
          <p:cNvGrpSpPr>
            <a:grpSpLocks/>
          </p:cNvGrpSpPr>
          <p:nvPr/>
        </p:nvGrpSpPr>
        <p:grpSpPr bwMode="auto">
          <a:xfrm>
            <a:off x="1524000" y="2804660"/>
            <a:ext cx="5029200" cy="762000"/>
            <a:chOff x="816" y="1475"/>
            <a:chExt cx="3168" cy="445"/>
          </a:xfrm>
        </p:grpSpPr>
        <p:grpSp>
          <p:nvGrpSpPr>
            <p:cNvPr id="6" name="Group 12"/>
            <p:cNvGrpSpPr>
              <a:grpSpLocks/>
            </p:cNvGrpSpPr>
            <p:nvPr/>
          </p:nvGrpSpPr>
          <p:grpSpPr bwMode="auto">
            <a:xfrm>
              <a:off x="1296" y="1488"/>
              <a:ext cx="960" cy="432"/>
              <a:chOff x="960" y="1488"/>
              <a:chExt cx="960" cy="384"/>
            </a:xfrm>
          </p:grpSpPr>
          <p:sp>
            <p:nvSpPr>
              <p:cNvPr id="11" name="Rectangle 11"/>
              <p:cNvSpPr>
                <a:spLocks noChangeArrowheads="1"/>
              </p:cNvSpPr>
              <p:nvPr/>
            </p:nvSpPr>
            <p:spPr bwMode="auto">
              <a:xfrm>
                <a:off x="960" y="1488"/>
                <a:ext cx="960" cy="384"/>
              </a:xfrm>
              <a:prstGeom prst="rect">
                <a:avLst/>
              </a:prstGeom>
              <a:solidFill>
                <a:srgbClr val="FFFF99"/>
              </a:solidFill>
              <a:ln w="9525">
                <a:solidFill>
                  <a:schemeClr val="tx1"/>
                </a:solidFill>
                <a:miter lim="800000"/>
                <a:headEnd/>
                <a:tailEnd/>
              </a:ln>
              <a:effectLst/>
            </p:spPr>
            <p:txBody>
              <a:bodyPr wrap="none" anchor="ctr"/>
              <a:lstStyle/>
              <a:p>
                <a:endParaRPr lang="en-US"/>
              </a:p>
            </p:txBody>
          </p:sp>
          <p:graphicFrame>
            <p:nvGraphicFramePr>
              <p:cNvPr id="12" name="Object 4"/>
              <p:cNvGraphicFramePr>
                <a:graphicFrameLocks noChangeAspect="1"/>
              </p:cNvGraphicFramePr>
              <p:nvPr/>
            </p:nvGraphicFramePr>
            <p:xfrm>
              <a:off x="1132" y="1600"/>
              <a:ext cx="656" cy="176"/>
            </p:xfrm>
            <a:graphic>
              <a:graphicData uri="http://schemas.openxmlformats.org/presentationml/2006/ole">
                <mc:AlternateContent xmlns:mc="http://schemas.openxmlformats.org/markup-compatibility/2006">
                  <mc:Choice xmlns:v="urn:schemas-microsoft-com:vml" Requires="v">
                    <p:oleObj name="Equation" r:id="rId4" imgW="1040948" imgH="279279" progId="Equation.3">
                      <p:embed/>
                    </p:oleObj>
                  </mc:Choice>
                  <mc:Fallback>
                    <p:oleObj name="Equation" r:id="rId4" imgW="1040948" imgH="279279" progId="Equation.3">
                      <p:embed/>
                      <p:pic>
                        <p:nvPicPr>
                          <p:cNvPr id="12"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 y="1600"/>
                            <a:ext cx="656" cy="1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7" name="Group 15"/>
            <p:cNvGrpSpPr>
              <a:grpSpLocks/>
            </p:cNvGrpSpPr>
            <p:nvPr/>
          </p:nvGrpSpPr>
          <p:grpSpPr bwMode="auto">
            <a:xfrm>
              <a:off x="2832" y="1475"/>
              <a:ext cx="1152" cy="445"/>
              <a:chOff x="2736" y="1488"/>
              <a:chExt cx="1152" cy="384"/>
            </a:xfrm>
          </p:grpSpPr>
          <p:sp>
            <p:nvSpPr>
              <p:cNvPr id="9" name="Rectangle 14"/>
              <p:cNvSpPr>
                <a:spLocks noChangeArrowheads="1"/>
              </p:cNvSpPr>
              <p:nvPr/>
            </p:nvSpPr>
            <p:spPr bwMode="auto">
              <a:xfrm>
                <a:off x="2736" y="1488"/>
                <a:ext cx="1152" cy="384"/>
              </a:xfrm>
              <a:prstGeom prst="rect">
                <a:avLst/>
              </a:prstGeom>
              <a:solidFill>
                <a:srgbClr val="FFFF99"/>
              </a:solidFill>
              <a:ln w="9525">
                <a:solidFill>
                  <a:schemeClr val="tx1"/>
                </a:solidFill>
                <a:miter lim="800000"/>
                <a:headEnd/>
                <a:tailEnd/>
              </a:ln>
              <a:effectLst/>
            </p:spPr>
            <p:txBody>
              <a:bodyPr wrap="none" anchor="ctr"/>
              <a:lstStyle/>
              <a:p>
                <a:endParaRPr lang="en-US"/>
              </a:p>
            </p:txBody>
          </p:sp>
          <p:graphicFrame>
            <p:nvGraphicFramePr>
              <p:cNvPr id="10" name="Object 3"/>
              <p:cNvGraphicFramePr>
                <a:graphicFrameLocks noChangeAspect="1"/>
              </p:cNvGraphicFramePr>
              <p:nvPr/>
            </p:nvGraphicFramePr>
            <p:xfrm>
              <a:off x="2920" y="1584"/>
              <a:ext cx="824" cy="264"/>
            </p:xfrm>
            <a:graphic>
              <a:graphicData uri="http://schemas.openxmlformats.org/presentationml/2006/ole">
                <mc:AlternateContent xmlns:mc="http://schemas.openxmlformats.org/markup-compatibility/2006">
                  <mc:Choice xmlns:v="urn:schemas-microsoft-com:vml" Requires="v">
                    <p:oleObj name="Equation" r:id="rId6" imgW="1308100" imgH="419100" progId="Equation.3">
                      <p:embed/>
                    </p:oleObj>
                  </mc:Choice>
                  <mc:Fallback>
                    <p:oleObj name="Equation" r:id="rId6" imgW="1308100" imgH="419100" progId="Equation.3">
                      <p:embed/>
                      <p:pic>
                        <p:nvPicPr>
                          <p:cNvPr id="1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20" y="1584"/>
                            <a:ext cx="824" cy="2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8" name="AutoShape 16"/>
            <p:cNvSpPr>
              <a:spLocks noChangeArrowheads="1"/>
            </p:cNvSpPr>
            <p:nvPr/>
          </p:nvSpPr>
          <p:spPr bwMode="auto">
            <a:xfrm>
              <a:off x="816" y="1584"/>
              <a:ext cx="240" cy="240"/>
            </a:xfrm>
            <a:prstGeom prst="rightArrow">
              <a:avLst>
                <a:gd name="adj1" fmla="val 50000"/>
                <a:gd name="adj2" fmla="val 25000"/>
              </a:avLst>
            </a:prstGeom>
            <a:solidFill>
              <a:schemeClr val="accent2"/>
            </a:solidFill>
            <a:ln w="9525">
              <a:solidFill>
                <a:schemeClr val="tx1"/>
              </a:solidFill>
              <a:miter lim="800000"/>
              <a:headEnd/>
              <a:tailEnd/>
            </a:ln>
            <a:effectLst/>
          </p:spPr>
          <p:txBody>
            <a:bodyPr wrap="none" anchor="ctr"/>
            <a:lstStyle/>
            <a:p>
              <a:endParaRPr lang="en-US"/>
            </a:p>
          </p:txBody>
        </p:sp>
      </p:grpSp>
      <p:grpSp>
        <p:nvGrpSpPr>
          <p:cNvPr id="17" name="Group 26"/>
          <p:cNvGrpSpPr>
            <a:grpSpLocks/>
          </p:cNvGrpSpPr>
          <p:nvPr/>
        </p:nvGrpSpPr>
        <p:grpSpPr bwMode="auto">
          <a:xfrm>
            <a:off x="1524000" y="5495122"/>
            <a:ext cx="5029200" cy="706438"/>
            <a:chOff x="816" y="3312"/>
            <a:chExt cx="3168" cy="445"/>
          </a:xfrm>
        </p:grpSpPr>
        <p:sp>
          <p:nvSpPr>
            <p:cNvPr id="18" name="Rectangle 18"/>
            <p:cNvSpPr>
              <a:spLocks noChangeArrowheads="1"/>
            </p:cNvSpPr>
            <p:nvPr/>
          </p:nvSpPr>
          <p:spPr bwMode="auto">
            <a:xfrm>
              <a:off x="1296" y="3325"/>
              <a:ext cx="960" cy="432"/>
            </a:xfrm>
            <a:prstGeom prst="rect">
              <a:avLst/>
            </a:prstGeom>
            <a:solidFill>
              <a:srgbClr val="FFFF99"/>
            </a:solidFill>
            <a:ln w="9525">
              <a:solidFill>
                <a:schemeClr val="tx1"/>
              </a:solidFill>
              <a:miter lim="800000"/>
              <a:headEnd/>
              <a:tailEnd/>
            </a:ln>
            <a:effectLst/>
          </p:spPr>
          <p:txBody>
            <a:bodyPr wrap="none" anchor="ctr"/>
            <a:lstStyle/>
            <a:p>
              <a:endParaRPr lang="en-US"/>
            </a:p>
          </p:txBody>
        </p:sp>
        <p:graphicFrame>
          <p:nvGraphicFramePr>
            <p:cNvPr id="19" name="Object 1"/>
            <p:cNvGraphicFramePr>
              <a:graphicFrameLocks noChangeAspect="1"/>
            </p:cNvGraphicFramePr>
            <p:nvPr>
              <p:extLst>
                <p:ext uri="{D42A27DB-BD31-4B8C-83A1-F6EECF244321}">
                  <p14:modId xmlns:p14="http://schemas.microsoft.com/office/powerpoint/2010/main" val="1026321483"/>
                </p:ext>
              </p:extLst>
            </p:nvPr>
          </p:nvGraphicFramePr>
          <p:xfrm>
            <a:off x="1464" y="3442"/>
            <a:ext cx="664" cy="216"/>
          </p:xfrm>
          <a:graphic>
            <a:graphicData uri="http://schemas.openxmlformats.org/presentationml/2006/ole">
              <mc:AlternateContent xmlns:mc="http://schemas.openxmlformats.org/markup-compatibility/2006">
                <mc:Choice xmlns:v="urn:schemas-microsoft-com:vml" Requires="v">
                  <p:oleObj name="Equation" r:id="rId8" imgW="1054100" imgH="304800" progId="Equation.3">
                    <p:embed/>
                  </p:oleObj>
                </mc:Choice>
                <mc:Fallback>
                  <p:oleObj name="Equation" r:id="rId8" imgW="1054100" imgH="304800" progId="Equation.3">
                    <p:embed/>
                    <p:pic>
                      <p:nvPicPr>
                        <p:cNvPr id="19"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64" y="3442"/>
                          <a:ext cx="664" cy="2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21"/>
            <p:cNvSpPr>
              <a:spLocks noChangeArrowheads="1"/>
            </p:cNvSpPr>
            <p:nvPr/>
          </p:nvSpPr>
          <p:spPr bwMode="auto">
            <a:xfrm>
              <a:off x="2832" y="3312"/>
              <a:ext cx="1152" cy="445"/>
            </a:xfrm>
            <a:prstGeom prst="rect">
              <a:avLst/>
            </a:prstGeom>
            <a:solidFill>
              <a:srgbClr val="FFFF99"/>
            </a:solidFill>
            <a:ln w="9525">
              <a:solidFill>
                <a:schemeClr val="tx1"/>
              </a:solidFill>
              <a:miter lim="800000"/>
              <a:headEnd/>
              <a:tailEnd/>
            </a:ln>
            <a:effectLst/>
          </p:spPr>
          <p:txBody>
            <a:bodyPr wrap="none" anchor="ctr"/>
            <a:lstStyle/>
            <a:p>
              <a:endParaRPr lang="en-US"/>
            </a:p>
          </p:txBody>
        </p:sp>
        <p:graphicFrame>
          <p:nvGraphicFramePr>
            <p:cNvPr id="21" name="Object 2"/>
            <p:cNvGraphicFramePr>
              <a:graphicFrameLocks noChangeAspect="1"/>
            </p:cNvGraphicFramePr>
            <p:nvPr/>
          </p:nvGraphicFramePr>
          <p:xfrm>
            <a:off x="3012" y="3423"/>
            <a:ext cx="832" cy="306"/>
          </p:xfrm>
          <a:graphic>
            <a:graphicData uri="http://schemas.openxmlformats.org/presentationml/2006/ole">
              <mc:AlternateContent xmlns:mc="http://schemas.openxmlformats.org/markup-compatibility/2006">
                <mc:Choice xmlns:v="urn:schemas-microsoft-com:vml" Requires="v">
                  <p:oleObj name="Equation" r:id="rId10" imgW="1320227" imgH="418918" progId="Equation.3">
                    <p:embed/>
                  </p:oleObj>
                </mc:Choice>
                <mc:Fallback>
                  <p:oleObj name="Equation" r:id="rId10" imgW="1320227" imgH="418918" progId="Equation.3">
                    <p:embed/>
                    <p:pic>
                      <p:nvPicPr>
                        <p:cNvPr id="21" name="Object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12" y="3423"/>
                          <a:ext cx="832" cy="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AutoShape 23"/>
            <p:cNvSpPr>
              <a:spLocks noChangeArrowheads="1"/>
            </p:cNvSpPr>
            <p:nvPr/>
          </p:nvSpPr>
          <p:spPr bwMode="auto">
            <a:xfrm>
              <a:off x="816" y="3421"/>
              <a:ext cx="240" cy="240"/>
            </a:xfrm>
            <a:prstGeom prst="rightArrow">
              <a:avLst>
                <a:gd name="adj1" fmla="val 50000"/>
                <a:gd name="adj2" fmla="val 25000"/>
              </a:avLst>
            </a:prstGeom>
            <a:solidFill>
              <a:schemeClr val="accent2"/>
            </a:solidFill>
            <a:ln w="9525">
              <a:solidFill>
                <a:schemeClr val="tx1"/>
              </a:solidFill>
              <a:miter lim="800000"/>
              <a:headEnd/>
              <a:tailEnd/>
            </a:ln>
            <a:effectLst/>
          </p:spPr>
          <p:txBody>
            <a:bodyPr wrap="none" anchor="ctr"/>
            <a:lstStyle/>
            <a:p>
              <a:endParaRPr lang="en-US"/>
            </a:p>
          </p:txBody>
        </p:sp>
      </p:grpSp>
      <p:sp>
        <p:nvSpPr>
          <p:cNvPr id="23" name="Rectangle 22"/>
          <p:cNvSpPr/>
          <p:nvPr/>
        </p:nvSpPr>
        <p:spPr>
          <a:xfrm>
            <a:off x="490745" y="3790890"/>
            <a:ext cx="6214855" cy="400110"/>
          </a:xfrm>
          <a:prstGeom prst="rect">
            <a:avLst/>
          </a:prstGeom>
        </p:spPr>
        <p:txBody>
          <a:bodyPr wrap="square">
            <a:spAutoFit/>
          </a:bodyPr>
          <a:lstStyle/>
          <a:p>
            <a:pPr marL="515938" indent="-515938">
              <a:buFont typeface="Wingdings" pitchFamily="2" charset="2"/>
              <a:buChar char="v"/>
            </a:pPr>
            <a:r>
              <a:rPr lang="en-US" sz="2000" dirty="0">
                <a:solidFill>
                  <a:srgbClr val="7030A0"/>
                </a:solidFill>
                <a:sym typeface="Symbol" pitchFamily="18" charset="2"/>
              </a:rPr>
              <a:t>Assume that </a:t>
            </a:r>
            <a:r>
              <a:rPr lang="en-US" sz="2000" baseline="-14000" dirty="0">
                <a:solidFill>
                  <a:srgbClr val="7030A0"/>
                </a:solidFill>
                <a:sym typeface="Symbol" pitchFamily="18" charset="2"/>
              </a:rPr>
              <a:t>n</a:t>
            </a:r>
            <a:r>
              <a:rPr lang="en-US" sz="2000" dirty="0">
                <a:solidFill>
                  <a:srgbClr val="7030A0"/>
                </a:solidFill>
                <a:sym typeface="Symbol" pitchFamily="18" charset="2"/>
              </a:rPr>
              <a:t> is dependent on n</a:t>
            </a:r>
          </a:p>
        </p:txBody>
      </p:sp>
      <p:sp>
        <p:nvSpPr>
          <p:cNvPr id="24" name="Rectangle 23"/>
          <p:cNvSpPr/>
          <p:nvPr/>
        </p:nvSpPr>
        <p:spPr>
          <a:xfrm>
            <a:off x="457200" y="2057400"/>
            <a:ext cx="6192530" cy="400110"/>
          </a:xfrm>
          <a:prstGeom prst="rect">
            <a:avLst/>
          </a:prstGeom>
        </p:spPr>
        <p:txBody>
          <a:bodyPr wrap="square">
            <a:spAutoFit/>
          </a:bodyPr>
          <a:lstStyle/>
          <a:p>
            <a:pPr marL="515938" indent="-515938">
              <a:buFont typeface="Wingdings" pitchFamily="2" charset="2"/>
              <a:buChar char="v"/>
            </a:pPr>
            <a:r>
              <a:rPr lang="en-US" sz="2000" dirty="0">
                <a:solidFill>
                  <a:srgbClr val="7030A0"/>
                </a:solidFill>
              </a:rPr>
              <a:t>Assume that </a:t>
            </a:r>
            <a:r>
              <a:rPr lang="en-US" sz="2000" dirty="0">
                <a:solidFill>
                  <a:srgbClr val="7030A0"/>
                </a:solidFill>
                <a:sym typeface="Symbol" pitchFamily="18" charset="2"/>
              </a:rPr>
              <a:t></a:t>
            </a:r>
            <a:r>
              <a:rPr lang="en-US" sz="2000" baseline="-14000" dirty="0">
                <a:solidFill>
                  <a:srgbClr val="7030A0"/>
                </a:solidFill>
                <a:sym typeface="Symbol" pitchFamily="18" charset="2"/>
              </a:rPr>
              <a:t>n</a:t>
            </a:r>
            <a:r>
              <a:rPr lang="en-US" sz="2000" dirty="0">
                <a:solidFill>
                  <a:srgbClr val="7030A0"/>
                </a:solidFill>
                <a:sym typeface="Symbol" pitchFamily="18" charset="2"/>
              </a:rPr>
              <a:t> =  and </a:t>
            </a:r>
            <a:r>
              <a:rPr lang="en-US" sz="2000" baseline="-14000" dirty="0">
                <a:solidFill>
                  <a:srgbClr val="7030A0"/>
                </a:solidFill>
                <a:sym typeface="Symbol" pitchFamily="18" charset="2"/>
              </a:rPr>
              <a:t>n </a:t>
            </a:r>
            <a:r>
              <a:rPr lang="en-US" sz="2000" dirty="0">
                <a:solidFill>
                  <a:srgbClr val="7030A0"/>
                </a:solidFill>
                <a:sym typeface="Symbol" pitchFamily="18" charset="2"/>
              </a:rPr>
              <a:t>=  for all n</a:t>
            </a:r>
          </a:p>
        </p:txBody>
      </p:sp>
      <p:sp>
        <p:nvSpPr>
          <p:cNvPr id="25" name="Rectangle 24"/>
          <p:cNvSpPr/>
          <p:nvPr/>
        </p:nvSpPr>
        <p:spPr>
          <a:xfrm>
            <a:off x="0" y="247471"/>
            <a:ext cx="9143999" cy="646331"/>
          </a:xfrm>
          <a:prstGeom prst="rect">
            <a:avLst/>
          </a:prstGeom>
        </p:spPr>
        <p:txBody>
          <a:bodyPr wrap="square">
            <a:spAutoFit/>
          </a:bodyPr>
          <a:lstStyle/>
          <a:p>
            <a:pPr algn="ctr"/>
            <a:r>
              <a:rPr lang="en-US" b="1" dirty="0">
                <a:solidFill>
                  <a:srgbClr val="FF0000"/>
                </a:solidFill>
                <a:latin typeface="Times New Roman" pitchFamily="18" charset="0"/>
                <a:cs typeface="Times New Roman" pitchFamily="18" charset="0"/>
              </a:rPr>
              <a:t>Attainment Expedients of Markovian Heterogeneous Water Heaters in Queueing Models </a:t>
            </a:r>
          </a:p>
          <a:p>
            <a:pPr algn="ctr"/>
            <a:r>
              <a:rPr lang="en-US" b="1" dirty="0">
                <a:solidFill>
                  <a:srgbClr val="FF0000"/>
                </a:solidFill>
                <a:latin typeface="Times New Roman" pitchFamily="18" charset="0"/>
                <a:cs typeface="Times New Roman" pitchFamily="18" charset="0"/>
              </a:rPr>
              <a:t>by Matrix Geometric Method</a:t>
            </a:r>
            <a:endParaRPr lang="en-US" b="1" dirty="0">
              <a:solidFill>
                <a:schemeClr val="accent6">
                  <a:lumMod val="50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linds(horizont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linds(horizontal)">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31"/>
                                        </p:tgtEl>
                                        <p:attrNameLst>
                                          <p:attrName>style.visibility</p:attrName>
                                        </p:attrNameLst>
                                      </p:cBhvr>
                                      <p:to>
                                        <p:strVal val="visible"/>
                                      </p:to>
                                    </p:set>
                                    <p:animEffect transition="in" filter="blinds(horizontal)">
                                      <p:cBhvr>
                                        <p:cTn id="27" dur="500"/>
                                        <p:tgtEl>
                                          <p:spTgt spid="103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linds(horizontal)">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3" grpId="0"/>
      <p:bldP spid="2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533400" y="990600"/>
            <a:ext cx="8229600" cy="685800"/>
          </a:xfrm>
        </p:spPr>
        <p:txBody>
          <a:bodyPr>
            <a:normAutofit fontScale="90000"/>
          </a:bodyPr>
          <a:lstStyle/>
          <a:p>
            <a:br>
              <a:rPr lang="en-US" sz="3600" b="1" dirty="0"/>
            </a:br>
            <a:endParaRPr lang="en-IN" sz="3600" dirty="0"/>
          </a:p>
        </p:txBody>
      </p:sp>
      <p:sp>
        <p:nvSpPr>
          <p:cNvPr id="4" name="Rectangle 3"/>
          <p:cNvSpPr>
            <a:spLocks noGrp="1" noChangeArrowheads="1"/>
          </p:cNvSpPr>
          <p:nvPr>
            <p:ph idx="1"/>
          </p:nvPr>
        </p:nvSpPr>
        <p:spPr>
          <a:xfrm>
            <a:off x="914399" y="2133600"/>
            <a:ext cx="8229600" cy="4465320"/>
          </a:xfrm>
        </p:spPr>
        <p:txBody>
          <a:bodyPr>
            <a:normAutofit fontScale="85000" lnSpcReduction="20000"/>
          </a:bodyPr>
          <a:lstStyle/>
          <a:p>
            <a:pPr marL="396875" indent="-396875">
              <a:lnSpc>
                <a:spcPct val="90000"/>
              </a:lnSpc>
              <a:buFont typeface="Wingdings" pitchFamily="2" charset="2"/>
              <a:buChar char="v"/>
            </a:pPr>
            <a:r>
              <a:rPr lang="en-US" sz="2400" dirty="0">
                <a:solidFill>
                  <a:srgbClr val="0070C0"/>
                </a:solidFill>
              </a:rPr>
              <a:t>The most commonly used queuing models</a:t>
            </a:r>
          </a:p>
          <a:p>
            <a:pPr marL="912813" lvl="1" indent="-336550">
              <a:lnSpc>
                <a:spcPct val="90000"/>
              </a:lnSpc>
              <a:buFont typeface="Wingdings" pitchFamily="2" charset="2"/>
              <a:buChar char="ü"/>
            </a:pPr>
            <a:r>
              <a:rPr lang="en-US" sz="2400" dirty="0">
                <a:solidFill>
                  <a:srgbClr val="1E14E6"/>
                </a:solidFill>
              </a:rPr>
              <a:t>Birth – equivalent to the arrival of a customer</a:t>
            </a:r>
          </a:p>
          <a:p>
            <a:pPr marL="912813" lvl="1" indent="-336550">
              <a:lnSpc>
                <a:spcPct val="90000"/>
              </a:lnSpc>
              <a:buFont typeface="Wingdings" pitchFamily="2" charset="2"/>
              <a:buChar char="ü"/>
            </a:pPr>
            <a:r>
              <a:rPr lang="en-US" sz="2400" dirty="0">
                <a:solidFill>
                  <a:srgbClr val="1E14E6"/>
                </a:solidFill>
              </a:rPr>
              <a:t>Death – equivalent to the departure of a served customer</a:t>
            </a:r>
          </a:p>
          <a:p>
            <a:pPr marL="912813" lvl="1" indent="-336550">
              <a:lnSpc>
                <a:spcPct val="90000"/>
              </a:lnSpc>
              <a:buFont typeface="Wingdings" pitchFamily="2" charset="2"/>
              <a:buChar char="ü"/>
            </a:pPr>
            <a:endParaRPr lang="en-US" sz="1200" dirty="0"/>
          </a:p>
          <a:p>
            <a:pPr marL="396875" indent="-396875">
              <a:lnSpc>
                <a:spcPct val="90000"/>
              </a:lnSpc>
              <a:buFontTx/>
              <a:buNone/>
            </a:pPr>
            <a:r>
              <a:rPr lang="en-US" sz="2800" b="1" dirty="0"/>
              <a:t>Assumptions</a:t>
            </a:r>
          </a:p>
          <a:p>
            <a:pPr marL="396875" indent="-396875">
              <a:lnSpc>
                <a:spcPct val="90000"/>
              </a:lnSpc>
              <a:buFontTx/>
              <a:buAutoNum type="arabicPeriod"/>
            </a:pPr>
            <a:r>
              <a:rPr lang="en-US" sz="2600" dirty="0">
                <a:solidFill>
                  <a:srgbClr val="1E14E6"/>
                </a:solidFill>
              </a:rPr>
              <a:t>Given N(t)=n, </a:t>
            </a:r>
          </a:p>
          <a:p>
            <a:pPr marL="912813" lvl="1" indent="-336550">
              <a:lnSpc>
                <a:spcPct val="90000"/>
              </a:lnSpc>
              <a:buFont typeface="Wingdings" pitchFamily="2" charset="2"/>
              <a:buChar char="§"/>
            </a:pPr>
            <a:r>
              <a:rPr lang="en-US" sz="2400" dirty="0">
                <a:solidFill>
                  <a:srgbClr val="0811BC"/>
                </a:solidFill>
              </a:rPr>
              <a:t>The time until the next birth (T</a:t>
            </a:r>
            <a:r>
              <a:rPr lang="en-US" sz="2400" baseline="-25000" dirty="0">
                <a:solidFill>
                  <a:srgbClr val="0811BC"/>
                </a:solidFill>
              </a:rPr>
              <a:t>B</a:t>
            </a:r>
            <a:r>
              <a:rPr lang="en-US" sz="2400" dirty="0">
                <a:solidFill>
                  <a:srgbClr val="0811BC"/>
                </a:solidFill>
              </a:rPr>
              <a:t>) is exponentially distributed with parameter </a:t>
            </a:r>
            <a:r>
              <a:rPr lang="en-US" sz="2400" dirty="0">
                <a:solidFill>
                  <a:srgbClr val="0811BC"/>
                </a:solidFill>
                <a:sym typeface="Symbol" pitchFamily="18" charset="2"/>
              </a:rPr>
              <a:t></a:t>
            </a:r>
            <a:r>
              <a:rPr lang="en-US" sz="2400" baseline="-14000" dirty="0">
                <a:solidFill>
                  <a:srgbClr val="0811BC"/>
                </a:solidFill>
                <a:sym typeface="Symbol" pitchFamily="18" charset="2"/>
              </a:rPr>
              <a:t>n</a:t>
            </a:r>
            <a:r>
              <a:rPr lang="en-US" sz="2400" dirty="0">
                <a:solidFill>
                  <a:srgbClr val="0811BC"/>
                </a:solidFill>
              </a:rPr>
              <a:t> </a:t>
            </a:r>
          </a:p>
          <a:p>
            <a:pPr marL="912813" lvl="1" indent="-336550">
              <a:lnSpc>
                <a:spcPct val="90000"/>
              </a:lnSpc>
              <a:buNone/>
            </a:pPr>
            <a:r>
              <a:rPr lang="en-US" sz="2400" dirty="0">
                <a:solidFill>
                  <a:srgbClr val="0811BC"/>
                </a:solidFill>
              </a:rPr>
              <a:t>	 (Customers arrive according to a Poisson process)</a:t>
            </a:r>
          </a:p>
          <a:p>
            <a:pPr marL="912813" lvl="1" indent="-336550">
              <a:lnSpc>
                <a:spcPct val="90000"/>
              </a:lnSpc>
              <a:buFont typeface="Wingdings" pitchFamily="2" charset="2"/>
              <a:buChar char="§"/>
            </a:pPr>
            <a:r>
              <a:rPr lang="en-US" sz="2400" dirty="0">
                <a:solidFill>
                  <a:srgbClr val="0811BC"/>
                </a:solidFill>
              </a:rPr>
              <a:t>The remaining service time (T</a:t>
            </a:r>
            <a:r>
              <a:rPr lang="en-US" sz="2400" baseline="-25000" dirty="0">
                <a:solidFill>
                  <a:srgbClr val="0811BC"/>
                </a:solidFill>
              </a:rPr>
              <a:t>D</a:t>
            </a:r>
            <a:r>
              <a:rPr lang="en-US" sz="2400" dirty="0">
                <a:solidFill>
                  <a:srgbClr val="0811BC"/>
                </a:solidFill>
              </a:rPr>
              <a:t>) is exponentially distributed with parameter </a:t>
            </a:r>
            <a:r>
              <a:rPr lang="en-US" sz="2400" dirty="0">
                <a:solidFill>
                  <a:srgbClr val="0811BC"/>
                </a:solidFill>
                <a:sym typeface="Symbol" pitchFamily="18" charset="2"/>
              </a:rPr>
              <a:t></a:t>
            </a:r>
            <a:r>
              <a:rPr lang="en-US" sz="2400" baseline="-14000" dirty="0">
                <a:solidFill>
                  <a:srgbClr val="0811BC"/>
                </a:solidFill>
                <a:sym typeface="Symbol" pitchFamily="18" charset="2"/>
              </a:rPr>
              <a:t>n</a:t>
            </a:r>
            <a:r>
              <a:rPr lang="en-US" sz="2400" dirty="0">
                <a:solidFill>
                  <a:srgbClr val="0811BC"/>
                </a:solidFill>
              </a:rPr>
              <a:t> </a:t>
            </a:r>
          </a:p>
          <a:p>
            <a:pPr marL="396875" indent="-396875">
              <a:lnSpc>
                <a:spcPct val="90000"/>
              </a:lnSpc>
              <a:buFont typeface="Wingdings" pitchFamily="2" charset="2"/>
              <a:buAutoNum type="arabicPeriod"/>
            </a:pPr>
            <a:r>
              <a:rPr lang="en-US" sz="2600" dirty="0">
                <a:solidFill>
                  <a:srgbClr val="1E14E6"/>
                </a:solidFill>
              </a:rPr>
              <a:t>T</a:t>
            </a:r>
            <a:r>
              <a:rPr lang="en-US" sz="2600" baseline="-14000" dirty="0">
                <a:solidFill>
                  <a:srgbClr val="1E14E6"/>
                </a:solidFill>
              </a:rPr>
              <a:t>B</a:t>
            </a:r>
            <a:r>
              <a:rPr lang="en-US" sz="2600" dirty="0">
                <a:solidFill>
                  <a:srgbClr val="1E14E6"/>
                </a:solidFill>
              </a:rPr>
              <a:t> &amp; T</a:t>
            </a:r>
            <a:r>
              <a:rPr lang="en-US" sz="2600" baseline="-14000" dirty="0">
                <a:solidFill>
                  <a:srgbClr val="1E14E6"/>
                </a:solidFill>
              </a:rPr>
              <a:t>D</a:t>
            </a:r>
            <a:r>
              <a:rPr lang="en-US" sz="2600" dirty="0">
                <a:solidFill>
                  <a:srgbClr val="1E14E6"/>
                </a:solidFill>
              </a:rPr>
              <a:t> are mutually independent stochastic variables</a:t>
            </a:r>
          </a:p>
          <a:p>
            <a:pPr marL="396875" indent="-396875">
              <a:lnSpc>
                <a:spcPct val="90000"/>
              </a:lnSpc>
              <a:buFont typeface="Wingdings" pitchFamily="2" charset="2"/>
              <a:buAutoNum type="arabicPeriod"/>
            </a:pPr>
            <a:r>
              <a:rPr lang="en-US" sz="2600" dirty="0">
                <a:solidFill>
                  <a:srgbClr val="1E14E6"/>
                </a:solidFill>
              </a:rPr>
              <a:t>exactly one </a:t>
            </a:r>
            <a:r>
              <a:rPr lang="en-US" sz="2600" i="1" dirty="0">
                <a:solidFill>
                  <a:srgbClr val="1E14E6"/>
                </a:solidFill>
              </a:rPr>
              <a:t>Birth </a:t>
            </a:r>
            <a:r>
              <a:rPr lang="en-US" sz="2600" dirty="0">
                <a:solidFill>
                  <a:srgbClr val="1E14E6"/>
                </a:solidFill>
              </a:rPr>
              <a:t>(n </a:t>
            </a:r>
            <a:r>
              <a:rPr lang="en-US" sz="2600" dirty="0">
                <a:solidFill>
                  <a:srgbClr val="1E14E6"/>
                </a:solidFill>
                <a:sym typeface="Symbol" pitchFamily="18" charset="2"/>
              </a:rPr>
              <a:t> n+1)</a:t>
            </a:r>
            <a:r>
              <a:rPr lang="en-US" sz="2600" dirty="0">
                <a:solidFill>
                  <a:srgbClr val="1E14E6"/>
                </a:solidFill>
              </a:rPr>
              <a:t> or one </a:t>
            </a:r>
            <a:r>
              <a:rPr lang="en-US" sz="2600" i="1" dirty="0">
                <a:solidFill>
                  <a:srgbClr val="1E14E6"/>
                </a:solidFill>
              </a:rPr>
              <a:t>Death </a:t>
            </a:r>
            <a:r>
              <a:rPr lang="en-US" sz="2600" dirty="0">
                <a:solidFill>
                  <a:srgbClr val="1E14E6"/>
                </a:solidFill>
              </a:rPr>
              <a:t>(n </a:t>
            </a:r>
            <a:r>
              <a:rPr lang="en-US" sz="2600" dirty="0">
                <a:solidFill>
                  <a:srgbClr val="1E14E6"/>
                </a:solidFill>
                <a:sym typeface="Symbol" pitchFamily="18" charset="2"/>
              </a:rPr>
              <a:t> n</a:t>
            </a:r>
            <a:r>
              <a:rPr lang="en-US" sz="2600" dirty="0">
                <a:solidFill>
                  <a:srgbClr val="1E14E6"/>
                </a:solidFill>
                <a:cs typeface="Times New Roman" pitchFamily="18" charset="0"/>
                <a:sym typeface="Symbol" pitchFamily="18" charset="2"/>
              </a:rPr>
              <a:t>–</a:t>
            </a:r>
            <a:r>
              <a:rPr lang="en-US" sz="2600" dirty="0">
                <a:solidFill>
                  <a:srgbClr val="1E14E6"/>
                </a:solidFill>
                <a:sym typeface="Symbol" pitchFamily="18" charset="2"/>
              </a:rPr>
              <a:t>1)</a:t>
            </a:r>
          </a:p>
        </p:txBody>
      </p:sp>
      <p:sp>
        <p:nvSpPr>
          <p:cNvPr id="11" name="Title 1"/>
          <p:cNvSpPr txBox="1">
            <a:spLocks/>
          </p:cNvSpPr>
          <p:nvPr/>
        </p:nvSpPr>
        <p:spPr>
          <a:xfrm>
            <a:off x="533400" y="1285301"/>
            <a:ext cx="8229600" cy="685800"/>
          </a:xfrm>
          <a:prstGeom prst="rect">
            <a:avLst/>
          </a:prstGeom>
        </p:spPr>
        <p:txBody>
          <a:bodyPr vert="horz" lIns="0" rIns="0" bIns="0" anchor="b">
            <a:normAutofit fontScale="2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600" b="1" i="0" u="none" strike="noStrike" kern="1200" cap="none" spc="0" normalizeH="0" baseline="0" noProof="0" dirty="0">
              <a:ln>
                <a:noFill/>
              </a:ln>
              <a:solidFill>
                <a:srgbClr val="CC00FF"/>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3600" b="1" dirty="0">
              <a:solidFill>
                <a:srgbClr val="CC00FF"/>
              </a:solidFill>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600" b="1" i="0" u="none" strike="noStrike" kern="1200" cap="none" spc="0" normalizeH="0" baseline="0" noProof="0" dirty="0">
              <a:ln>
                <a:noFill/>
              </a:ln>
              <a:solidFill>
                <a:srgbClr val="CC00FF"/>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3600" b="1" dirty="0">
              <a:solidFill>
                <a:srgbClr val="CC00FF"/>
              </a:solidFill>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2000" b="1" i="0" u="none" strike="noStrike" kern="1200" cap="none" spc="0" normalizeH="0" baseline="0" noProof="0" dirty="0">
                <a:ln>
                  <a:noFill/>
                </a:ln>
                <a:solidFill>
                  <a:srgbClr val="CC00FF"/>
                </a:solidFill>
                <a:effectLst/>
                <a:uLnTx/>
                <a:uFillTx/>
                <a:latin typeface="+mj-lt"/>
                <a:ea typeface="+mj-ea"/>
                <a:cs typeface="+mj-cs"/>
              </a:rPr>
              <a:t>Birth-and-Death Processes</a:t>
            </a:r>
            <a:endParaRPr kumimoji="0" lang="en-IN" sz="12000" b="0" i="0" u="none" strike="noStrike" kern="1200" cap="none" spc="0" normalizeH="0" baseline="0" noProof="0" dirty="0">
              <a:ln>
                <a:noFill/>
              </a:ln>
              <a:solidFill>
                <a:srgbClr val="CC00FF"/>
              </a:solidFill>
              <a:effectLst/>
              <a:uLnTx/>
              <a:uFillTx/>
              <a:latin typeface="+mj-lt"/>
              <a:ea typeface="+mj-ea"/>
              <a:cs typeface="+mj-cs"/>
            </a:endParaRPr>
          </a:p>
        </p:txBody>
      </p:sp>
      <p:sp>
        <p:nvSpPr>
          <p:cNvPr id="6" name="Rectangle 5"/>
          <p:cNvSpPr/>
          <p:nvPr/>
        </p:nvSpPr>
        <p:spPr>
          <a:xfrm>
            <a:off x="0" y="162499"/>
            <a:ext cx="9143999" cy="646331"/>
          </a:xfrm>
          <a:prstGeom prst="rect">
            <a:avLst/>
          </a:prstGeom>
        </p:spPr>
        <p:txBody>
          <a:bodyPr wrap="square">
            <a:spAutoFit/>
          </a:bodyPr>
          <a:lstStyle/>
          <a:p>
            <a:pPr algn="ctr"/>
            <a:r>
              <a:rPr lang="en-US" b="1" dirty="0">
                <a:solidFill>
                  <a:srgbClr val="FF0000"/>
                </a:solidFill>
                <a:latin typeface="Times New Roman" pitchFamily="18" charset="0"/>
                <a:cs typeface="Times New Roman" pitchFamily="18" charset="0"/>
              </a:rPr>
              <a:t>Attainment Expedients of Markovian Heterogeneous Water Heaters in Queueing Models </a:t>
            </a:r>
          </a:p>
          <a:p>
            <a:pPr algn="ctr"/>
            <a:r>
              <a:rPr lang="en-US" b="1" dirty="0">
                <a:solidFill>
                  <a:srgbClr val="FF0000"/>
                </a:solidFill>
                <a:latin typeface="Times New Roman" pitchFamily="18" charset="0"/>
                <a:cs typeface="Times New Roman" pitchFamily="18" charset="0"/>
              </a:rPr>
              <a:t>by Matrix Geometric Method</a:t>
            </a:r>
            <a:endParaRPr lang="en-US" b="1" dirty="0">
              <a:solidFill>
                <a:schemeClr val="accent6">
                  <a:lumMod val="50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0" dur="500"/>
                                        <p:tgtEl>
                                          <p:spTgt spid="4">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randombar(horizontal)">
                                      <p:cBhvr>
                                        <p:cTn id="18" dur="500"/>
                                        <p:tgtEl>
                                          <p:spTgt spid="4">
                                            <p:txEl>
                                              <p:pRg st="4" end="4"/>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randombar(horizontal)">
                                      <p:cBhvr>
                                        <p:cTn id="21" dur="500"/>
                                        <p:tgtEl>
                                          <p:spTgt spid="4">
                                            <p:txEl>
                                              <p:pRg st="5" end="5"/>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randombar(horizontal)">
                                      <p:cBhvr>
                                        <p:cTn id="24" dur="500"/>
                                        <p:tgtEl>
                                          <p:spTgt spid="4">
                                            <p:txEl>
                                              <p:pRg st="6" end="6"/>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randombar(horizontal)">
                                      <p:cBhvr>
                                        <p:cTn id="27" dur="500"/>
                                        <p:tgtEl>
                                          <p:spTgt spid="4">
                                            <p:txEl>
                                              <p:pRg st="7" end="7"/>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4">
                                            <p:txEl>
                                              <p:pRg st="8" end="8"/>
                                            </p:txEl>
                                          </p:spTgt>
                                        </p:tgtEl>
                                        <p:attrNameLst>
                                          <p:attrName>style.visibility</p:attrName>
                                        </p:attrNameLst>
                                      </p:cBhvr>
                                      <p:to>
                                        <p:strVal val="visible"/>
                                      </p:to>
                                    </p:set>
                                    <p:animEffect transition="in" filter="randombar(horizontal)">
                                      <p:cBhvr>
                                        <p:cTn id="30" dur="500"/>
                                        <p:tgtEl>
                                          <p:spTgt spid="4">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animEffect transition="in" filter="randombar(horizontal)">
                                      <p:cBhvr>
                                        <p:cTn id="35" dur="500"/>
                                        <p:tgtEl>
                                          <p:spTgt spid="4">
                                            <p:txEl>
                                              <p:pRg st="9" end="9"/>
                                            </p:txEl>
                                          </p:spTgt>
                                        </p:tgtEl>
                                      </p:cBhvr>
                                    </p:animEffect>
                                  </p:childTnLst>
                                </p:cTn>
                              </p:par>
                              <p:par>
                                <p:cTn id="36" presetID="14" presetClass="entr" presetSubtype="10" fill="hold" nodeType="withEffect">
                                  <p:stCondLst>
                                    <p:cond delay="0"/>
                                  </p:stCondLst>
                                  <p:childTnLst>
                                    <p:set>
                                      <p:cBhvr>
                                        <p:cTn id="37" dur="1" fill="hold">
                                          <p:stCondLst>
                                            <p:cond delay="0"/>
                                          </p:stCondLst>
                                        </p:cTn>
                                        <p:tgtEl>
                                          <p:spTgt spid="4">
                                            <p:txEl>
                                              <p:pRg st="10" end="10"/>
                                            </p:txEl>
                                          </p:spTgt>
                                        </p:tgtEl>
                                        <p:attrNameLst>
                                          <p:attrName>style.visibility</p:attrName>
                                        </p:attrNameLst>
                                      </p:cBhvr>
                                      <p:to>
                                        <p:strVal val="visible"/>
                                      </p:to>
                                    </p:set>
                                    <p:animEffect transition="in" filter="randombar(horizontal)">
                                      <p:cBhvr>
                                        <p:cTn id="38"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95400"/>
            <a:ext cx="8229600" cy="685800"/>
          </a:xfrm>
        </p:spPr>
        <p:txBody>
          <a:bodyPr>
            <a:normAutofit fontScale="90000"/>
          </a:bodyPr>
          <a:lstStyle/>
          <a:p>
            <a:r>
              <a:rPr lang="en-US" sz="3600" b="1" dirty="0">
                <a:solidFill>
                  <a:srgbClr val="CC00FF"/>
                </a:solidFill>
              </a:rPr>
              <a:t>A Birth-and-Death Process Rate Diagram</a:t>
            </a:r>
            <a:endParaRPr lang="en-IN" sz="3600" dirty="0">
              <a:solidFill>
                <a:srgbClr val="CC00FF"/>
              </a:solidFill>
            </a:endParaRPr>
          </a:p>
        </p:txBody>
      </p:sp>
      <p:sp>
        <p:nvSpPr>
          <p:cNvPr id="43" name="Text Box 75"/>
          <p:cNvSpPr txBox="1">
            <a:spLocks noGrp="1" noChangeArrowheads="1"/>
          </p:cNvSpPr>
          <p:nvPr>
            <p:ph idx="1"/>
          </p:nvPr>
        </p:nvSpPr>
        <p:spPr bwMode="auto">
          <a:xfrm>
            <a:off x="457200" y="2057400"/>
            <a:ext cx="8229600" cy="1015663"/>
          </a:xfrm>
          <a:prstGeom prst="rect">
            <a:avLst/>
          </a:prstGeom>
          <a:noFill/>
          <a:ln w="9525">
            <a:noFill/>
            <a:miter lim="800000"/>
            <a:headEnd/>
            <a:tailEnd/>
          </a:ln>
          <a:effectLst/>
        </p:spPr>
        <p:txBody>
          <a:bodyPr>
            <a:spAutoFit/>
          </a:bodyPr>
          <a:lstStyle/>
          <a:p>
            <a:pPr marL="457200" indent="-457200">
              <a:spcBef>
                <a:spcPct val="50000"/>
              </a:spcBef>
              <a:buFont typeface="Wingdings" pitchFamily="2" charset="2"/>
              <a:buChar char="v"/>
            </a:pPr>
            <a:r>
              <a:rPr lang="en-US" sz="2400" dirty="0">
                <a:solidFill>
                  <a:srgbClr val="0811BC"/>
                </a:solidFill>
              </a:rPr>
              <a:t>Excellent tool for describing the mechanics of a </a:t>
            </a:r>
          </a:p>
          <a:p>
            <a:pPr marL="457200" indent="-457200">
              <a:spcBef>
                <a:spcPct val="50000"/>
              </a:spcBef>
              <a:buNone/>
            </a:pPr>
            <a:r>
              <a:rPr lang="en-US" sz="2400" dirty="0">
                <a:solidFill>
                  <a:srgbClr val="0811BC"/>
                </a:solidFill>
              </a:rPr>
              <a:t>	Birth-and-Death process</a:t>
            </a:r>
          </a:p>
        </p:txBody>
      </p:sp>
      <p:grpSp>
        <p:nvGrpSpPr>
          <p:cNvPr id="4" name="Group 76"/>
          <p:cNvGrpSpPr>
            <a:grpSpLocks/>
          </p:cNvGrpSpPr>
          <p:nvPr/>
        </p:nvGrpSpPr>
        <p:grpSpPr bwMode="auto">
          <a:xfrm>
            <a:off x="609600" y="3505200"/>
            <a:ext cx="7848600" cy="1447800"/>
            <a:chOff x="384" y="2064"/>
            <a:chExt cx="4944" cy="912"/>
          </a:xfrm>
        </p:grpSpPr>
        <p:grpSp>
          <p:nvGrpSpPr>
            <p:cNvPr id="5" name="Group 10"/>
            <p:cNvGrpSpPr>
              <a:grpSpLocks/>
            </p:cNvGrpSpPr>
            <p:nvPr/>
          </p:nvGrpSpPr>
          <p:grpSpPr bwMode="auto">
            <a:xfrm>
              <a:off x="384" y="2208"/>
              <a:ext cx="384" cy="384"/>
              <a:chOff x="624" y="2400"/>
              <a:chExt cx="384" cy="384"/>
            </a:xfrm>
          </p:grpSpPr>
          <p:sp>
            <p:nvSpPr>
              <p:cNvPr id="40" name="Oval 9"/>
              <p:cNvSpPr>
                <a:spLocks noChangeArrowheads="1"/>
              </p:cNvSpPr>
              <p:nvPr/>
            </p:nvSpPr>
            <p:spPr bwMode="auto">
              <a:xfrm>
                <a:off x="624" y="2400"/>
                <a:ext cx="384" cy="384"/>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41" name="Text Box 8"/>
              <p:cNvSpPr txBox="1">
                <a:spLocks noChangeArrowheads="1"/>
              </p:cNvSpPr>
              <p:nvPr/>
            </p:nvSpPr>
            <p:spPr bwMode="auto">
              <a:xfrm>
                <a:off x="733" y="2487"/>
                <a:ext cx="192" cy="250"/>
              </a:xfrm>
              <a:prstGeom prst="rect">
                <a:avLst/>
              </a:prstGeom>
              <a:noFill/>
              <a:ln w="9525">
                <a:noFill/>
                <a:miter lim="800000"/>
                <a:headEnd/>
                <a:tailEnd/>
              </a:ln>
              <a:effectLst/>
            </p:spPr>
            <p:txBody>
              <a:bodyPr>
                <a:spAutoFit/>
              </a:bodyPr>
              <a:lstStyle/>
              <a:p>
                <a:pPr>
                  <a:spcBef>
                    <a:spcPct val="50000"/>
                  </a:spcBef>
                </a:pPr>
                <a:r>
                  <a:rPr lang="en-US" sz="2000" b="1"/>
                  <a:t>0</a:t>
                </a:r>
              </a:p>
            </p:txBody>
          </p:sp>
        </p:grpSp>
        <p:grpSp>
          <p:nvGrpSpPr>
            <p:cNvPr id="6" name="Group 11"/>
            <p:cNvGrpSpPr>
              <a:grpSpLocks/>
            </p:cNvGrpSpPr>
            <p:nvPr/>
          </p:nvGrpSpPr>
          <p:grpSpPr bwMode="auto">
            <a:xfrm>
              <a:off x="1178" y="2208"/>
              <a:ext cx="384" cy="384"/>
              <a:chOff x="624" y="2400"/>
              <a:chExt cx="384" cy="384"/>
            </a:xfrm>
          </p:grpSpPr>
          <p:sp>
            <p:nvSpPr>
              <p:cNvPr id="38" name="Oval 12"/>
              <p:cNvSpPr>
                <a:spLocks noChangeArrowheads="1"/>
              </p:cNvSpPr>
              <p:nvPr/>
            </p:nvSpPr>
            <p:spPr bwMode="auto">
              <a:xfrm>
                <a:off x="624" y="2400"/>
                <a:ext cx="384" cy="384"/>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39" name="Text Box 13"/>
              <p:cNvSpPr txBox="1">
                <a:spLocks noChangeArrowheads="1"/>
              </p:cNvSpPr>
              <p:nvPr/>
            </p:nvSpPr>
            <p:spPr bwMode="auto">
              <a:xfrm>
                <a:off x="733" y="2487"/>
                <a:ext cx="192" cy="250"/>
              </a:xfrm>
              <a:prstGeom prst="rect">
                <a:avLst/>
              </a:prstGeom>
              <a:noFill/>
              <a:ln w="9525">
                <a:noFill/>
                <a:miter lim="800000"/>
                <a:headEnd/>
                <a:tailEnd/>
              </a:ln>
              <a:effectLst/>
            </p:spPr>
            <p:txBody>
              <a:bodyPr>
                <a:spAutoFit/>
              </a:bodyPr>
              <a:lstStyle/>
              <a:p>
                <a:pPr>
                  <a:spcBef>
                    <a:spcPct val="50000"/>
                  </a:spcBef>
                </a:pPr>
                <a:r>
                  <a:rPr lang="en-US" sz="2000" b="1"/>
                  <a:t>1</a:t>
                </a:r>
              </a:p>
            </p:txBody>
          </p:sp>
        </p:grpSp>
        <p:grpSp>
          <p:nvGrpSpPr>
            <p:cNvPr id="7" name="Group 14"/>
            <p:cNvGrpSpPr>
              <a:grpSpLocks/>
            </p:cNvGrpSpPr>
            <p:nvPr/>
          </p:nvGrpSpPr>
          <p:grpSpPr bwMode="auto">
            <a:xfrm>
              <a:off x="1968" y="2208"/>
              <a:ext cx="384" cy="384"/>
              <a:chOff x="624" y="2400"/>
              <a:chExt cx="384" cy="384"/>
            </a:xfrm>
          </p:grpSpPr>
          <p:sp>
            <p:nvSpPr>
              <p:cNvPr id="36" name="Oval 15"/>
              <p:cNvSpPr>
                <a:spLocks noChangeArrowheads="1"/>
              </p:cNvSpPr>
              <p:nvPr/>
            </p:nvSpPr>
            <p:spPr bwMode="auto">
              <a:xfrm>
                <a:off x="624" y="2400"/>
                <a:ext cx="384" cy="384"/>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37" name="Text Box 16"/>
              <p:cNvSpPr txBox="1">
                <a:spLocks noChangeArrowheads="1"/>
              </p:cNvSpPr>
              <p:nvPr/>
            </p:nvSpPr>
            <p:spPr bwMode="auto">
              <a:xfrm>
                <a:off x="733" y="2487"/>
                <a:ext cx="192" cy="250"/>
              </a:xfrm>
              <a:prstGeom prst="rect">
                <a:avLst/>
              </a:prstGeom>
              <a:noFill/>
              <a:ln w="9525">
                <a:noFill/>
                <a:miter lim="800000"/>
                <a:headEnd/>
                <a:tailEnd/>
              </a:ln>
              <a:effectLst/>
            </p:spPr>
            <p:txBody>
              <a:bodyPr>
                <a:spAutoFit/>
              </a:bodyPr>
              <a:lstStyle/>
              <a:p>
                <a:pPr>
                  <a:spcBef>
                    <a:spcPct val="50000"/>
                  </a:spcBef>
                </a:pPr>
                <a:r>
                  <a:rPr lang="en-US" sz="2000" b="1"/>
                  <a:t>2</a:t>
                </a:r>
              </a:p>
            </p:txBody>
          </p:sp>
        </p:grpSp>
        <p:sp>
          <p:nvSpPr>
            <p:cNvPr id="8" name="Freeform 25"/>
            <p:cNvSpPr>
              <a:spLocks/>
            </p:cNvSpPr>
            <p:nvPr/>
          </p:nvSpPr>
          <p:spPr bwMode="auto">
            <a:xfrm>
              <a:off x="624" y="2077"/>
              <a:ext cx="672" cy="144"/>
            </a:xfrm>
            <a:custGeom>
              <a:avLst/>
              <a:gdLst/>
              <a:ahLst/>
              <a:cxnLst>
                <a:cxn ang="0">
                  <a:pos x="0" y="144"/>
                </a:cxn>
                <a:cxn ang="0">
                  <a:pos x="336" y="0"/>
                </a:cxn>
                <a:cxn ang="0">
                  <a:pos x="672" y="144"/>
                </a:cxn>
              </a:cxnLst>
              <a:rect l="0" t="0" r="r" b="b"/>
              <a:pathLst>
                <a:path w="672" h="144">
                  <a:moveTo>
                    <a:pt x="0" y="144"/>
                  </a:moveTo>
                  <a:cubicBezTo>
                    <a:pt x="112" y="72"/>
                    <a:pt x="224" y="0"/>
                    <a:pt x="336" y="0"/>
                  </a:cubicBezTo>
                  <a:cubicBezTo>
                    <a:pt x="448" y="0"/>
                    <a:pt x="616" y="120"/>
                    <a:pt x="672" y="144"/>
                  </a:cubicBezTo>
                </a:path>
              </a:pathLst>
            </a:custGeom>
            <a:noFill/>
            <a:ln w="19050">
              <a:solidFill>
                <a:schemeClr val="tx1"/>
              </a:solidFill>
              <a:round/>
              <a:headEnd/>
              <a:tailEnd type="triangle" w="lg" len="lg"/>
            </a:ln>
            <a:effectLst/>
          </p:spPr>
          <p:txBody>
            <a:bodyPr/>
            <a:lstStyle/>
            <a:p>
              <a:endParaRPr lang="en-US"/>
            </a:p>
          </p:txBody>
        </p:sp>
        <p:sp>
          <p:nvSpPr>
            <p:cNvPr id="9" name="Freeform 26"/>
            <p:cNvSpPr>
              <a:spLocks/>
            </p:cNvSpPr>
            <p:nvPr/>
          </p:nvSpPr>
          <p:spPr bwMode="auto">
            <a:xfrm>
              <a:off x="1440" y="2077"/>
              <a:ext cx="672" cy="144"/>
            </a:xfrm>
            <a:custGeom>
              <a:avLst/>
              <a:gdLst/>
              <a:ahLst/>
              <a:cxnLst>
                <a:cxn ang="0">
                  <a:pos x="0" y="144"/>
                </a:cxn>
                <a:cxn ang="0">
                  <a:pos x="336" y="0"/>
                </a:cxn>
                <a:cxn ang="0">
                  <a:pos x="672" y="144"/>
                </a:cxn>
              </a:cxnLst>
              <a:rect l="0" t="0" r="r" b="b"/>
              <a:pathLst>
                <a:path w="672" h="144">
                  <a:moveTo>
                    <a:pt x="0" y="144"/>
                  </a:moveTo>
                  <a:cubicBezTo>
                    <a:pt x="112" y="72"/>
                    <a:pt x="224" y="0"/>
                    <a:pt x="336" y="0"/>
                  </a:cubicBezTo>
                  <a:cubicBezTo>
                    <a:pt x="448" y="0"/>
                    <a:pt x="616" y="120"/>
                    <a:pt x="672" y="144"/>
                  </a:cubicBezTo>
                </a:path>
              </a:pathLst>
            </a:custGeom>
            <a:noFill/>
            <a:ln w="19050">
              <a:solidFill>
                <a:schemeClr val="tx1"/>
              </a:solidFill>
              <a:round/>
              <a:headEnd/>
              <a:tailEnd type="triangle" w="lg" len="lg"/>
            </a:ln>
            <a:effectLst/>
          </p:spPr>
          <p:txBody>
            <a:bodyPr/>
            <a:lstStyle/>
            <a:p>
              <a:endParaRPr lang="en-US"/>
            </a:p>
          </p:txBody>
        </p:sp>
        <p:grpSp>
          <p:nvGrpSpPr>
            <p:cNvPr id="10" name="Group 33"/>
            <p:cNvGrpSpPr>
              <a:grpSpLocks/>
            </p:cNvGrpSpPr>
            <p:nvPr/>
          </p:nvGrpSpPr>
          <p:grpSpPr bwMode="auto">
            <a:xfrm>
              <a:off x="3024" y="2208"/>
              <a:ext cx="432" cy="384"/>
              <a:chOff x="3168" y="2304"/>
              <a:chExt cx="528" cy="384"/>
            </a:xfrm>
          </p:grpSpPr>
          <p:sp>
            <p:nvSpPr>
              <p:cNvPr id="34" name="Oval 28"/>
              <p:cNvSpPr>
                <a:spLocks noChangeArrowheads="1"/>
              </p:cNvSpPr>
              <p:nvPr/>
            </p:nvSpPr>
            <p:spPr bwMode="auto">
              <a:xfrm>
                <a:off x="3168" y="2304"/>
                <a:ext cx="528" cy="384"/>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35" name="Text Box 29"/>
              <p:cNvSpPr txBox="1">
                <a:spLocks noChangeArrowheads="1"/>
              </p:cNvSpPr>
              <p:nvPr/>
            </p:nvSpPr>
            <p:spPr bwMode="auto">
              <a:xfrm>
                <a:off x="3277" y="2391"/>
                <a:ext cx="419" cy="250"/>
              </a:xfrm>
              <a:prstGeom prst="rect">
                <a:avLst/>
              </a:prstGeom>
              <a:noFill/>
              <a:ln w="9525">
                <a:noFill/>
                <a:miter lim="800000"/>
                <a:headEnd/>
                <a:tailEnd/>
              </a:ln>
              <a:effectLst/>
            </p:spPr>
            <p:txBody>
              <a:bodyPr>
                <a:spAutoFit/>
              </a:bodyPr>
              <a:lstStyle/>
              <a:p>
                <a:pPr>
                  <a:spcBef>
                    <a:spcPct val="50000"/>
                  </a:spcBef>
                </a:pPr>
                <a:r>
                  <a:rPr lang="en-US" sz="2000" b="1"/>
                  <a:t>n-1</a:t>
                </a:r>
              </a:p>
            </p:txBody>
          </p:sp>
        </p:grpSp>
        <p:grpSp>
          <p:nvGrpSpPr>
            <p:cNvPr id="11" name="Group 34"/>
            <p:cNvGrpSpPr>
              <a:grpSpLocks/>
            </p:cNvGrpSpPr>
            <p:nvPr/>
          </p:nvGrpSpPr>
          <p:grpSpPr bwMode="auto">
            <a:xfrm>
              <a:off x="3857" y="2208"/>
              <a:ext cx="432" cy="384"/>
              <a:chOff x="3168" y="2304"/>
              <a:chExt cx="528" cy="384"/>
            </a:xfrm>
          </p:grpSpPr>
          <p:sp>
            <p:nvSpPr>
              <p:cNvPr id="32" name="Oval 35"/>
              <p:cNvSpPr>
                <a:spLocks noChangeArrowheads="1"/>
              </p:cNvSpPr>
              <p:nvPr/>
            </p:nvSpPr>
            <p:spPr bwMode="auto">
              <a:xfrm>
                <a:off x="3168" y="2304"/>
                <a:ext cx="528" cy="384"/>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33" name="Text Box 36"/>
              <p:cNvSpPr txBox="1">
                <a:spLocks noChangeArrowheads="1"/>
              </p:cNvSpPr>
              <p:nvPr/>
            </p:nvSpPr>
            <p:spPr bwMode="auto">
              <a:xfrm>
                <a:off x="3277" y="2391"/>
                <a:ext cx="419" cy="250"/>
              </a:xfrm>
              <a:prstGeom prst="rect">
                <a:avLst/>
              </a:prstGeom>
              <a:noFill/>
              <a:ln w="9525">
                <a:noFill/>
                <a:miter lim="800000"/>
                <a:headEnd/>
                <a:tailEnd/>
              </a:ln>
              <a:effectLst/>
            </p:spPr>
            <p:txBody>
              <a:bodyPr>
                <a:spAutoFit/>
              </a:bodyPr>
              <a:lstStyle/>
              <a:p>
                <a:pPr>
                  <a:spcBef>
                    <a:spcPct val="50000"/>
                  </a:spcBef>
                </a:pPr>
                <a:r>
                  <a:rPr lang="en-US" sz="2000" b="1"/>
                  <a:t> n</a:t>
                </a:r>
              </a:p>
            </p:txBody>
          </p:sp>
        </p:grpSp>
        <p:grpSp>
          <p:nvGrpSpPr>
            <p:cNvPr id="12" name="Group 43"/>
            <p:cNvGrpSpPr>
              <a:grpSpLocks/>
            </p:cNvGrpSpPr>
            <p:nvPr/>
          </p:nvGrpSpPr>
          <p:grpSpPr bwMode="auto">
            <a:xfrm>
              <a:off x="4678" y="2208"/>
              <a:ext cx="480" cy="384"/>
              <a:chOff x="4752" y="2304"/>
              <a:chExt cx="480" cy="384"/>
            </a:xfrm>
          </p:grpSpPr>
          <p:sp>
            <p:nvSpPr>
              <p:cNvPr id="30" name="Oval 38"/>
              <p:cNvSpPr>
                <a:spLocks noChangeArrowheads="1"/>
              </p:cNvSpPr>
              <p:nvPr/>
            </p:nvSpPr>
            <p:spPr bwMode="auto">
              <a:xfrm>
                <a:off x="4752" y="2304"/>
                <a:ext cx="480" cy="384"/>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31" name="Text Box 39"/>
              <p:cNvSpPr txBox="1">
                <a:spLocks noChangeArrowheads="1"/>
              </p:cNvSpPr>
              <p:nvPr/>
            </p:nvSpPr>
            <p:spPr bwMode="auto">
              <a:xfrm>
                <a:off x="4825" y="2378"/>
                <a:ext cx="381" cy="250"/>
              </a:xfrm>
              <a:prstGeom prst="rect">
                <a:avLst/>
              </a:prstGeom>
              <a:noFill/>
              <a:ln w="9525">
                <a:noFill/>
                <a:miter lim="800000"/>
                <a:headEnd/>
                <a:tailEnd/>
              </a:ln>
              <a:effectLst/>
            </p:spPr>
            <p:txBody>
              <a:bodyPr>
                <a:spAutoFit/>
              </a:bodyPr>
              <a:lstStyle/>
              <a:p>
                <a:pPr>
                  <a:spcBef>
                    <a:spcPct val="50000"/>
                  </a:spcBef>
                </a:pPr>
                <a:r>
                  <a:rPr lang="en-US" sz="2000" b="1"/>
                  <a:t>n+1</a:t>
                </a:r>
              </a:p>
            </p:txBody>
          </p:sp>
        </p:grpSp>
        <p:sp>
          <p:nvSpPr>
            <p:cNvPr id="13" name="Freeform 40"/>
            <p:cNvSpPr>
              <a:spLocks/>
            </p:cNvSpPr>
            <p:nvPr/>
          </p:nvSpPr>
          <p:spPr bwMode="auto">
            <a:xfrm rot="10800000">
              <a:off x="1418" y="2566"/>
              <a:ext cx="672" cy="144"/>
            </a:xfrm>
            <a:custGeom>
              <a:avLst/>
              <a:gdLst/>
              <a:ahLst/>
              <a:cxnLst>
                <a:cxn ang="0">
                  <a:pos x="0" y="144"/>
                </a:cxn>
                <a:cxn ang="0">
                  <a:pos x="336" y="0"/>
                </a:cxn>
                <a:cxn ang="0">
                  <a:pos x="672" y="144"/>
                </a:cxn>
              </a:cxnLst>
              <a:rect l="0" t="0" r="r" b="b"/>
              <a:pathLst>
                <a:path w="672" h="144">
                  <a:moveTo>
                    <a:pt x="0" y="144"/>
                  </a:moveTo>
                  <a:cubicBezTo>
                    <a:pt x="112" y="72"/>
                    <a:pt x="224" y="0"/>
                    <a:pt x="336" y="0"/>
                  </a:cubicBezTo>
                  <a:cubicBezTo>
                    <a:pt x="448" y="0"/>
                    <a:pt x="616" y="120"/>
                    <a:pt x="672" y="144"/>
                  </a:cubicBezTo>
                </a:path>
              </a:pathLst>
            </a:custGeom>
            <a:noFill/>
            <a:ln w="19050">
              <a:solidFill>
                <a:schemeClr val="tx1"/>
              </a:solidFill>
              <a:round/>
              <a:headEnd/>
              <a:tailEnd type="triangle" w="lg" len="lg"/>
            </a:ln>
            <a:effectLst/>
          </p:spPr>
          <p:txBody>
            <a:bodyPr/>
            <a:lstStyle/>
            <a:p>
              <a:endParaRPr lang="en-US"/>
            </a:p>
          </p:txBody>
        </p:sp>
        <p:sp>
          <p:nvSpPr>
            <p:cNvPr id="14" name="Freeform 41"/>
            <p:cNvSpPr>
              <a:spLocks/>
            </p:cNvSpPr>
            <p:nvPr/>
          </p:nvSpPr>
          <p:spPr bwMode="auto">
            <a:xfrm>
              <a:off x="4150" y="2077"/>
              <a:ext cx="672" cy="144"/>
            </a:xfrm>
            <a:custGeom>
              <a:avLst/>
              <a:gdLst/>
              <a:ahLst/>
              <a:cxnLst>
                <a:cxn ang="0">
                  <a:pos x="0" y="144"/>
                </a:cxn>
                <a:cxn ang="0">
                  <a:pos x="336" y="0"/>
                </a:cxn>
                <a:cxn ang="0">
                  <a:pos x="672" y="144"/>
                </a:cxn>
              </a:cxnLst>
              <a:rect l="0" t="0" r="r" b="b"/>
              <a:pathLst>
                <a:path w="672" h="144">
                  <a:moveTo>
                    <a:pt x="0" y="144"/>
                  </a:moveTo>
                  <a:cubicBezTo>
                    <a:pt x="112" y="72"/>
                    <a:pt x="224" y="0"/>
                    <a:pt x="336" y="0"/>
                  </a:cubicBezTo>
                  <a:cubicBezTo>
                    <a:pt x="448" y="0"/>
                    <a:pt x="616" y="120"/>
                    <a:pt x="672" y="144"/>
                  </a:cubicBezTo>
                </a:path>
              </a:pathLst>
            </a:custGeom>
            <a:noFill/>
            <a:ln w="19050">
              <a:solidFill>
                <a:schemeClr val="tx1"/>
              </a:solidFill>
              <a:round/>
              <a:headEnd/>
              <a:tailEnd type="triangle" w="lg" len="lg"/>
            </a:ln>
            <a:effectLst/>
          </p:spPr>
          <p:txBody>
            <a:bodyPr/>
            <a:lstStyle/>
            <a:p>
              <a:endParaRPr lang="en-US"/>
            </a:p>
          </p:txBody>
        </p:sp>
        <p:sp>
          <p:nvSpPr>
            <p:cNvPr id="15" name="Freeform 42"/>
            <p:cNvSpPr>
              <a:spLocks/>
            </p:cNvSpPr>
            <p:nvPr/>
          </p:nvSpPr>
          <p:spPr bwMode="auto">
            <a:xfrm>
              <a:off x="3312" y="2090"/>
              <a:ext cx="672" cy="144"/>
            </a:xfrm>
            <a:custGeom>
              <a:avLst/>
              <a:gdLst/>
              <a:ahLst/>
              <a:cxnLst>
                <a:cxn ang="0">
                  <a:pos x="0" y="144"/>
                </a:cxn>
                <a:cxn ang="0">
                  <a:pos x="336" y="0"/>
                </a:cxn>
                <a:cxn ang="0">
                  <a:pos x="672" y="144"/>
                </a:cxn>
              </a:cxnLst>
              <a:rect l="0" t="0" r="r" b="b"/>
              <a:pathLst>
                <a:path w="672" h="144">
                  <a:moveTo>
                    <a:pt x="0" y="144"/>
                  </a:moveTo>
                  <a:cubicBezTo>
                    <a:pt x="112" y="72"/>
                    <a:pt x="224" y="0"/>
                    <a:pt x="336" y="0"/>
                  </a:cubicBezTo>
                  <a:cubicBezTo>
                    <a:pt x="448" y="0"/>
                    <a:pt x="616" y="120"/>
                    <a:pt x="672" y="144"/>
                  </a:cubicBezTo>
                </a:path>
              </a:pathLst>
            </a:custGeom>
            <a:noFill/>
            <a:ln w="19050">
              <a:solidFill>
                <a:schemeClr val="tx1"/>
              </a:solidFill>
              <a:round/>
              <a:headEnd/>
              <a:tailEnd type="triangle" w="lg" len="lg"/>
            </a:ln>
            <a:effectLst/>
          </p:spPr>
          <p:txBody>
            <a:bodyPr/>
            <a:lstStyle/>
            <a:p>
              <a:endParaRPr lang="en-US"/>
            </a:p>
          </p:txBody>
        </p:sp>
        <p:sp>
          <p:nvSpPr>
            <p:cNvPr id="16" name="Freeform 44"/>
            <p:cNvSpPr>
              <a:spLocks/>
            </p:cNvSpPr>
            <p:nvPr/>
          </p:nvSpPr>
          <p:spPr bwMode="auto">
            <a:xfrm rot="10800000">
              <a:off x="3334" y="2579"/>
              <a:ext cx="672" cy="144"/>
            </a:xfrm>
            <a:custGeom>
              <a:avLst/>
              <a:gdLst/>
              <a:ahLst/>
              <a:cxnLst>
                <a:cxn ang="0">
                  <a:pos x="0" y="144"/>
                </a:cxn>
                <a:cxn ang="0">
                  <a:pos x="336" y="0"/>
                </a:cxn>
                <a:cxn ang="0">
                  <a:pos x="672" y="144"/>
                </a:cxn>
              </a:cxnLst>
              <a:rect l="0" t="0" r="r" b="b"/>
              <a:pathLst>
                <a:path w="672" h="144">
                  <a:moveTo>
                    <a:pt x="0" y="144"/>
                  </a:moveTo>
                  <a:cubicBezTo>
                    <a:pt x="112" y="72"/>
                    <a:pt x="224" y="0"/>
                    <a:pt x="336" y="0"/>
                  </a:cubicBezTo>
                  <a:cubicBezTo>
                    <a:pt x="448" y="0"/>
                    <a:pt x="616" y="120"/>
                    <a:pt x="672" y="144"/>
                  </a:cubicBezTo>
                </a:path>
              </a:pathLst>
            </a:custGeom>
            <a:noFill/>
            <a:ln w="19050">
              <a:solidFill>
                <a:schemeClr val="tx1"/>
              </a:solidFill>
              <a:round/>
              <a:headEnd/>
              <a:tailEnd type="triangle" w="lg" len="lg"/>
            </a:ln>
            <a:effectLst/>
          </p:spPr>
          <p:txBody>
            <a:bodyPr/>
            <a:lstStyle/>
            <a:p>
              <a:endParaRPr lang="en-US"/>
            </a:p>
          </p:txBody>
        </p:sp>
        <p:sp>
          <p:nvSpPr>
            <p:cNvPr id="17" name="Freeform 45"/>
            <p:cNvSpPr>
              <a:spLocks/>
            </p:cNvSpPr>
            <p:nvPr/>
          </p:nvSpPr>
          <p:spPr bwMode="auto">
            <a:xfrm rot="10800000">
              <a:off x="4163" y="2566"/>
              <a:ext cx="672" cy="144"/>
            </a:xfrm>
            <a:custGeom>
              <a:avLst/>
              <a:gdLst/>
              <a:ahLst/>
              <a:cxnLst>
                <a:cxn ang="0">
                  <a:pos x="0" y="144"/>
                </a:cxn>
                <a:cxn ang="0">
                  <a:pos x="336" y="0"/>
                </a:cxn>
                <a:cxn ang="0">
                  <a:pos x="672" y="144"/>
                </a:cxn>
              </a:cxnLst>
              <a:rect l="0" t="0" r="r" b="b"/>
              <a:pathLst>
                <a:path w="672" h="144">
                  <a:moveTo>
                    <a:pt x="0" y="144"/>
                  </a:moveTo>
                  <a:cubicBezTo>
                    <a:pt x="112" y="72"/>
                    <a:pt x="224" y="0"/>
                    <a:pt x="336" y="0"/>
                  </a:cubicBezTo>
                  <a:cubicBezTo>
                    <a:pt x="448" y="0"/>
                    <a:pt x="616" y="120"/>
                    <a:pt x="672" y="144"/>
                  </a:cubicBezTo>
                </a:path>
              </a:pathLst>
            </a:custGeom>
            <a:noFill/>
            <a:ln w="19050">
              <a:solidFill>
                <a:schemeClr val="tx1"/>
              </a:solidFill>
              <a:round/>
              <a:headEnd/>
              <a:tailEnd type="triangle" w="lg" len="lg"/>
            </a:ln>
            <a:effectLst/>
          </p:spPr>
          <p:txBody>
            <a:bodyPr/>
            <a:lstStyle/>
            <a:p>
              <a:endParaRPr lang="en-US"/>
            </a:p>
          </p:txBody>
        </p:sp>
        <p:sp>
          <p:nvSpPr>
            <p:cNvPr id="18" name="Freeform 46"/>
            <p:cNvSpPr>
              <a:spLocks/>
            </p:cNvSpPr>
            <p:nvPr/>
          </p:nvSpPr>
          <p:spPr bwMode="auto">
            <a:xfrm rot="10800000">
              <a:off x="637" y="2588"/>
              <a:ext cx="672" cy="144"/>
            </a:xfrm>
            <a:custGeom>
              <a:avLst/>
              <a:gdLst/>
              <a:ahLst/>
              <a:cxnLst>
                <a:cxn ang="0">
                  <a:pos x="0" y="144"/>
                </a:cxn>
                <a:cxn ang="0">
                  <a:pos x="336" y="0"/>
                </a:cxn>
                <a:cxn ang="0">
                  <a:pos x="672" y="144"/>
                </a:cxn>
              </a:cxnLst>
              <a:rect l="0" t="0" r="r" b="b"/>
              <a:pathLst>
                <a:path w="672" h="144">
                  <a:moveTo>
                    <a:pt x="0" y="144"/>
                  </a:moveTo>
                  <a:cubicBezTo>
                    <a:pt x="112" y="72"/>
                    <a:pt x="224" y="0"/>
                    <a:pt x="336" y="0"/>
                  </a:cubicBezTo>
                  <a:cubicBezTo>
                    <a:pt x="448" y="0"/>
                    <a:pt x="616" y="120"/>
                    <a:pt x="672" y="144"/>
                  </a:cubicBezTo>
                </a:path>
              </a:pathLst>
            </a:custGeom>
            <a:noFill/>
            <a:ln w="19050">
              <a:solidFill>
                <a:schemeClr val="tx1"/>
              </a:solidFill>
              <a:round/>
              <a:headEnd/>
              <a:tailEnd type="triangle" w="lg" len="lg"/>
            </a:ln>
            <a:effectLst/>
          </p:spPr>
          <p:txBody>
            <a:bodyPr/>
            <a:lstStyle/>
            <a:p>
              <a:endParaRPr lang="en-US"/>
            </a:p>
          </p:txBody>
        </p:sp>
        <p:sp>
          <p:nvSpPr>
            <p:cNvPr id="19" name="Freeform 51"/>
            <p:cNvSpPr>
              <a:spLocks/>
            </p:cNvSpPr>
            <p:nvPr/>
          </p:nvSpPr>
          <p:spPr bwMode="auto">
            <a:xfrm>
              <a:off x="2208" y="2064"/>
              <a:ext cx="336" cy="144"/>
            </a:xfrm>
            <a:custGeom>
              <a:avLst/>
              <a:gdLst/>
              <a:ahLst/>
              <a:cxnLst>
                <a:cxn ang="0">
                  <a:pos x="0" y="192"/>
                </a:cxn>
                <a:cxn ang="0">
                  <a:pos x="240" y="48"/>
                </a:cxn>
                <a:cxn ang="0">
                  <a:pos x="432" y="0"/>
                </a:cxn>
              </a:cxnLst>
              <a:rect l="0" t="0" r="r" b="b"/>
              <a:pathLst>
                <a:path w="432" h="192">
                  <a:moveTo>
                    <a:pt x="0" y="192"/>
                  </a:moveTo>
                  <a:cubicBezTo>
                    <a:pt x="84" y="136"/>
                    <a:pt x="168" y="80"/>
                    <a:pt x="240" y="48"/>
                  </a:cubicBezTo>
                  <a:cubicBezTo>
                    <a:pt x="312" y="16"/>
                    <a:pt x="372" y="8"/>
                    <a:pt x="432" y="0"/>
                  </a:cubicBezTo>
                </a:path>
              </a:pathLst>
            </a:custGeom>
            <a:noFill/>
            <a:ln w="19050">
              <a:solidFill>
                <a:schemeClr val="tx1"/>
              </a:solidFill>
              <a:round/>
              <a:headEnd/>
              <a:tailEnd/>
            </a:ln>
            <a:effectLst/>
          </p:spPr>
          <p:txBody>
            <a:bodyPr/>
            <a:lstStyle/>
            <a:p>
              <a:endParaRPr lang="en-US"/>
            </a:p>
          </p:txBody>
        </p:sp>
        <p:sp>
          <p:nvSpPr>
            <p:cNvPr id="20" name="Freeform 54"/>
            <p:cNvSpPr>
              <a:spLocks/>
            </p:cNvSpPr>
            <p:nvPr/>
          </p:nvSpPr>
          <p:spPr bwMode="auto">
            <a:xfrm rot="2651716">
              <a:off x="2836" y="2091"/>
              <a:ext cx="332" cy="104"/>
            </a:xfrm>
            <a:custGeom>
              <a:avLst/>
              <a:gdLst/>
              <a:ahLst/>
              <a:cxnLst>
                <a:cxn ang="0">
                  <a:pos x="0" y="192"/>
                </a:cxn>
                <a:cxn ang="0">
                  <a:pos x="240" y="48"/>
                </a:cxn>
                <a:cxn ang="0">
                  <a:pos x="432" y="0"/>
                </a:cxn>
              </a:cxnLst>
              <a:rect l="0" t="0" r="r" b="b"/>
              <a:pathLst>
                <a:path w="432" h="192">
                  <a:moveTo>
                    <a:pt x="0" y="192"/>
                  </a:moveTo>
                  <a:cubicBezTo>
                    <a:pt x="84" y="136"/>
                    <a:pt x="168" y="80"/>
                    <a:pt x="240" y="48"/>
                  </a:cubicBezTo>
                  <a:cubicBezTo>
                    <a:pt x="312" y="16"/>
                    <a:pt x="372" y="8"/>
                    <a:pt x="432" y="0"/>
                  </a:cubicBezTo>
                </a:path>
              </a:pathLst>
            </a:custGeom>
            <a:noFill/>
            <a:ln w="19050">
              <a:solidFill>
                <a:schemeClr val="tx1"/>
              </a:solidFill>
              <a:round/>
              <a:headEnd/>
              <a:tailEnd type="triangle" w="lg" len="lg"/>
            </a:ln>
            <a:effectLst/>
          </p:spPr>
          <p:txBody>
            <a:bodyPr/>
            <a:lstStyle/>
            <a:p>
              <a:endParaRPr lang="en-US"/>
            </a:p>
          </p:txBody>
        </p:sp>
        <p:sp>
          <p:nvSpPr>
            <p:cNvPr id="21" name="Freeform 55"/>
            <p:cNvSpPr>
              <a:spLocks/>
            </p:cNvSpPr>
            <p:nvPr/>
          </p:nvSpPr>
          <p:spPr bwMode="auto">
            <a:xfrm rot="10800000">
              <a:off x="2832" y="2592"/>
              <a:ext cx="336" cy="144"/>
            </a:xfrm>
            <a:custGeom>
              <a:avLst/>
              <a:gdLst/>
              <a:ahLst/>
              <a:cxnLst>
                <a:cxn ang="0">
                  <a:pos x="0" y="192"/>
                </a:cxn>
                <a:cxn ang="0">
                  <a:pos x="240" y="48"/>
                </a:cxn>
                <a:cxn ang="0">
                  <a:pos x="432" y="0"/>
                </a:cxn>
              </a:cxnLst>
              <a:rect l="0" t="0" r="r" b="b"/>
              <a:pathLst>
                <a:path w="432" h="192">
                  <a:moveTo>
                    <a:pt x="0" y="192"/>
                  </a:moveTo>
                  <a:cubicBezTo>
                    <a:pt x="84" y="136"/>
                    <a:pt x="168" y="80"/>
                    <a:pt x="240" y="48"/>
                  </a:cubicBezTo>
                  <a:cubicBezTo>
                    <a:pt x="312" y="16"/>
                    <a:pt x="372" y="8"/>
                    <a:pt x="432" y="0"/>
                  </a:cubicBezTo>
                </a:path>
              </a:pathLst>
            </a:custGeom>
            <a:noFill/>
            <a:ln w="19050">
              <a:solidFill>
                <a:schemeClr val="tx1"/>
              </a:solidFill>
              <a:round/>
              <a:headEnd/>
              <a:tailEnd/>
            </a:ln>
            <a:effectLst/>
          </p:spPr>
          <p:txBody>
            <a:bodyPr/>
            <a:lstStyle/>
            <a:p>
              <a:endParaRPr lang="en-US"/>
            </a:p>
          </p:txBody>
        </p:sp>
        <p:sp>
          <p:nvSpPr>
            <p:cNvPr id="22" name="Freeform 56"/>
            <p:cNvSpPr>
              <a:spLocks/>
            </p:cNvSpPr>
            <p:nvPr/>
          </p:nvSpPr>
          <p:spPr bwMode="auto">
            <a:xfrm rot="13451716">
              <a:off x="2208" y="2584"/>
              <a:ext cx="332" cy="104"/>
            </a:xfrm>
            <a:custGeom>
              <a:avLst/>
              <a:gdLst/>
              <a:ahLst/>
              <a:cxnLst>
                <a:cxn ang="0">
                  <a:pos x="0" y="192"/>
                </a:cxn>
                <a:cxn ang="0">
                  <a:pos x="240" y="48"/>
                </a:cxn>
                <a:cxn ang="0">
                  <a:pos x="432" y="0"/>
                </a:cxn>
              </a:cxnLst>
              <a:rect l="0" t="0" r="r" b="b"/>
              <a:pathLst>
                <a:path w="432" h="192">
                  <a:moveTo>
                    <a:pt x="0" y="192"/>
                  </a:moveTo>
                  <a:cubicBezTo>
                    <a:pt x="84" y="136"/>
                    <a:pt x="168" y="80"/>
                    <a:pt x="240" y="48"/>
                  </a:cubicBezTo>
                  <a:cubicBezTo>
                    <a:pt x="312" y="16"/>
                    <a:pt x="372" y="8"/>
                    <a:pt x="432" y="0"/>
                  </a:cubicBezTo>
                </a:path>
              </a:pathLst>
            </a:custGeom>
            <a:noFill/>
            <a:ln w="19050">
              <a:solidFill>
                <a:schemeClr val="tx1"/>
              </a:solidFill>
              <a:round/>
              <a:headEnd/>
              <a:tailEnd type="triangle" w="lg" len="lg"/>
            </a:ln>
            <a:effectLst/>
          </p:spPr>
          <p:txBody>
            <a:bodyPr/>
            <a:lstStyle/>
            <a:p>
              <a:endParaRPr lang="en-US"/>
            </a:p>
          </p:txBody>
        </p:sp>
        <p:sp>
          <p:nvSpPr>
            <p:cNvPr id="23" name="Freeform 57"/>
            <p:cNvSpPr>
              <a:spLocks/>
            </p:cNvSpPr>
            <p:nvPr/>
          </p:nvSpPr>
          <p:spPr bwMode="auto">
            <a:xfrm rot="13451716">
              <a:off x="4996" y="2584"/>
              <a:ext cx="332" cy="104"/>
            </a:xfrm>
            <a:custGeom>
              <a:avLst/>
              <a:gdLst/>
              <a:ahLst/>
              <a:cxnLst>
                <a:cxn ang="0">
                  <a:pos x="0" y="192"/>
                </a:cxn>
                <a:cxn ang="0">
                  <a:pos x="240" y="48"/>
                </a:cxn>
                <a:cxn ang="0">
                  <a:pos x="432" y="0"/>
                </a:cxn>
              </a:cxnLst>
              <a:rect l="0" t="0" r="r" b="b"/>
              <a:pathLst>
                <a:path w="432" h="192">
                  <a:moveTo>
                    <a:pt x="0" y="192"/>
                  </a:moveTo>
                  <a:cubicBezTo>
                    <a:pt x="84" y="136"/>
                    <a:pt x="168" y="80"/>
                    <a:pt x="240" y="48"/>
                  </a:cubicBezTo>
                  <a:cubicBezTo>
                    <a:pt x="312" y="16"/>
                    <a:pt x="372" y="8"/>
                    <a:pt x="432" y="0"/>
                  </a:cubicBezTo>
                </a:path>
              </a:pathLst>
            </a:custGeom>
            <a:noFill/>
            <a:ln w="19050">
              <a:solidFill>
                <a:schemeClr val="tx1"/>
              </a:solidFill>
              <a:round/>
              <a:headEnd/>
              <a:tailEnd type="triangle" w="lg" len="lg"/>
            </a:ln>
            <a:effectLst/>
          </p:spPr>
          <p:txBody>
            <a:bodyPr/>
            <a:lstStyle/>
            <a:p>
              <a:endParaRPr lang="en-US"/>
            </a:p>
          </p:txBody>
        </p:sp>
        <p:sp>
          <p:nvSpPr>
            <p:cNvPr id="24" name="Freeform 58"/>
            <p:cNvSpPr>
              <a:spLocks/>
            </p:cNvSpPr>
            <p:nvPr/>
          </p:nvSpPr>
          <p:spPr bwMode="auto">
            <a:xfrm>
              <a:off x="4992" y="2077"/>
              <a:ext cx="336" cy="144"/>
            </a:xfrm>
            <a:custGeom>
              <a:avLst/>
              <a:gdLst/>
              <a:ahLst/>
              <a:cxnLst>
                <a:cxn ang="0">
                  <a:pos x="0" y="192"/>
                </a:cxn>
                <a:cxn ang="0">
                  <a:pos x="240" y="48"/>
                </a:cxn>
                <a:cxn ang="0">
                  <a:pos x="432" y="0"/>
                </a:cxn>
              </a:cxnLst>
              <a:rect l="0" t="0" r="r" b="b"/>
              <a:pathLst>
                <a:path w="432" h="192">
                  <a:moveTo>
                    <a:pt x="0" y="192"/>
                  </a:moveTo>
                  <a:cubicBezTo>
                    <a:pt x="84" y="136"/>
                    <a:pt x="168" y="80"/>
                    <a:pt x="240" y="48"/>
                  </a:cubicBezTo>
                  <a:cubicBezTo>
                    <a:pt x="312" y="16"/>
                    <a:pt x="372" y="8"/>
                    <a:pt x="432" y="0"/>
                  </a:cubicBezTo>
                </a:path>
              </a:pathLst>
            </a:custGeom>
            <a:noFill/>
            <a:ln w="19050">
              <a:solidFill>
                <a:schemeClr val="tx1"/>
              </a:solidFill>
              <a:round/>
              <a:headEnd/>
              <a:tailEnd/>
            </a:ln>
            <a:effectLst/>
          </p:spPr>
          <p:txBody>
            <a:bodyPr/>
            <a:lstStyle/>
            <a:p>
              <a:endParaRPr lang="en-US"/>
            </a:p>
          </p:txBody>
        </p:sp>
        <p:graphicFrame>
          <p:nvGraphicFramePr>
            <p:cNvPr id="25" name="Object 60"/>
            <p:cNvGraphicFramePr>
              <a:graphicFrameLocks noChangeAspect="1"/>
            </p:cNvGraphicFramePr>
            <p:nvPr/>
          </p:nvGraphicFramePr>
          <p:xfrm>
            <a:off x="2483" y="2330"/>
            <a:ext cx="476" cy="166"/>
          </p:xfrm>
          <a:graphic>
            <a:graphicData uri="http://schemas.openxmlformats.org/presentationml/2006/ole">
              <mc:AlternateContent xmlns:mc="http://schemas.openxmlformats.org/markup-compatibility/2006">
                <mc:Choice xmlns:v="urn:schemas-microsoft-com:vml" Requires="v">
                  <p:oleObj name="Equation" r:id="rId2" imgW="291973" imgH="101556" progId="Equation.3">
                    <p:embed/>
                  </p:oleObj>
                </mc:Choice>
                <mc:Fallback>
                  <p:oleObj name="Equation" r:id="rId2" imgW="291973" imgH="101556" progId="Equation.3">
                    <p:embed/>
                    <p:pic>
                      <p:nvPicPr>
                        <p:cNvPr id="25" name="Object 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 y="2330"/>
                          <a:ext cx="476" cy="1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Text Box 65"/>
            <p:cNvSpPr txBox="1">
              <a:spLocks noChangeArrowheads="1"/>
            </p:cNvSpPr>
            <p:nvPr/>
          </p:nvSpPr>
          <p:spPr bwMode="auto">
            <a:xfrm>
              <a:off x="864" y="2688"/>
              <a:ext cx="432" cy="288"/>
            </a:xfrm>
            <a:prstGeom prst="rect">
              <a:avLst/>
            </a:prstGeom>
            <a:noFill/>
            <a:ln w="9525">
              <a:noFill/>
              <a:miter lim="800000"/>
              <a:headEnd/>
              <a:tailEnd/>
            </a:ln>
            <a:effectLst/>
          </p:spPr>
          <p:txBody>
            <a:bodyPr>
              <a:spAutoFit/>
            </a:bodyPr>
            <a:lstStyle/>
            <a:p>
              <a:pPr>
                <a:spcBef>
                  <a:spcPct val="50000"/>
                </a:spcBef>
              </a:pPr>
              <a:r>
                <a:rPr lang="en-US" b="1" dirty="0">
                  <a:sym typeface="Symbol" pitchFamily="18" charset="2"/>
                </a:rPr>
                <a:t></a:t>
              </a:r>
              <a:r>
                <a:rPr lang="en-US" b="1" baseline="-14000" dirty="0">
                  <a:sym typeface="Symbol" pitchFamily="18" charset="2"/>
                </a:rPr>
                <a:t>1</a:t>
              </a:r>
              <a:endParaRPr lang="en-US" b="1" baseline="-14000" dirty="0"/>
            </a:p>
          </p:txBody>
        </p:sp>
        <p:sp>
          <p:nvSpPr>
            <p:cNvPr id="27" name="Text Box 66"/>
            <p:cNvSpPr txBox="1">
              <a:spLocks noChangeArrowheads="1"/>
            </p:cNvSpPr>
            <p:nvPr/>
          </p:nvSpPr>
          <p:spPr bwMode="auto">
            <a:xfrm>
              <a:off x="1632" y="2688"/>
              <a:ext cx="432" cy="288"/>
            </a:xfrm>
            <a:prstGeom prst="rect">
              <a:avLst/>
            </a:prstGeom>
            <a:noFill/>
            <a:ln w="9525">
              <a:noFill/>
              <a:miter lim="800000"/>
              <a:headEnd/>
              <a:tailEnd/>
            </a:ln>
            <a:effectLst/>
          </p:spPr>
          <p:txBody>
            <a:bodyPr>
              <a:spAutoFit/>
            </a:bodyPr>
            <a:lstStyle/>
            <a:p>
              <a:pPr>
                <a:spcBef>
                  <a:spcPct val="50000"/>
                </a:spcBef>
              </a:pPr>
              <a:r>
                <a:rPr lang="en-US" b="1" dirty="0">
                  <a:sym typeface="Symbol" pitchFamily="18" charset="2"/>
                </a:rPr>
                <a:t></a:t>
              </a:r>
              <a:r>
                <a:rPr lang="en-US" b="1" baseline="-14000" dirty="0">
                  <a:sym typeface="Symbol" pitchFamily="18" charset="2"/>
                </a:rPr>
                <a:t>2</a:t>
              </a:r>
              <a:endParaRPr lang="en-US" b="1" baseline="-14000" dirty="0"/>
            </a:p>
          </p:txBody>
        </p:sp>
        <p:sp>
          <p:nvSpPr>
            <p:cNvPr id="28" name="Text Box 67"/>
            <p:cNvSpPr txBox="1">
              <a:spLocks noChangeArrowheads="1"/>
            </p:cNvSpPr>
            <p:nvPr/>
          </p:nvSpPr>
          <p:spPr bwMode="auto">
            <a:xfrm>
              <a:off x="3552" y="2688"/>
              <a:ext cx="432" cy="288"/>
            </a:xfrm>
            <a:prstGeom prst="rect">
              <a:avLst/>
            </a:prstGeom>
            <a:noFill/>
            <a:ln w="9525">
              <a:noFill/>
              <a:miter lim="800000"/>
              <a:headEnd/>
              <a:tailEnd/>
            </a:ln>
            <a:effectLst/>
          </p:spPr>
          <p:txBody>
            <a:bodyPr>
              <a:spAutoFit/>
            </a:bodyPr>
            <a:lstStyle/>
            <a:p>
              <a:pPr>
                <a:spcBef>
                  <a:spcPct val="50000"/>
                </a:spcBef>
              </a:pPr>
              <a:r>
                <a:rPr lang="en-US" b="1" dirty="0">
                  <a:sym typeface="Symbol" pitchFamily="18" charset="2"/>
                </a:rPr>
                <a:t></a:t>
              </a:r>
              <a:r>
                <a:rPr lang="en-US" b="1" baseline="-14000" dirty="0">
                  <a:sym typeface="Symbol" pitchFamily="18" charset="2"/>
                </a:rPr>
                <a:t>n</a:t>
              </a:r>
              <a:endParaRPr lang="en-US" b="1" baseline="-14000" dirty="0"/>
            </a:p>
          </p:txBody>
        </p:sp>
        <p:sp>
          <p:nvSpPr>
            <p:cNvPr id="29" name="Text Box 68"/>
            <p:cNvSpPr txBox="1">
              <a:spLocks noChangeArrowheads="1"/>
            </p:cNvSpPr>
            <p:nvPr/>
          </p:nvSpPr>
          <p:spPr bwMode="auto">
            <a:xfrm>
              <a:off x="4368" y="2688"/>
              <a:ext cx="528" cy="288"/>
            </a:xfrm>
            <a:prstGeom prst="rect">
              <a:avLst/>
            </a:prstGeom>
            <a:noFill/>
            <a:ln w="9525">
              <a:noFill/>
              <a:miter lim="800000"/>
              <a:headEnd/>
              <a:tailEnd/>
            </a:ln>
            <a:effectLst/>
          </p:spPr>
          <p:txBody>
            <a:bodyPr>
              <a:spAutoFit/>
            </a:bodyPr>
            <a:lstStyle/>
            <a:p>
              <a:pPr>
                <a:spcBef>
                  <a:spcPct val="50000"/>
                </a:spcBef>
              </a:pPr>
              <a:r>
                <a:rPr lang="en-US" b="1" dirty="0">
                  <a:sym typeface="Symbol" pitchFamily="18" charset="2"/>
                </a:rPr>
                <a:t></a:t>
              </a:r>
              <a:r>
                <a:rPr lang="en-US" b="1" baseline="-14000" dirty="0">
                  <a:sym typeface="Symbol" pitchFamily="18" charset="2"/>
                </a:rPr>
                <a:t>n+1</a:t>
              </a:r>
              <a:endParaRPr lang="en-US" b="1" baseline="-14000" dirty="0"/>
            </a:p>
          </p:txBody>
        </p:sp>
      </p:grpSp>
      <p:grpSp>
        <p:nvGrpSpPr>
          <p:cNvPr id="44" name="Group 70"/>
          <p:cNvGrpSpPr>
            <a:grpSpLocks/>
          </p:cNvGrpSpPr>
          <p:nvPr/>
        </p:nvGrpSpPr>
        <p:grpSpPr bwMode="auto">
          <a:xfrm>
            <a:off x="685800" y="5181600"/>
            <a:ext cx="685800" cy="609600"/>
            <a:chOff x="3168" y="2304"/>
            <a:chExt cx="528" cy="384"/>
          </a:xfrm>
        </p:grpSpPr>
        <p:sp>
          <p:nvSpPr>
            <p:cNvPr id="45" name="Oval 71"/>
            <p:cNvSpPr>
              <a:spLocks noChangeArrowheads="1"/>
            </p:cNvSpPr>
            <p:nvPr/>
          </p:nvSpPr>
          <p:spPr bwMode="auto">
            <a:xfrm>
              <a:off x="3168" y="2304"/>
              <a:ext cx="528" cy="384"/>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46" name="Text Box 72"/>
            <p:cNvSpPr txBox="1">
              <a:spLocks noChangeArrowheads="1"/>
            </p:cNvSpPr>
            <p:nvPr/>
          </p:nvSpPr>
          <p:spPr bwMode="auto">
            <a:xfrm>
              <a:off x="3277" y="2391"/>
              <a:ext cx="419" cy="250"/>
            </a:xfrm>
            <a:prstGeom prst="rect">
              <a:avLst/>
            </a:prstGeom>
            <a:noFill/>
            <a:ln w="9525">
              <a:noFill/>
              <a:miter lim="800000"/>
              <a:headEnd/>
              <a:tailEnd/>
            </a:ln>
            <a:effectLst/>
          </p:spPr>
          <p:txBody>
            <a:bodyPr>
              <a:spAutoFit/>
            </a:bodyPr>
            <a:lstStyle/>
            <a:p>
              <a:pPr>
                <a:spcBef>
                  <a:spcPct val="50000"/>
                </a:spcBef>
              </a:pPr>
              <a:r>
                <a:rPr lang="en-US" sz="2000" b="1" dirty="0"/>
                <a:t> n</a:t>
              </a:r>
            </a:p>
          </p:txBody>
        </p:sp>
      </p:grpSp>
      <p:sp>
        <p:nvSpPr>
          <p:cNvPr id="47" name="Text Box 73"/>
          <p:cNvSpPr txBox="1">
            <a:spLocks noChangeArrowheads="1"/>
          </p:cNvSpPr>
          <p:nvPr/>
        </p:nvSpPr>
        <p:spPr bwMode="auto">
          <a:xfrm>
            <a:off x="1447800" y="5257800"/>
            <a:ext cx="7162800" cy="533400"/>
          </a:xfrm>
          <a:prstGeom prst="rect">
            <a:avLst/>
          </a:prstGeom>
          <a:noFill/>
          <a:ln w="9525">
            <a:noFill/>
            <a:miter lim="800000"/>
            <a:headEnd/>
            <a:tailEnd/>
          </a:ln>
          <a:effectLst/>
        </p:spPr>
        <p:txBody>
          <a:bodyPr wrap="square">
            <a:spAutoFit/>
          </a:bodyPr>
          <a:lstStyle/>
          <a:p>
            <a:pPr>
              <a:spcBef>
                <a:spcPct val="50000"/>
              </a:spcBef>
            </a:pPr>
            <a:r>
              <a:rPr lang="en-US" sz="2800" dirty="0"/>
              <a:t>= </a:t>
            </a:r>
            <a:r>
              <a:rPr lang="en-US" i="1" dirty="0">
                <a:solidFill>
                  <a:srgbClr val="0811BC"/>
                </a:solidFill>
              </a:rPr>
              <a:t>State n, i.e., the case of n customers in the system</a:t>
            </a:r>
          </a:p>
        </p:txBody>
      </p:sp>
      <p:sp>
        <p:nvSpPr>
          <p:cNvPr id="48" name="Text Box 61"/>
          <p:cNvSpPr txBox="1">
            <a:spLocks noChangeArrowheads="1"/>
          </p:cNvSpPr>
          <p:nvPr/>
        </p:nvSpPr>
        <p:spPr bwMode="auto">
          <a:xfrm>
            <a:off x="1295400" y="3135868"/>
            <a:ext cx="6477000" cy="369332"/>
          </a:xfrm>
          <a:prstGeom prst="rect">
            <a:avLst/>
          </a:prstGeom>
          <a:noFill/>
          <a:ln w="9525">
            <a:noFill/>
            <a:miter lim="800000"/>
            <a:headEnd/>
            <a:tailEnd/>
          </a:ln>
          <a:effectLst/>
        </p:spPr>
        <p:txBody>
          <a:bodyPr wrap="square">
            <a:spAutoFit/>
          </a:bodyPr>
          <a:lstStyle/>
          <a:p>
            <a:pPr>
              <a:spcBef>
                <a:spcPct val="50000"/>
              </a:spcBef>
            </a:pPr>
            <a:r>
              <a:rPr lang="en-US" b="1" dirty="0">
                <a:sym typeface="Symbol" pitchFamily="18" charset="2"/>
              </a:rPr>
              <a:t></a:t>
            </a:r>
            <a:r>
              <a:rPr lang="en-US" b="1" baseline="-14000" dirty="0">
                <a:sym typeface="Symbol" pitchFamily="18" charset="2"/>
              </a:rPr>
              <a:t>0</a:t>
            </a:r>
            <a:endParaRPr lang="en-US" b="1" baseline="-14000" dirty="0"/>
          </a:p>
        </p:txBody>
      </p:sp>
      <p:sp>
        <p:nvSpPr>
          <p:cNvPr id="49" name="Text Box 61"/>
          <p:cNvSpPr txBox="1">
            <a:spLocks noChangeArrowheads="1"/>
          </p:cNvSpPr>
          <p:nvPr/>
        </p:nvSpPr>
        <p:spPr bwMode="auto">
          <a:xfrm>
            <a:off x="2590800" y="3135868"/>
            <a:ext cx="457200" cy="369332"/>
          </a:xfrm>
          <a:prstGeom prst="rect">
            <a:avLst/>
          </a:prstGeom>
          <a:noFill/>
          <a:ln w="9525">
            <a:noFill/>
            <a:miter lim="800000"/>
            <a:headEnd/>
            <a:tailEnd/>
          </a:ln>
          <a:effectLst/>
        </p:spPr>
        <p:txBody>
          <a:bodyPr wrap="square">
            <a:spAutoFit/>
          </a:bodyPr>
          <a:lstStyle/>
          <a:p>
            <a:pPr>
              <a:spcBef>
                <a:spcPct val="50000"/>
              </a:spcBef>
            </a:pPr>
            <a:r>
              <a:rPr lang="en-US" b="1" dirty="0">
                <a:sym typeface="Symbol" pitchFamily="18" charset="2"/>
              </a:rPr>
              <a:t></a:t>
            </a:r>
            <a:r>
              <a:rPr lang="en-US" b="1" baseline="-14000" dirty="0">
                <a:sym typeface="Symbol" pitchFamily="18" charset="2"/>
              </a:rPr>
              <a:t>1</a:t>
            </a:r>
            <a:endParaRPr lang="en-US" b="1" baseline="-14000" dirty="0"/>
          </a:p>
        </p:txBody>
      </p:sp>
      <p:sp>
        <p:nvSpPr>
          <p:cNvPr id="50" name="Text Box 61"/>
          <p:cNvSpPr txBox="1">
            <a:spLocks noChangeArrowheads="1"/>
          </p:cNvSpPr>
          <p:nvPr/>
        </p:nvSpPr>
        <p:spPr bwMode="auto">
          <a:xfrm>
            <a:off x="5562600" y="3135868"/>
            <a:ext cx="762000" cy="369332"/>
          </a:xfrm>
          <a:prstGeom prst="rect">
            <a:avLst/>
          </a:prstGeom>
          <a:noFill/>
          <a:ln w="9525">
            <a:noFill/>
            <a:miter lim="800000"/>
            <a:headEnd/>
            <a:tailEnd/>
          </a:ln>
          <a:effectLst/>
        </p:spPr>
        <p:txBody>
          <a:bodyPr wrap="square">
            <a:spAutoFit/>
          </a:bodyPr>
          <a:lstStyle/>
          <a:p>
            <a:pPr>
              <a:spcBef>
                <a:spcPct val="50000"/>
              </a:spcBef>
            </a:pPr>
            <a:r>
              <a:rPr lang="en-US" b="1" dirty="0">
                <a:sym typeface="Symbol" pitchFamily="18" charset="2"/>
              </a:rPr>
              <a:t></a:t>
            </a:r>
            <a:r>
              <a:rPr lang="en-US" b="1" baseline="-14000" dirty="0">
                <a:sym typeface="Symbol" pitchFamily="18" charset="2"/>
              </a:rPr>
              <a:t>n-1</a:t>
            </a:r>
            <a:endParaRPr lang="en-US" b="1" baseline="-14000" dirty="0"/>
          </a:p>
        </p:txBody>
      </p:sp>
      <p:sp>
        <p:nvSpPr>
          <p:cNvPr id="51" name="Text Box 61"/>
          <p:cNvSpPr txBox="1">
            <a:spLocks noChangeArrowheads="1"/>
          </p:cNvSpPr>
          <p:nvPr/>
        </p:nvSpPr>
        <p:spPr bwMode="auto">
          <a:xfrm>
            <a:off x="6858000" y="3135868"/>
            <a:ext cx="685800" cy="369332"/>
          </a:xfrm>
          <a:prstGeom prst="rect">
            <a:avLst/>
          </a:prstGeom>
          <a:noFill/>
          <a:ln w="9525">
            <a:noFill/>
            <a:miter lim="800000"/>
            <a:headEnd/>
            <a:tailEnd/>
          </a:ln>
          <a:effectLst/>
        </p:spPr>
        <p:txBody>
          <a:bodyPr wrap="square">
            <a:spAutoFit/>
          </a:bodyPr>
          <a:lstStyle/>
          <a:p>
            <a:pPr>
              <a:spcBef>
                <a:spcPct val="50000"/>
              </a:spcBef>
            </a:pPr>
            <a:r>
              <a:rPr lang="en-US" b="1" dirty="0">
                <a:sym typeface="Symbol" pitchFamily="18" charset="2"/>
              </a:rPr>
              <a:t></a:t>
            </a:r>
            <a:r>
              <a:rPr lang="en-US" b="1" baseline="-14000" dirty="0">
                <a:sym typeface="Symbol" pitchFamily="18" charset="2"/>
              </a:rPr>
              <a:t>n</a:t>
            </a:r>
            <a:endParaRPr lang="en-US" b="1" baseline="-14000" dirty="0"/>
          </a:p>
        </p:txBody>
      </p:sp>
      <p:sp>
        <p:nvSpPr>
          <p:cNvPr id="53" name="Rectangle 52"/>
          <p:cNvSpPr/>
          <p:nvPr/>
        </p:nvSpPr>
        <p:spPr>
          <a:xfrm>
            <a:off x="0" y="247471"/>
            <a:ext cx="9143999" cy="646331"/>
          </a:xfrm>
          <a:prstGeom prst="rect">
            <a:avLst/>
          </a:prstGeom>
        </p:spPr>
        <p:txBody>
          <a:bodyPr wrap="square">
            <a:spAutoFit/>
          </a:bodyPr>
          <a:lstStyle/>
          <a:p>
            <a:pPr algn="ctr"/>
            <a:r>
              <a:rPr lang="en-US" b="1" dirty="0">
                <a:solidFill>
                  <a:srgbClr val="FF0000"/>
                </a:solidFill>
                <a:latin typeface="Times New Roman" pitchFamily="18" charset="0"/>
                <a:cs typeface="Times New Roman" pitchFamily="18" charset="0"/>
              </a:rPr>
              <a:t>Attainment Expedients of Markovian Heterogeneous Water Heaters in Queueing Models </a:t>
            </a:r>
          </a:p>
          <a:p>
            <a:pPr algn="ctr"/>
            <a:r>
              <a:rPr lang="en-US" b="1" dirty="0">
                <a:solidFill>
                  <a:srgbClr val="FF0000"/>
                </a:solidFill>
                <a:latin typeface="Times New Roman" pitchFamily="18" charset="0"/>
                <a:cs typeface="Times New Roman" pitchFamily="18" charset="0"/>
              </a:rPr>
              <a:t>by Matrix Geometric Method</a:t>
            </a:r>
            <a:endParaRPr lang="en-US" b="1" dirty="0">
              <a:solidFill>
                <a:schemeClr val="accent6">
                  <a:lumMod val="50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animEffect transition="in" filter="randombar(horizontal)">
                                      <p:cBhvr>
                                        <p:cTn id="7" dur="500"/>
                                        <p:tgtEl>
                                          <p:spTgt spid="4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43">
                                            <p:txEl>
                                              <p:pRg st="1" end="1"/>
                                            </p:txEl>
                                          </p:spTgt>
                                        </p:tgtEl>
                                        <p:attrNameLst>
                                          <p:attrName>style.visibility</p:attrName>
                                        </p:attrNameLst>
                                      </p:cBhvr>
                                      <p:to>
                                        <p:strVal val="visible"/>
                                      </p:to>
                                    </p:set>
                                    <p:animEffect transition="in" filter="randombar(horizontal)">
                                      <p:cBhvr>
                                        <p:cTn id="10" dur="500"/>
                                        <p:tgtEl>
                                          <p:spTgt spid="4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iterate type="lt">
                                    <p:tmPct val="0"/>
                                  </p:iterate>
                                  <p:childTnLst>
                                    <p:set>
                                      <p:cBhvr>
                                        <p:cTn id="20" dur="1" fill="hold">
                                          <p:stCondLst>
                                            <p:cond delay="0"/>
                                          </p:stCondLst>
                                        </p:cTn>
                                        <p:tgtEl>
                                          <p:spTgt spid="48">
                                            <p:txEl>
                                              <p:pRg st="0" end="0"/>
                                            </p:txEl>
                                          </p:spTgt>
                                        </p:tgtEl>
                                        <p:attrNameLst>
                                          <p:attrName>style.visibility</p:attrName>
                                        </p:attrNameLst>
                                      </p:cBhvr>
                                      <p:to>
                                        <p:strVal val="visible"/>
                                      </p:to>
                                    </p:set>
                                    <p:anim calcmode="lin" valueType="num">
                                      <p:cBhvr additive="base">
                                        <p:cTn id="21"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9">
                                            <p:txEl>
                                              <p:pRg st="0" end="0"/>
                                            </p:txEl>
                                          </p:spTgt>
                                        </p:tgtEl>
                                        <p:attrNameLst>
                                          <p:attrName>style.visibility</p:attrName>
                                        </p:attrNameLst>
                                      </p:cBhvr>
                                      <p:to>
                                        <p:strVal val="visible"/>
                                      </p:to>
                                    </p:set>
                                    <p:anim calcmode="lin" valueType="num">
                                      <p:cBhvr additive="base">
                                        <p:cTn id="27" dur="500" fill="hold"/>
                                        <p:tgtEl>
                                          <p:spTgt spid="49">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0">
                                            <p:txEl>
                                              <p:pRg st="0" end="0"/>
                                            </p:txEl>
                                          </p:spTgt>
                                        </p:tgtEl>
                                        <p:attrNameLst>
                                          <p:attrName>style.visibility</p:attrName>
                                        </p:attrNameLst>
                                      </p:cBhvr>
                                      <p:to>
                                        <p:strVal val="visible"/>
                                      </p:to>
                                    </p:set>
                                    <p:anim calcmode="lin" valueType="num">
                                      <p:cBhvr additive="base">
                                        <p:cTn id="33"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51">
                                            <p:txEl>
                                              <p:pRg st="0" end="0"/>
                                            </p:txEl>
                                          </p:spTgt>
                                        </p:tgtEl>
                                        <p:attrNameLst>
                                          <p:attrName>style.visibility</p:attrName>
                                        </p:attrNameLst>
                                      </p:cBhvr>
                                      <p:to>
                                        <p:strVal val="visible"/>
                                      </p:to>
                                    </p:set>
                                    <p:anim calcmode="lin" valueType="num">
                                      <p:cBhvr additive="base">
                                        <p:cTn id="39" dur="500" fill="hold"/>
                                        <p:tgtEl>
                                          <p:spTgt spid="51">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44"/>
                                        </p:tgtEl>
                                        <p:attrNameLst>
                                          <p:attrName>style.visibility</p:attrName>
                                        </p:attrNameLst>
                                      </p:cBhvr>
                                      <p:to>
                                        <p:strVal val="visible"/>
                                      </p:to>
                                    </p:set>
                                    <p:anim calcmode="lin" valueType="num">
                                      <p:cBhvr additive="base">
                                        <p:cTn id="45" dur="500" fill="hold"/>
                                        <p:tgtEl>
                                          <p:spTgt spid="44"/>
                                        </p:tgtEl>
                                        <p:attrNameLst>
                                          <p:attrName>ppt_x</p:attrName>
                                        </p:attrNameLst>
                                      </p:cBhvr>
                                      <p:tavLst>
                                        <p:tav tm="0">
                                          <p:val>
                                            <p:strVal val="#ppt_x"/>
                                          </p:val>
                                        </p:tav>
                                        <p:tav tm="100000">
                                          <p:val>
                                            <p:strVal val="#ppt_x"/>
                                          </p:val>
                                        </p:tav>
                                      </p:tavLst>
                                    </p:anim>
                                    <p:anim calcmode="lin" valueType="num">
                                      <p:cBhvr additive="base">
                                        <p:cTn id="46"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nodeType="clickEffect">
                                  <p:stCondLst>
                                    <p:cond delay="0"/>
                                  </p:stCondLst>
                                  <p:childTnLst>
                                    <p:set>
                                      <p:cBhvr>
                                        <p:cTn id="50" dur="1" fill="hold">
                                          <p:stCondLst>
                                            <p:cond delay="0"/>
                                          </p:stCondLst>
                                        </p:cTn>
                                        <p:tgtEl>
                                          <p:spTgt spid="47">
                                            <p:txEl>
                                              <p:pRg st="0" end="0"/>
                                            </p:txEl>
                                          </p:spTgt>
                                        </p:tgtEl>
                                        <p:attrNameLst>
                                          <p:attrName>style.visibility</p:attrName>
                                        </p:attrNameLst>
                                      </p:cBhvr>
                                      <p:to>
                                        <p:strVal val="visible"/>
                                      </p:to>
                                    </p:set>
                                    <p:animEffect transition="in" filter="randombar(horizontal)">
                                      <p:cBhvr>
                                        <p:cTn id="51" dur="500"/>
                                        <p:tgtEl>
                                          <p:spTgt spid="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build="allAtOnce"/>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26A63A3-23CF-032E-3D14-844E623722B9}"/>
              </a:ext>
            </a:extLst>
          </p:cNvPr>
          <p:cNvSpPr txBox="1"/>
          <p:nvPr/>
        </p:nvSpPr>
        <p:spPr>
          <a:xfrm>
            <a:off x="0" y="152400"/>
            <a:ext cx="9448799" cy="646331"/>
          </a:xfrm>
          <a:prstGeom prst="rect">
            <a:avLst/>
          </a:prstGeom>
          <a:noFill/>
        </p:spPr>
        <p:txBody>
          <a:bodyPr wrap="square">
            <a:spAutoFit/>
          </a:bodyPr>
          <a:lstStyle/>
          <a:p>
            <a:pPr algn="ctr"/>
            <a:r>
              <a:rPr lang="en-US" b="1" dirty="0">
                <a:solidFill>
                  <a:srgbClr val="FF0000"/>
                </a:solidFill>
                <a:latin typeface="Times New Roman" pitchFamily="18" charset="0"/>
                <a:cs typeface="Times New Roman" pitchFamily="18" charset="0"/>
              </a:rPr>
              <a:t>Attainment Expedients of Markovian Heterogeneous Water Heaters in Queueing Models </a:t>
            </a:r>
          </a:p>
          <a:p>
            <a:pPr algn="ctr"/>
            <a:r>
              <a:rPr lang="en-US" b="1" dirty="0">
                <a:solidFill>
                  <a:srgbClr val="FF0000"/>
                </a:solidFill>
                <a:latin typeface="Times New Roman" pitchFamily="18" charset="0"/>
                <a:cs typeface="Times New Roman" pitchFamily="18" charset="0"/>
              </a:rPr>
              <a:t>by Matrix Geometric Method</a:t>
            </a:r>
            <a:endParaRPr lang="en-US" b="1" dirty="0">
              <a:solidFill>
                <a:schemeClr val="accent6">
                  <a:lumMod val="50000"/>
                </a:schemeClr>
              </a:solidFill>
            </a:endParaRPr>
          </a:p>
        </p:txBody>
      </p:sp>
      <p:sp>
        <p:nvSpPr>
          <p:cNvPr id="6" name="Callout: Up Arrow 5">
            <a:extLst>
              <a:ext uri="{FF2B5EF4-FFF2-40B4-BE49-F238E27FC236}">
                <a16:creationId xmlns:a16="http://schemas.microsoft.com/office/drawing/2014/main" id="{4D3D58AE-C889-54A0-8C21-CA2E9083B88C}"/>
              </a:ext>
            </a:extLst>
          </p:cNvPr>
          <p:cNvSpPr>
            <a:spLocks/>
          </p:cNvSpPr>
          <p:nvPr/>
        </p:nvSpPr>
        <p:spPr bwMode="auto">
          <a:xfrm>
            <a:off x="2487466" y="3606040"/>
            <a:ext cx="1000125" cy="1922412"/>
          </a:xfrm>
          <a:prstGeom prst="upArrowCallout">
            <a:avLst>
              <a:gd name="adj1" fmla="val 25000"/>
              <a:gd name="adj2" fmla="val 25000"/>
              <a:gd name="adj3" fmla="val 22016"/>
              <a:gd name="adj4" fmla="val 66667"/>
            </a:avLst>
          </a:prstGeom>
          <a:solidFill>
            <a:srgbClr val="B6DDE8"/>
          </a:solidFill>
          <a:ln w="9525">
            <a:solidFill>
              <a:srgbClr val="000000"/>
            </a:solidFill>
            <a:miter lim="800000"/>
            <a:headEnd/>
            <a:tailEnd/>
          </a:ln>
        </p:spPr>
        <p:txBody>
          <a:bodyPr rot="0" vert="horz" wrap="square" lIns="91440" tIns="45720" rIns="91440" bIns="45720" anchor="t" anchorCtr="0" upright="1">
            <a:noAutofit/>
          </a:bodyPr>
          <a:lstStyle/>
          <a:p>
            <a:endParaRPr lang="en-IN"/>
          </a:p>
        </p:txBody>
      </p:sp>
      <p:sp>
        <p:nvSpPr>
          <p:cNvPr id="7" name="Arrow: Left 6">
            <a:extLst>
              <a:ext uri="{FF2B5EF4-FFF2-40B4-BE49-F238E27FC236}">
                <a16:creationId xmlns:a16="http://schemas.microsoft.com/office/drawing/2014/main" id="{705D7B71-A8BA-11FB-16DC-DBF4403D3098}"/>
              </a:ext>
            </a:extLst>
          </p:cNvPr>
          <p:cNvSpPr>
            <a:spLocks/>
          </p:cNvSpPr>
          <p:nvPr/>
        </p:nvSpPr>
        <p:spPr bwMode="auto">
          <a:xfrm>
            <a:off x="3759766" y="4655796"/>
            <a:ext cx="1441544" cy="295274"/>
          </a:xfrm>
          <a:prstGeom prst="leftArrow">
            <a:avLst>
              <a:gd name="adj1" fmla="val 50000"/>
              <a:gd name="adj2" fmla="val 105513"/>
            </a:avLst>
          </a:prstGeom>
          <a:solidFill>
            <a:srgbClr val="C0504D"/>
          </a:solidFill>
          <a:ln w="9525">
            <a:solidFill>
              <a:srgbClr val="000000"/>
            </a:solidFill>
            <a:miter lim="800000"/>
            <a:headEnd/>
            <a:tailEnd/>
          </a:ln>
        </p:spPr>
        <p:txBody>
          <a:bodyPr rot="0" vert="horz" wrap="square" lIns="91440" tIns="45720" rIns="91440" bIns="45720" anchor="t" anchorCtr="0" upright="1">
            <a:noAutofit/>
          </a:bodyPr>
          <a:lstStyle/>
          <a:p>
            <a:endParaRPr lang="en-IN"/>
          </a:p>
        </p:txBody>
      </p:sp>
      <p:sp>
        <p:nvSpPr>
          <p:cNvPr id="8" name="Flowchart: Extract 7">
            <a:extLst>
              <a:ext uri="{FF2B5EF4-FFF2-40B4-BE49-F238E27FC236}">
                <a16:creationId xmlns:a16="http://schemas.microsoft.com/office/drawing/2014/main" id="{9D91CED4-9438-614A-4A55-6EE3E7196E58}"/>
              </a:ext>
            </a:extLst>
          </p:cNvPr>
          <p:cNvSpPr>
            <a:spLocks/>
          </p:cNvSpPr>
          <p:nvPr/>
        </p:nvSpPr>
        <p:spPr bwMode="auto">
          <a:xfrm>
            <a:off x="5333999" y="3817121"/>
            <a:ext cx="802286" cy="1677349"/>
          </a:xfrm>
          <a:prstGeom prst="flowChartExtract">
            <a:avLst/>
          </a:prstGeom>
          <a:solidFill>
            <a:srgbClr val="FDE9D9"/>
          </a:solidFill>
          <a:ln w="9525">
            <a:solidFill>
              <a:srgbClr val="000000"/>
            </a:solidFill>
            <a:miter lim="800000"/>
            <a:headEnd/>
            <a:tailEnd/>
          </a:ln>
        </p:spPr>
        <p:txBody>
          <a:bodyPr rot="0" vert="horz" wrap="square" lIns="91440" tIns="45720" rIns="91440" bIns="45720" anchor="t" anchorCtr="0" upright="1">
            <a:noAutofit/>
          </a:bodyPr>
          <a:lstStyle/>
          <a:p>
            <a:endParaRPr lang="en-IN" dirty="0"/>
          </a:p>
        </p:txBody>
      </p:sp>
      <p:sp>
        <p:nvSpPr>
          <p:cNvPr id="4" name="Rectangle 4">
            <a:extLst>
              <a:ext uri="{FF2B5EF4-FFF2-40B4-BE49-F238E27FC236}">
                <a16:creationId xmlns:a16="http://schemas.microsoft.com/office/drawing/2014/main" id="{86688D2F-2F91-B1CD-4CD3-11DDF60E102B}"/>
              </a:ext>
            </a:extLst>
          </p:cNvPr>
          <p:cNvSpPr>
            <a:spLocks noChangeArrowheads="1"/>
          </p:cNvSpPr>
          <p:nvPr/>
        </p:nvSpPr>
        <p:spPr bwMode="auto">
          <a:xfrm>
            <a:off x="152400" y="8629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02124"/>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6">
            <a:extLst>
              <a:ext uri="{FF2B5EF4-FFF2-40B4-BE49-F238E27FC236}">
                <a16:creationId xmlns:a16="http://schemas.microsoft.com/office/drawing/2014/main" id="{485A1B26-7C8B-0394-4BA2-456C3D049DC0}"/>
              </a:ext>
            </a:extLst>
          </p:cNvPr>
          <p:cNvSpPr>
            <a:spLocks noChangeArrowheads="1"/>
          </p:cNvSpPr>
          <p:nvPr/>
        </p:nvSpPr>
        <p:spPr bwMode="auto">
          <a:xfrm>
            <a:off x="152400" y="6858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4" name="Freeform: Shape 13">
            <a:extLst>
              <a:ext uri="{FF2B5EF4-FFF2-40B4-BE49-F238E27FC236}">
                <a16:creationId xmlns:a16="http://schemas.microsoft.com/office/drawing/2014/main" id="{1A15D048-A938-7E9B-8BE5-F5E996F5C634}"/>
              </a:ext>
            </a:extLst>
          </p:cNvPr>
          <p:cNvSpPr>
            <a:spLocks/>
          </p:cNvSpPr>
          <p:nvPr/>
        </p:nvSpPr>
        <p:spPr bwMode="auto">
          <a:xfrm>
            <a:off x="5470400" y="3277474"/>
            <a:ext cx="529485" cy="609600"/>
          </a:xfrm>
          <a:custGeom>
            <a:avLst/>
            <a:gdLst>
              <a:gd name="T0" fmla="*/ 225 w 691"/>
              <a:gd name="T1" fmla="*/ 653 h 653"/>
              <a:gd name="T2" fmla="*/ 105 w 691"/>
              <a:gd name="T3" fmla="*/ 473 h 653"/>
              <a:gd name="T4" fmla="*/ 15 w 691"/>
              <a:gd name="T5" fmla="*/ 293 h 653"/>
              <a:gd name="T6" fmla="*/ 30 w 691"/>
              <a:gd name="T7" fmla="*/ 68 h 653"/>
              <a:gd name="T8" fmla="*/ 105 w 691"/>
              <a:gd name="T9" fmla="*/ 83 h 653"/>
              <a:gd name="T10" fmla="*/ 120 w 691"/>
              <a:gd name="T11" fmla="*/ 158 h 653"/>
              <a:gd name="T12" fmla="*/ 225 w 691"/>
              <a:gd name="T13" fmla="*/ 458 h 653"/>
              <a:gd name="T14" fmla="*/ 240 w 691"/>
              <a:gd name="T15" fmla="*/ 503 h 653"/>
              <a:gd name="T16" fmla="*/ 270 w 691"/>
              <a:gd name="T17" fmla="*/ 548 h 653"/>
              <a:gd name="T18" fmla="*/ 255 w 691"/>
              <a:gd name="T19" fmla="*/ 428 h 653"/>
              <a:gd name="T20" fmla="*/ 390 w 691"/>
              <a:gd name="T21" fmla="*/ 23 h 653"/>
              <a:gd name="T22" fmla="*/ 345 w 691"/>
              <a:gd name="T23" fmla="*/ 368 h 653"/>
              <a:gd name="T24" fmla="*/ 330 w 691"/>
              <a:gd name="T25" fmla="*/ 443 h 653"/>
              <a:gd name="T26" fmla="*/ 315 w 691"/>
              <a:gd name="T27" fmla="*/ 488 h 653"/>
              <a:gd name="T28" fmla="*/ 360 w 691"/>
              <a:gd name="T29" fmla="*/ 473 h 653"/>
              <a:gd name="T30" fmla="*/ 420 w 691"/>
              <a:gd name="T31" fmla="*/ 398 h 653"/>
              <a:gd name="T32" fmla="*/ 450 w 691"/>
              <a:gd name="T33" fmla="*/ 338 h 653"/>
              <a:gd name="T34" fmla="*/ 510 w 691"/>
              <a:gd name="T35" fmla="*/ 83 h 653"/>
              <a:gd name="T36" fmla="*/ 555 w 691"/>
              <a:gd name="T37" fmla="*/ 53 h 653"/>
              <a:gd name="T38" fmla="*/ 600 w 691"/>
              <a:gd name="T39" fmla="*/ 8 h 653"/>
              <a:gd name="T40" fmla="*/ 675 w 691"/>
              <a:gd name="T41" fmla="*/ 23 h 653"/>
              <a:gd name="T42" fmla="*/ 645 w 691"/>
              <a:gd name="T43" fmla="*/ 188 h 653"/>
              <a:gd name="T44" fmla="*/ 585 w 691"/>
              <a:gd name="T45" fmla="*/ 308 h 653"/>
              <a:gd name="T46" fmla="*/ 555 w 691"/>
              <a:gd name="T47" fmla="*/ 353 h 653"/>
              <a:gd name="T48" fmla="*/ 510 w 691"/>
              <a:gd name="T49" fmla="*/ 488 h 653"/>
              <a:gd name="T50" fmla="*/ 480 w 691"/>
              <a:gd name="T51" fmla="*/ 533 h 653"/>
              <a:gd name="T52" fmla="*/ 465 w 691"/>
              <a:gd name="T53" fmla="*/ 578 h 653"/>
              <a:gd name="T54" fmla="*/ 420 w 691"/>
              <a:gd name="T55" fmla="*/ 638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91" h="653">
                <a:moveTo>
                  <a:pt x="225" y="653"/>
                </a:moveTo>
                <a:cubicBezTo>
                  <a:pt x="184" y="592"/>
                  <a:pt x="155" y="523"/>
                  <a:pt x="105" y="473"/>
                </a:cubicBezTo>
                <a:cubicBezTo>
                  <a:pt x="85" y="414"/>
                  <a:pt x="50" y="345"/>
                  <a:pt x="15" y="293"/>
                </a:cubicBezTo>
                <a:cubicBezTo>
                  <a:pt x="20" y="218"/>
                  <a:pt x="0" y="137"/>
                  <a:pt x="30" y="68"/>
                </a:cubicBezTo>
                <a:cubicBezTo>
                  <a:pt x="40" y="45"/>
                  <a:pt x="87" y="65"/>
                  <a:pt x="105" y="83"/>
                </a:cubicBezTo>
                <a:cubicBezTo>
                  <a:pt x="123" y="101"/>
                  <a:pt x="114" y="133"/>
                  <a:pt x="120" y="158"/>
                </a:cubicBezTo>
                <a:cubicBezTo>
                  <a:pt x="147" y="265"/>
                  <a:pt x="145" y="378"/>
                  <a:pt x="225" y="458"/>
                </a:cubicBezTo>
                <a:cubicBezTo>
                  <a:pt x="230" y="473"/>
                  <a:pt x="233" y="489"/>
                  <a:pt x="240" y="503"/>
                </a:cubicBezTo>
                <a:cubicBezTo>
                  <a:pt x="248" y="519"/>
                  <a:pt x="266" y="566"/>
                  <a:pt x="270" y="548"/>
                </a:cubicBezTo>
                <a:cubicBezTo>
                  <a:pt x="278" y="508"/>
                  <a:pt x="260" y="468"/>
                  <a:pt x="255" y="428"/>
                </a:cubicBezTo>
                <a:cubicBezTo>
                  <a:pt x="265" y="297"/>
                  <a:pt x="266" y="106"/>
                  <a:pt x="390" y="23"/>
                </a:cubicBezTo>
                <a:cubicBezTo>
                  <a:pt x="429" y="140"/>
                  <a:pt x="412" y="268"/>
                  <a:pt x="345" y="368"/>
                </a:cubicBezTo>
                <a:cubicBezTo>
                  <a:pt x="340" y="393"/>
                  <a:pt x="336" y="418"/>
                  <a:pt x="330" y="443"/>
                </a:cubicBezTo>
                <a:cubicBezTo>
                  <a:pt x="326" y="458"/>
                  <a:pt x="304" y="477"/>
                  <a:pt x="315" y="488"/>
                </a:cubicBezTo>
                <a:cubicBezTo>
                  <a:pt x="326" y="499"/>
                  <a:pt x="345" y="478"/>
                  <a:pt x="360" y="473"/>
                </a:cubicBezTo>
                <a:cubicBezTo>
                  <a:pt x="396" y="366"/>
                  <a:pt x="345" y="488"/>
                  <a:pt x="420" y="398"/>
                </a:cubicBezTo>
                <a:cubicBezTo>
                  <a:pt x="434" y="381"/>
                  <a:pt x="440" y="358"/>
                  <a:pt x="450" y="338"/>
                </a:cubicBezTo>
                <a:cubicBezTo>
                  <a:pt x="462" y="244"/>
                  <a:pt x="481" y="171"/>
                  <a:pt x="510" y="83"/>
                </a:cubicBezTo>
                <a:cubicBezTo>
                  <a:pt x="516" y="66"/>
                  <a:pt x="541" y="65"/>
                  <a:pt x="555" y="53"/>
                </a:cubicBezTo>
                <a:cubicBezTo>
                  <a:pt x="571" y="39"/>
                  <a:pt x="585" y="23"/>
                  <a:pt x="600" y="8"/>
                </a:cubicBezTo>
                <a:cubicBezTo>
                  <a:pt x="625" y="13"/>
                  <a:pt x="665" y="0"/>
                  <a:pt x="675" y="23"/>
                </a:cubicBezTo>
                <a:cubicBezTo>
                  <a:pt x="691" y="59"/>
                  <a:pt x="660" y="144"/>
                  <a:pt x="645" y="188"/>
                </a:cubicBezTo>
                <a:cubicBezTo>
                  <a:pt x="562" y="64"/>
                  <a:pt x="618" y="242"/>
                  <a:pt x="585" y="308"/>
                </a:cubicBezTo>
                <a:cubicBezTo>
                  <a:pt x="577" y="324"/>
                  <a:pt x="562" y="337"/>
                  <a:pt x="555" y="353"/>
                </a:cubicBezTo>
                <a:cubicBezTo>
                  <a:pt x="536" y="396"/>
                  <a:pt x="525" y="443"/>
                  <a:pt x="510" y="488"/>
                </a:cubicBezTo>
                <a:cubicBezTo>
                  <a:pt x="504" y="505"/>
                  <a:pt x="488" y="517"/>
                  <a:pt x="480" y="533"/>
                </a:cubicBezTo>
                <a:cubicBezTo>
                  <a:pt x="473" y="547"/>
                  <a:pt x="474" y="565"/>
                  <a:pt x="465" y="578"/>
                </a:cubicBezTo>
                <a:cubicBezTo>
                  <a:pt x="416" y="651"/>
                  <a:pt x="420" y="596"/>
                  <a:pt x="420" y="638"/>
                </a:cubicBezTo>
              </a:path>
            </a:pathLst>
          </a:custGeom>
          <a:solidFill>
            <a:srgbClr val="FF0000"/>
          </a:solidFill>
          <a:ln w="9525">
            <a:solidFill>
              <a:srgbClr val="0D0D0D"/>
            </a:solidFill>
            <a:round/>
            <a:headEnd/>
            <a:tailEnd/>
          </a:ln>
        </p:spPr>
        <p:txBody>
          <a:bodyPr rot="0" vert="horz" wrap="square" lIns="91440" tIns="45720" rIns="91440" bIns="45720" anchor="t" anchorCtr="0" upright="1">
            <a:noAutofit/>
          </a:bodyPr>
          <a:lstStyle/>
          <a:p>
            <a:endParaRPr lang="en-IN"/>
          </a:p>
        </p:txBody>
      </p:sp>
      <p:sp>
        <p:nvSpPr>
          <p:cNvPr id="15" name="Arrow: Pentagon 14">
            <a:extLst>
              <a:ext uri="{FF2B5EF4-FFF2-40B4-BE49-F238E27FC236}">
                <a16:creationId xmlns:a16="http://schemas.microsoft.com/office/drawing/2014/main" id="{C2BD7B04-40CD-8126-FFA6-275B44B0380E}"/>
              </a:ext>
            </a:extLst>
          </p:cNvPr>
          <p:cNvSpPr>
            <a:spLocks/>
          </p:cNvSpPr>
          <p:nvPr/>
        </p:nvSpPr>
        <p:spPr bwMode="auto">
          <a:xfrm>
            <a:off x="2987529" y="2948908"/>
            <a:ext cx="3012356" cy="661112"/>
          </a:xfrm>
          <a:prstGeom prst="homePlate">
            <a:avLst>
              <a:gd name="adj" fmla="val 431667"/>
            </a:avLst>
          </a:prstGeom>
          <a:solidFill>
            <a:srgbClr val="F66616"/>
          </a:solidFill>
          <a:ln w="38100">
            <a:solidFill>
              <a:srgbClr val="D8D8D8"/>
            </a:solidFill>
            <a:miter lim="800000"/>
            <a:headEnd/>
            <a:tailEnd/>
          </a:ln>
          <a:effectLst>
            <a:outerShdw dist="28398" dir="3806097" algn="ctr" rotWithShape="0">
              <a:srgbClr val="974706">
                <a:alpha val="50000"/>
              </a:srgbClr>
            </a:outerShdw>
          </a:effectLst>
        </p:spPr>
        <p:txBody>
          <a:bodyPr rot="0" vert="horz" wrap="square" lIns="91440" tIns="45720" rIns="91440" bIns="45720" anchor="t" anchorCtr="0" upright="1">
            <a:noAutofit/>
          </a:bodyPr>
          <a:lstStyle/>
          <a:p>
            <a:endParaRPr lang="en-IN"/>
          </a:p>
        </p:txBody>
      </p:sp>
      <p:sp>
        <p:nvSpPr>
          <p:cNvPr id="16" name="Freeform: Shape 15">
            <a:extLst>
              <a:ext uri="{FF2B5EF4-FFF2-40B4-BE49-F238E27FC236}">
                <a16:creationId xmlns:a16="http://schemas.microsoft.com/office/drawing/2014/main" id="{ACA5B6F2-F626-E513-2076-004DE2D39A6F}"/>
              </a:ext>
            </a:extLst>
          </p:cNvPr>
          <p:cNvSpPr>
            <a:spLocks/>
          </p:cNvSpPr>
          <p:nvPr/>
        </p:nvSpPr>
        <p:spPr bwMode="auto">
          <a:xfrm>
            <a:off x="2952642" y="3052841"/>
            <a:ext cx="1771758" cy="449266"/>
          </a:xfrm>
          <a:custGeom>
            <a:avLst/>
            <a:gdLst>
              <a:gd name="T0" fmla="*/ 2054 w 2054"/>
              <a:gd name="T1" fmla="*/ 496 h 586"/>
              <a:gd name="T2" fmla="*/ 2024 w 2054"/>
              <a:gd name="T3" fmla="*/ 451 h 586"/>
              <a:gd name="T4" fmla="*/ 2009 w 2054"/>
              <a:gd name="T5" fmla="*/ 316 h 586"/>
              <a:gd name="T6" fmla="*/ 1814 w 2054"/>
              <a:gd name="T7" fmla="*/ 226 h 586"/>
              <a:gd name="T8" fmla="*/ 1259 w 2054"/>
              <a:gd name="T9" fmla="*/ 241 h 586"/>
              <a:gd name="T10" fmla="*/ 1034 w 2054"/>
              <a:gd name="T11" fmla="*/ 196 h 586"/>
              <a:gd name="T12" fmla="*/ 914 w 2054"/>
              <a:gd name="T13" fmla="*/ 166 h 586"/>
              <a:gd name="T14" fmla="*/ 44 w 2054"/>
              <a:gd name="T15" fmla="*/ 256 h 586"/>
              <a:gd name="T16" fmla="*/ 59 w 2054"/>
              <a:gd name="T17" fmla="*/ 466 h 586"/>
              <a:gd name="T18" fmla="*/ 389 w 2054"/>
              <a:gd name="T19" fmla="*/ 481 h 586"/>
              <a:gd name="T20" fmla="*/ 629 w 2054"/>
              <a:gd name="T21" fmla="*/ 541 h 586"/>
              <a:gd name="T22" fmla="*/ 839 w 2054"/>
              <a:gd name="T23" fmla="*/ 586 h 586"/>
              <a:gd name="T24" fmla="*/ 1604 w 2054"/>
              <a:gd name="T25" fmla="*/ 511 h 586"/>
              <a:gd name="T26" fmla="*/ 1829 w 2054"/>
              <a:gd name="T27" fmla="*/ 466 h 586"/>
              <a:gd name="T28" fmla="*/ 2009 w 2054"/>
              <a:gd name="T29" fmla="*/ 436 h 586"/>
              <a:gd name="T30" fmla="*/ 2024 w 2054"/>
              <a:gd name="T31" fmla="*/ 391 h 586"/>
              <a:gd name="T32" fmla="*/ 2024 w 2054"/>
              <a:gd name="T33" fmla="*/ 30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54" h="586">
                <a:moveTo>
                  <a:pt x="2054" y="496"/>
                </a:moveTo>
                <a:cubicBezTo>
                  <a:pt x="2044" y="481"/>
                  <a:pt x="2028" y="468"/>
                  <a:pt x="2024" y="451"/>
                </a:cubicBezTo>
                <a:cubicBezTo>
                  <a:pt x="2013" y="407"/>
                  <a:pt x="2030" y="356"/>
                  <a:pt x="2009" y="316"/>
                </a:cubicBezTo>
                <a:cubicBezTo>
                  <a:pt x="1977" y="256"/>
                  <a:pt x="1870" y="245"/>
                  <a:pt x="1814" y="226"/>
                </a:cubicBezTo>
                <a:cubicBezTo>
                  <a:pt x="1553" y="291"/>
                  <a:pt x="1735" y="257"/>
                  <a:pt x="1259" y="241"/>
                </a:cubicBezTo>
                <a:cubicBezTo>
                  <a:pt x="1183" y="226"/>
                  <a:pt x="1110" y="211"/>
                  <a:pt x="1034" y="196"/>
                </a:cubicBezTo>
                <a:cubicBezTo>
                  <a:pt x="994" y="188"/>
                  <a:pt x="914" y="166"/>
                  <a:pt x="914" y="166"/>
                </a:cubicBezTo>
                <a:cubicBezTo>
                  <a:pt x="833" y="167"/>
                  <a:pt x="129" y="0"/>
                  <a:pt x="44" y="256"/>
                </a:cubicBezTo>
                <a:cubicBezTo>
                  <a:pt x="49" y="326"/>
                  <a:pt x="0" y="428"/>
                  <a:pt x="59" y="466"/>
                </a:cubicBezTo>
                <a:cubicBezTo>
                  <a:pt x="151" y="526"/>
                  <a:pt x="279" y="473"/>
                  <a:pt x="389" y="481"/>
                </a:cubicBezTo>
                <a:cubicBezTo>
                  <a:pt x="474" y="487"/>
                  <a:pt x="547" y="525"/>
                  <a:pt x="629" y="541"/>
                </a:cubicBezTo>
                <a:cubicBezTo>
                  <a:pt x="703" y="556"/>
                  <a:pt x="768" y="562"/>
                  <a:pt x="839" y="586"/>
                </a:cubicBezTo>
                <a:cubicBezTo>
                  <a:pt x="1096" y="572"/>
                  <a:pt x="1348" y="534"/>
                  <a:pt x="1604" y="511"/>
                </a:cubicBezTo>
                <a:cubicBezTo>
                  <a:pt x="1678" y="486"/>
                  <a:pt x="1752" y="477"/>
                  <a:pt x="1829" y="466"/>
                </a:cubicBezTo>
                <a:cubicBezTo>
                  <a:pt x="1887" y="447"/>
                  <a:pt x="1953" y="459"/>
                  <a:pt x="2009" y="436"/>
                </a:cubicBezTo>
                <a:cubicBezTo>
                  <a:pt x="2024" y="430"/>
                  <a:pt x="2022" y="407"/>
                  <a:pt x="2024" y="391"/>
                </a:cubicBezTo>
                <a:cubicBezTo>
                  <a:pt x="2027" y="361"/>
                  <a:pt x="2024" y="331"/>
                  <a:pt x="2024" y="301"/>
                </a:cubicBezTo>
              </a:path>
            </a:pathLst>
          </a:custGeom>
          <a:solidFill>
            <a:srgbClr val="548DD4"/>
          </a:solidFill>
          <a:ln w="9525">
            <a:solidFill>
              <a:srgbClr val="000000"/>
            </a:solidFill>
            <a:round/>
            <a:headEnd/>
            <a:tailEnd/>
          </a:ln>
        </p:spPr>
        <p:txBody>
          <a:bodyPr rot="0" vert="horz" wrap="square" lIns="91440" tIns="45720" rIns="91440" bIns="45720" anchor="t" anchorCtr="0" upright="1">
            <a:noAutofit/>
          </a:bodyPr>
          <a:lstStyle/>
          <a:p>
            <a:endParaRPr lang="en-IN"/>
          </a:p>
        </p:txBody>
      </p:sp>
      <p:sp>
        <p:nvSpPr>
          <p:cNvPr id="17" name="TextBox 16">
            <a:extLst>
              <a:ext uri="{FF2B5EF4-FFF2-40B4-BE49-F238E27FC236}">
                <a16:creationId xmlns:a16="http://schemas.microsoft.com/office/drawing/2014/main" id="{EB8EFECF-EFC7-AE65-8197-6BDD71BED6D3}"/>
              </a:ext>
            </a:extLst>
          </p:cNvPr>
          <p:cNvSpPr txBox="1"/>
          <p:nvPr/>
        </p:nvSpPr>
        <p:spPr>
          <a:xfrm>
            <a:off x="2743200" y="1487921"/>
            <a:ext cx="5700719" cy="584775"/>
          </a:xfrm>
          <a:prstGeom prst="rect">
            <a:avLst/>
          </a:prstGeom>
          <a:noFill/>
        </p:spPr>
        <p:txBody>
          <a:bodyPr wrap="square">
            <a:spAutoFit/>
          </a:bodyPr>
          <a:lstStyle/>
          <a:p>
            <a:r>
              <a:rPr lang="en-US" sz="3200" b="1" dirty="0">
                <a:solidFill>
                  <a:srgbClr val="00B050"/>
                </a:solidFill>
                <a:effectLst/>
                <a:highlight>
                  <a:srgbClr val="FFFFFF"/>
                </a:highlight>
                <a:ea typeface="Times New Roman" panose="02020603050405020304" pitchFamily="18" charset="0"/>
              </a:rPr>
              <a:t>Heat conduction</a:t>
            </a:r>
            <a:endParaRPr lang="en-IN" sz="3200" dirty="0"/>
          </a:p>
        </p:txBody>
      </p:sp>
    </p:spTree>
    <p:extLst>
      <p:ext uri="{BB962C8B-B14F-4D97-AF65-F5344CB8AC3E}">
        <p14:creationId xmlns:p14="http://schemas.microsoft.com/office/powerpoint/2010/main" val="2831999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4" grpId="0" animBg="1"/>
      <p:bldP spid="15" grpId="0" animBg="1"/>
      <p:bldP spid="1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27890" y="1219200"/>
            <a:ext cx="7772400" cy="1066800"/>
          </a:xfrm>
        </p:spPr>
        <p:txBody>
          <a:bodyPr/>
          <a:lstStyle/>
          <a:p>
            <a:pPr algn="ctr"/>
            <a:r>
              <a:rPr lang="en-US" b="1" dirty="0">
                <a:solidFill>
                  <a:srgbClr val="00B050"/>
                </a:solidFill>
              </a:rPr>
              <a:t>Transition Diagram</a:t>
            </a:r>
            <a:endParaRPr lang="en-IN" b="1" dirty="0">
              <a:solidFill>
                <a:srgbClr val="00B050"/>
              </a:solidFill>
            </a:endParaRPr>
          </a:p>
        </p:txBody>
      </p:sp>
      <p:sp>
        <p:nvSpPr>
          <p:cNvPr id="3" name="Text Placeholder 2"/>
          <p:cNvSpPr>
            <a:spLocks noGrp="1"/>
          </p:cNvSpPr>
          <p:nvPr>
            <p:ph type="body" idx="4294967295"/>
          </p:nvPr>
        </p:nvSpPr>
        <p:spPr>
          <a:xfrm>
            <a:off x="896115" y="2514600"/>
            <a:ext cx="8004175" cy="4191000"/>
          </a:xfrm>
        </p:spPr>
        <p:txBody>
          <a:bodyPr>
            <a:noAutofit/>
          </a:bodyPr>
          <a:lstStyle/>
          <a:p>
            <a:pPr marL="0" indent="0">
              <a:buNone/>
            </a:pPr>
            <a:endParaRPr lang="en-IN" sz="2600" dirty="0">
              <a:solidFill>
                <a:schemeClr val="bg2">
                  <a:lumMod val="75000"/>
                </a:schemeClr>
              </a:solidFill>
            </a:endParaRPr>
          </a:p>
        </p:txBody>
      </p:sp>
      <p:sp>
        <p:nvSpPr>
          <p:cNvPr id="5" name="TextBox 4">
            <a:extLst>
              <a:ext uri="{FF2B5EF4-FFF2-40B4-BE49-F238E27FC236}">
                <a16:creationId xmlns:a16="http://schemas.microsoft.com/office/drawing/2014/main" id="{026A63A3-23CF-032E-3D14-844E623722B9}"/>
              </a:ext>
            </a:extLst>
          </p:cNvPr>
          <p:cNvSpPr txBox="1"/>
          <p:nvPr/>
        </p:nvSpPr>
        <p:spPr>
          <a:xfrm>
            <a:off x="0" y="152400"/>
            <a:ext cx="9448799" cy="646331"/>
          </a:xfrm>
          <a:prstGeom prst="rect">
            <a:avLst/>
          </a:prstGeom>
          <a:noFill/>
        </p:spPr>
        <p:txBody>
          <a:bodyPr wrap="square">
            <a:spAutoFit/>
          </a:bodyPr>
          <a:lstStyle/>
          <a:p>
            <a:pPr algn="ctr"/>
            <a:r>
              <a:rPr lang="en-US" b="1" dirty="0">
                <a:solidFill>
                  <a:srgbClr val="FF0000"/>
                </a:solidFill>
                <a:latin typeface="Times New Roman" pitchFamily="18" charset="0"/>
                <a:cs typeface="Times New Roman" pitchFamily="18" charset="0"/>
              </a:rPr>
              <a:t>Attainment Expedients of Markovian Heterogeneous Water Heaters in Queueing Models </a:t>
            </a:r>
          </a:p>
          <a:p>
            <a:pPr algn="ctr"/>
            <a:r>
              <a:rPr lang="en-US" b="1" dirty="0">
                <a:solidFill>
                  <a:srgbClr val="FF0000"/>
                </a:solidFill>
                <a:latin typeface="Times New Roman" pitchFamily="18" charset="0"/>
                <a:cs typeface="Times New Roman" pitchFamily="18" charset="0"/>
              </a:rPr>
              <a:t>by Matrix Geometric Method</a:t>
            </a:r>
            <a:endParaRPr lang="en-US" b="1" dirty="0">
              <a:solidFill>
                <a:schemeClr val="accent6">
                  <a:lumMod val="50000"/>
                </a:schemeClr>
              </a:solidFill>
            </a:endParaRPr>
          </a:p>
        </p:txBody>
      </p:sp>
      <p:pic>
        <p:nvPicPr>
          <p:cNvPr id="6" name="image3.png">
            <a:extLst>
              <a:ext uri="{FF2B5EF4-FFF2-40B4-BE49-F238E27FC236}">
                <a16:creationId xmlns:a16="http://schemas.microsoft.com/office/drawing/2014/main" id="{BE92F30D-00F8-E7F0-8F9E-E4C3DC156046}"/>
              </a:ext>
            </a:extLst>
          </p:cNvPr>
          <p:cNvPicPr/>
          <p:nvPr/>
        </p:nvPicPr>
        <p:blipFill>
          <a:blip r:embed="rId2"/>
          <a:srcRect/>
          <a:stretch>
            <a:fillRect/>
          </a:stretch>
        </p:blipFill>
        <p:spPr>
          <a:xfrm>
            <a:off x="883854" y="2479713"/>
            <a:ext cx="7681090" cy="3276600"/>
          </a:xfrm>
          <a:prstGeom prst="rect">
            <a:avLst/>
          </a:prstGeom>
          <a:ln/>
        </p:spPr>
      </p:pic>
    </p:spTree>
    <p:extLst>
      <p:ext uri="{BB962C8B-B14F-4D97-AF65-F5344CB8AC3E}">
        <p14:creationId xmlns:p14="http://schemas.microsoft.com/office/powerpoint/2010/main" val="17888727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p:cNvSpPr>
                <a:spLocks noGrp="1"/>
              </p:cNvSpPr>
              <p:nvPr>
                <p:ph type="body" idx="4294967295"/>
              </p:nvPr>
            </p:nvSpPr>
            <p:spPr>
              <a:xfrm>
                <a:off x="1295400" y="1981200"/>
                <a:ext cx="8004175" cy="4191000"/>
              </a:xfrm>
            </p:spPr>
            <p:txBody>
              <a:bodyPr>
                <a:noAutofit/>
              </a:bodyPr>
              <a:lstStyle/>
              <a:p>
                <a:r>
                  <a:rPr lang="en-US" sz="2400" dirty="0">
                    <a:solidFill>
                      <a:srgbClr val="1E14E6"/>
                    </a:solidFill>
                  </a:rPr>
                  <a:t>Let a Markovian Process be </a:t>
                </a:r>
                <a14:m>
                  <m:oMath xmlns:m="http://schemas.openxmlformats.org/officeDocument/2006/math">
                    <m:r>
                      <a:rPr lang="en-US" sz="2400" b="0" i="1">
                        <a:solidFill>
                          <a:srgbClr val="1E14E6"/>
                        </a:solidFill>
                        <a:latin typeface="Cambria Math" panose="02040503050406030204" pitchFamily="18" charset="0"/>
                      </a:rPr>
                      <m:t>{(</m:t>
                    </m:r>
                    <m:r>
                      <a:rPr lang="en-US" sz="2400" b="0" i="1">
                        <a:solidFill>
                          <a:srgbClr val="1E14E6"/>
                        </a:solidFill>
                        <a:latin typeface="Cambria Math" panose="02040503050406030204" pitchFamily="18" charset="0"/>
                      </a:rPr>
                      <m:t>𝑠</m:t>
                    </m:r>
                    <m:d>
                      <m:dPr>
                        <m:ctrlPr>
                          <a:rPr lang="en-IN" sz="2400" i="1">
                            <a:solidFill>
                              <a:srgbClr val="1E14E6"/>
                            </a:solidFill>
                            <a:latin typeface="Cambria Math" panose="02040503050406030204" pitchFamily="18" charset="0"/>
                          </a:rPr>
                        </m:ctrlPr>
                      </m:dPr>
                      <m:e>
                        <m:r>
                          <a:rPr lang="en-US" sz="2400" b="0" i="1">
                            <a:solidFill>
                              <a:srgbClr val="1E14E6"/>
                            </a:solidFill>
                            <a:latin typeface="Cambria Math" panose="02040503050406030204" pitchFamily="18" charset="0"/>
                          </a:rPr>
                          <m:t>𝑡</m:t>
                        </m:r>
                      </m:e>
                    </m:d>
                    <m:r>
                      <a:rPr lang="en-US" sz="2400" b="0" i="1">
                        <a:solidFill>
                          <a:srgbClr val="1E14E6"/>
                        </a:solidFill>
                        <a:latin typeface="Cambria Math" panose="02040503050406030204" pitchFamily="18" charset="0"/>
                      </a:rPr>
                      <m:t>,  </m:t>
                    </m:r>
                    <m:r>
                      <a:rPr lang="en-US" sz="2400" b="0" i="1">
                        <a:solidFill>
                          <a:srgbClr val="1E14E6"/>
                        </a:solidFill>
                        <a:latin typeface="Cambria Math" panose="02040503050406030204" pitchFamily="18" charset="0"/>
                      </a:rPr>
                      <m:t>𝑟</m:t>
                    </m:r>
                    <m:r>
                      <a:rPr lang="en-US" sz="2400" b="0" i="1">
                        <a:solidFill>
                          <a:srgbClr val="1E14E6"/>
                        </a:solidFill>
                        <a:latin typeface="Cambria Math" panose="02040503050406030204" pitchFamily="18" charset="0"/>
                      </a:rPr>
                      <m:t>(</m:t>
                    </m:r>
                    <m:r>
                      <a:rPr lang="en-US" sz="2400" b="0" i="1">
                        <a:solidFill>
                          <a:srgbClr val="1E14E6"/>
                        </a:solidFill>
                        <a:latin typeface="Cambria Math" panose="02040503050406030204" pitchFamily="18" charset="0"/>
                      </a:rPr>
                      <m:t>𝑡</m:t>
                    </m:r>
                    <m:r>
                      <a:rPr lang="en-US" sz="2400" b="0" i="1">
                        <a:solidFill>
                          <a:srgbClr val="1E14E6"/>
                        </a:solidFill>
                        <a:latin typeface="Cambria Math" panose="02040503050406030204" pitchFamily="18" charset="0"/>
                      </a:rPr>
                      <m:t>)):</m:t>
                    </m:r>
                    <m:r>
                      <a:rPr lang="en-US" sz="2400" b="0" i="1">
                        <a:solidFill>
                          <a:srgbClr val="1E14E6"/>
                        </a:solidFill>
                        <a:latin typeface="Cambria Math" panose="02040503050406030204" pitchFamily="18" charset="0"/>
                      </a:rPr>
                      <m:t>𝑡</m:t>
                    </m:r>
                    <m:r>
                      <a:rPr lang="en-US" sz="2400" b="0" i="1">
                        <a:solidFill>
                          <a:srgbClr val="1E14E6"/>
                        </a:solidFill>
                        <a:latin typeface="Cambria Math" panose="02040503050406030204" pitchFamily="18" charset="0"/>
                      </a:rPr>
                      <m:t>≥0</m:t>
                    </m:r>
                  </m:oMath>
                </a14:m>
                <a:r>
                  <a:rPr lang="en-US" sz="2400" dirty="0">
                    <a:solidFill>
                      <a:srgbClr val="1E14E6"/>
                    </a:solidFill>
                  </a:rPr>
                  <a:t>}, here </a:t>
                </a:r>
                <a:r>
                  <a:rPr lang="en-US" sz="2400" i="1" dirty="0">
                    <a:solidFill>
                      <a:srgbClr val="1E14E6"/>
                    </a:solidFill>
                  </a:rPr>
                  <a:t>s</a:t>
                </a:r>
                <a:r>
                  <a:rPr lang="en-US" sz="2400" dirty="0">
                    <a:solidFill>
                      <a:srgbClr val="1E14E6"/>
                    </a:solidFill>
                  </a:rPr>
                  <a:t>(</a:t>
                </a:r>
                <a:r>
                  <a:rPr lang="en-US" sz="2400" i="1" dirty="0">
                    <a:solidFill>
                      <a:srgbClr val="1E14E6"/>
                    </a:solidFill>
                  </a:rPr>
                  <a:t>t</a:t>
                </a:r>
                <a:r>
                  <a:rPr lang="en-US" sz="2400" dirty="0">
                    <a:solidFill>
                      <a:srgbClr val="1E14E6"/>
                    </a:solidFill>
                  </a:rPr>
                  <a:t>) &amp; </a:t>
                </a:r>
                <a:r>
                  <a:rPr lang="en-US" sz="2400" i="1" dirty="0">
                    <a:solidFill>
                      <a:srgbClr val="1E14E6"/>
                    </a:solidFill>
                  </a:rPr>
                  <a:t>r</a:t>
                </a:r>
                <a:r>
                  <a:rPr lang="en-US" sz="2400" dirty="0">
                    <a:solidFill>
                      <a:srgbClr val="1E14E6"/>
                    </a:solidFill>
                  </a:rPr>
                  <a:t>(</a:t>
                </a:r>
                <a:r>
                  <a:rPr lang="en-US" sz="2400" i="1" dirty="0">
                    <a:solidFill>
                      <a:srgbClr val="1E14E6"/>
                    </a:solidFill>
                  </a:rPr>
                  <a:t>t</a:t>
                </a:r>
                <a:r>
                  <a:rPr lang="en-US" sz="2400" dirty="0">
                    <a:solidFill>
                      <a:srgbClr val="1E14E6"/>
                    </a:solidFill>
                  </a:rPr>
                  <a:t>) represent the processing state of process at t respectively.</a:t>
                </a:r>
                <a:endParaRPr lang="en-IN" sz="2400" dirty="0">
                  <a:solidFill>
                    <a:srgbClr val="1E14E6"/>
                  </a:solidFill>
                </a:endParaRPr>
              </a:p>
              <a:p>
                <a:r>
                  <a:rPr lang="en-US" sz="2400" i="1" dirty="0">
                    <a:solidFill>
                      <a:srgbClr val="1E14E6"/>
                    </a:solidFill>
                  </a:rPr>
                  <a:t>r</a:t>
                </a:r>
                <a:r>
                  <a:rPr lang="en-US" sz="2400" dirty="0">
                    <a:solidFill>
                      <a:srgbClr val="1E14E6"/>
                    </a:solidFill>
                  </a:rPr>
                  <a:t>(</a:t>
                </a:r>
                <a:r>
                  <a:rPr lang="en-US" sz="2400" i="1" dirty="0">
                    <a:solidFill>
                      <a:srgbClr val="1E14E6"/>
                    </a:solidFill>
                  </a:rPr>
                  <a:t>t</a:t>
                </a:r>
                <a:r>
                  <a:rPr lang="en-US" sz="2400" dirty="0">
                    <a:solidFill>
                      <a:srgbClr val="1E14E6"/>
                    </a:solidFill>
                  </a:rPr>
                  <a:t>) = 1, 1</a:t>
                </a:r>
                <a:r>
                  <a:rPr lang="en-US" sz="2400" baseline="30000" dirty="0">
                    <a:solidFill>
                      <a:srgbClr val="1E14E6"/>
                    </a:solidFill>
                  </a:rPr>
                  <a:t>st </a:t>
                </a:r>
                <a:r>
                  <a:rPr lang="en-US" sz="2400" dirty="0">
                    <a:solidFill>
                      <a:srgbClr val="1E14E6"/>
                    </a:solidFill>
                  </a:rPr>
                  <a:t>Heater state</a:t>
                </a:r>
                <a:endParaRPr lang="en-IN" sz="2400" dirty="0">
                  <a:solidFill>
                    <a:srgbClr val="1E14E6"/>
                  </a:solidFill>
                </a:endParaRPr>
              </a:p>
              <a:p>
                <a:r>
                  <a:rPr lang="en-US" sz="2400" i="1" dirty="0">
                    <a:solidFill>
                      <a:srgbClr val="1E14E6"/>
                    </a:solidFill>
                  </a:rPr>
                  <a:t>r</a:t>
                </a:r>
                <a:r>
                  <a:rPr lang="en-US" sz="2400" dirty="0">
                    <a:solidFill>
                      <a:srgbClr val="1E14E6"/>
                    </a:solidFill>
                  </a:rPr>
                  <a:t>(</a:t>
                </a:r>
                <a:r>
                  <a:rPr lang="en-US" sz="2400" i="1" dirty="0">
                    <a:solidFill>
                      <a:srgbClr val="1E14E6"/>
                    </a:solidFill>
                  </a:rPr>
                  <a:t>t</a:t>
                </a:r>
                <a:r>
                  <a:rPr lang="en-US" sz="2400" dirty="0">
                    <a:solidFill>
                      <a:srgbClr val="1E14E6"/>
                    </a:solidFill>
                  </a:rPr>
                  <a:t>) = 2, 2</a:t>
                </a:r>
                <a:r>
                  <a:rPr lang="en-US" sz="2400" baseline="30000" dirty="0">
                    <a:solidFill>
                      <a:srgbClr val="1E14E6"/>
                    </a:solidFill>
                  </a:rPr>
                  <a:t>nd </a:t>
                </a:r>
                <a:r>
                  <a:rPr lang="en-US" sz="2400" dirty="0">
                    <a:solidFill>
                      <a:srgbClr val="1E14E6"/>
                    </a:solidFill>
                  </a:rPr>
                  <a:t>Heater state &amp;</a:t>
                </a:r>
                <a:endParaRPr lang="en-IN" sz="2400" dirty="0">
                  <a:solidFill>
                    <a:srgbClr val="1E14E6"/>
                  </a:solidFill>
                </a:endParaRPr>
              </a:p>
              <a:p>
                <a:r>
                  <a:rPr lang="en-US" sz="2400" dirty="0">
                    <a:solidFill>
                      <a:srgbClr val="1E14E6"/>
                    </a:solidFill>
                  </a:rPr>
                  <a:t>s(t) = number of patrons in the queue.</a:t>
                </a:r>
                <a:endParaRPr lang="en-IN" sz="2400" dirty="0">
                  <a:solidFill>
                    <a:srgbClr val="1E14E6"/>
                  </a:solidFill>
                </a:endParaRPr>
              </a:p>
              <a:p>
                <a:pPr marL="457200" indent="-457200">
                  <a:buFont typeface="Arial" pitchFamily="34" charset="0"/>
                  <a:buChar char="•"/>
                </a:pPr>
                <a:endParaRPr lang="en-IN" sz="2600" dirty="0">
                  <a:solidFill>
                    <a:schemeClr val="bg2">
                      <a:lumMod val="75000"/>
                    </a:schemeClr>
                  </a:solidFill>
                </a:endParaRPr>
              </a:p>
            </p:txBody>
          </p:sp>
        </mc:Choice>
        <mc:Fallback xmlns="">
          <p:sp>
            <p:nvSpPr>
              <p:cNvPr id="3" name="Text Placeholder 2"/>
              <p:cNvSpPr>
                <a:spLocks noGrp="1" noRot="1" noChangeAspect="1" noMove="1" noResize="1" noEditPoints="1" noAdjustHandles="1" noChangeArrowheads="1" noChangeShapeType="1" noTextEdit="1"/>
              </p:cNvSpPr>
              <p:nvPr>
                <p:ph type="body" idx="4294967295"/>
              </p:nvPr>
            </p:nvSpPr>
            <p:spPr>
              <a:xfrm>
                <a:off x="1295400" y="1981200"/>
                <a:ext cx="8004175" cy="4191000"/>
              </a:xfrm>
              <a:blipFill>
                <a:blip r:embed="rId2"/>
                <a:stretch>
                  <a:fillRect l="-1066" t="-1163"/>
                </a:stretch>
              </a:blipFill>
            </p:spPr>
            <p:txBody>
              <a:bodyPr/>
              <a:lstStyle/>
              <a:p>
                <a:r>
                  <a:rPr lang="en-IN">
                    <a:noFill/>
                  </a:rPr>
                  <a:t> </a:t>
                </a:r>
              </a:p>
            </p:txBody>
          </p:sp>
        </mc:Fallback>
      </mc:AlternateContent>
      <p:sp>
        <p:nvSpPr>
          <p:cNvPr id="5" name="TextBox 4">
            <a:extLst>
              <a:ext uri="{FF2B5EF4-FFF2-40B4-BE49-F238E27FC236}">
                <a16:creationId xmlns:a16="http://schemas.microsoft.com/office/drawing/2014/main" id="{026A63A3-23CF-032E-3D14-844E623722B9}"/>
              </a:ext>
            </a:extLst>
          </p:cNvPr>
          <p:cNvSpPr txBox="1"/>
          <p:nvPr/>
        </p:nvSpPr>
        <p:spPr>
          <a:xfrm>
            <a:off x="0" y="152400"/>
            <a:ext cx="9448799" cy="646331"/>
          </a:xfrm>
          <a:prstGeom prst="rect">
            <a:avLst/>
          </a:prstGeom>
          <a:noFill/>
        </p:spPr>
        <p:txBody>
          <a:bodyPr wrap="square">
            <a:spAutoFit/>
          </a:bodyPr>
          <a:lstStyle/>
          <a:p>
            <a:pPr algn="ctr"/>
            <a:r>
              <a:rPr lang="en-US" b="1" dirty="0">
                <a:solidFill>
                  <a:srgbClr val="FF0000"/>
                </a:solidFill>
                <a:latin typeface="Times New Roman" pitchFamily="18" charset="0"/>
                <a:cs typeface="Times New Roman" pitchFamily="18" charset="0"/>
              </a:rPr>
              <a:t>Attainment Expedients of Markovian Heterogeneous Water Heaters in Queueing Models </a:t>
            </a:r>
          </a:p>
          <a:p>
            <a:pPr algn="ctr"/>
            <a:r>
              <a:rPr lang="en-US" b="1" dirty="0">
                <a:solidFill>
                  <a:srgbClr val="FF0000"/>
                </a:solidFill>
                <a:latin typeface="Times New Roman" pitchFamily="18" charset="0"/>
                <a:cs typeface="Times New Roman" pitchFamily="18" charset="0"/>
              </a:rPr>
              <a:t>by Matrix Geometric Method</a:t>
            </a:r>
            <a:endParaRPr lang="en-US" b="1" dirty="0">
              <a:solidFill>
                <a:schemeClr val="accent6">
                  <a:lumMod val="50000"/>
                </a:schemeClr>
              </a:solidFill>
            </a:endParaRPr>
          </a:p>
        </p:txBody>
      </p:sp>
    </p:spTree>
    <p:extLst>
      <p:ext uri="{BB962C8B-B14F-4D97-AF65-F5344CB8AC3E}">
        <p14:creationId xmlns:p14="http://schemas.microsoft.com/office/powerpoint/2010/main" val="11008004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61501"/>
            <a:ext cx="8229600" cy="5029200"/>
          </a:xfrm>
        </p:spPr>
        <p:txBody>
          <a:bodyPr>
            <a:normAutofit/>
          </a:bodyPr>
          <a:lstStyle/>
          <a:p>
            <a:pPr algn="ctr">
              <a:buNone/>
            </a:pPr>
            <a:r>
              <a:rPr lang="en-US" sz="3200" b="1" dirty="0">
                <a:solidFill>
                  <a:srgbClr val="00B050"/>
                </a:solidFill>
              </a:rPr>
              <a:t>Axiom definition of Probability </a:t>
            </a:r>
          </a:p>
          <a:p>
            <a:pPr>
              <a:buNone/>
            </a:pPr>
            <a:endParaRPr lang="en-US" sz="3200" dirty="0">
              <a:solidFill>
                <a:srgbClr val="FF0000"/>
              </a:solidFill>
            </a:endParaRPr>
          </a:p>
          <a:p>
            <a:pPr>
              <a:buNone/>
            </a:pPr>
            <a:r>
              <a:rPr lang="en-US" dirty="0">
                <a:solidFill>
                  <a:srgbClr val="0811BC"/>
                </a:solidFill>
              </a:rPr>
              <a:t>   Let S be a sample space and A be an event associated with a random experiment. The probability of the event A, is defined as a real number satisfying  the following axioms</a:t>
            </a:r>
          </a:p>
          <a:p>
            <a:pPr>
              <a:buFont typeface="Wingdings" pitchFamily="2" charset="2"/>
              <a:buChar char="ü"/>
            </a:pPr>
            <a:r>
              <a:rPr lang="en-US" dirty="0">
                <a:solidFill>
                  <a:srgbClr val="0811BC"/>
                </a:solidFill>
              </a:rPr>
              <a:t>(</a:t>
            </a:r>
            <a:r>
              <a:rPr lang="en-US" dirty="0" err="1">
                <a:solidFill>
                  <a:srgbClr val="0811BC"/>
                </a:solidFill>
              </a:rPr>
              <a:t>i</a:t>
            </a:r>
            <a:r>
              <a:rPr lang="en-US" dirty="0">
                <a:solidFill>
                  <a:srgbClr val="0811BC"/>
                </a:solidFill>
              </a:rPr>
              <a:t>) 0 ≤ P(A) ≤ 1</a:t>
            </a:r>
          </a:p>
          <a:p>
            <a:pPr>
              <a:buFont typeface="Wingdings" pitchFamily="2" charset="2"/>
              <a:buChar char="ü"/>
            </a:pPr>
            <a:r>
              <a:rPr lang="en-US" dirty="0">
                <a:solidFill>
                  <a:srgbClr val="0811BC"/>
                </a:solidFill>
              </a:rPr>
              <a:t>(ii) P(S) = 1</a:t>
            </a:r>
          </a:p>
          <a:p>
            <a:pPr>
              <a:buFont typeface="Wingdings" pitchFamily="2" charset="2"/>
              <a:buChar char="ü"/>
            </a:pPr>
            <a:r>
              <a:rPr lang="en-US" dirty="0">
                <a:solidFill>
                  <a:srgbClr val="0811BC"/>
                </a:solidFill>
              </a:rPr>
              <a:t>(iii) If A and B mutually exclusive event,      </a:t>
            </a:r>
          </a:p>
          <a:p>
            <a:pPr>
              <a:buNone/>
            </a:pPr>
            <a:r>
              <a:rPr lang="en-US" dirty="0">
                <a:solidFill>
                  <a:srgbClr val="0811BC"/>
                </a:solidFill>
              </a:rPr>
              <a:t>          P(AB)=P(A)+P(B)</a:t>
            </a:r>
          </a:p>
          <a:p>
            <a:endParaRPr lang="en-US" dirty="0"/>
          </a:p>
        </p:txBody>
      </p:sp>
      <p:sp>
        <p:nvSpPr>
          <p:cNvPr id="4" name="Rectangle 3"/>
          <p:cNvSpPr/>
          <p:nvPr/>
        </p:nvSpPr>
        <p:spPr>
          <a:xfrm>
            <a:off x="609600" y="210234"/>
            <a:ext cx="8077200" cy="646331"/>
          </a:xfrm>
          <a:prstGeom prst="rect">
            <a:avLst/>
          </a:prstGeom>
        </p:spPr>
        <p:txBody>
          <a:bodyPr wrap="square">
            <a:spAutoFit/>
          </a:bodyPr>
          <a:lstStyle/>
          <a:p>
            <a:pPr algn="ctr"/>
            <a:r>
              <a:rPr lang="en-US" b="1" dirty="0">
                <a:solidFill>
                  <a:srgbClr val="FF0000"/>
                </a:solidFill>
                <a:latin typeface="Times New Roman" pitchFamily="18" charset="0"/>
                <a:cs typeface="Times New Roman" pitchFamily="18" charset="0"/>
              </a:rPr>
              <a:t>Attainment Expedients of Markovian Heterogeneous Water Heaters in Queueing Models by Matrix Geometric Method</a:t>
            </a:r>
            <a:endParaRPr lang="en-US" b="1" dirty="0">
              <a:solidFill>
                <a:schemeClr val="accent6">
                  <a:lumMod val="50000"/>
                </a:schemeClr>
              </a:solidFill>
              <a:latin typeface="Baskerville Old Face"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blinds(horizontal)">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43002" y="2819400"/>
            <a:ext cx="7772400" cy="5638800"/>
          </a:xfrm>
        </p:spPr>
        <p:txBody>
          <a:bodyPr>
            <a:normAutofit/>
          </a:bodyPr>
          <a:lstStyle/>
          <a:p>
            <a:pPr marL="0" marR="0" lvl="0" indent="150813" defTabSz="914400" rtl="0" eaLnBrk="0" fontAlgn="base" latinLnBrk="0" hangingPunct="0">
              <a:lnSpc>
                <a:spcPct val="100000"/>
              </a:lnSpc>
              <a:spcBef>
                <a:spcPct val="0"/>
              </a:spcBef>
              <a:spcAft>
                <a:spcPct val="0"/>
              </a:spcAft>
              <a:tabLst/>
            </a:pPr>
            <a:r>
              <a:rPr kumimoji="0" lang="en-US" altLang="en-US" sz="2000" b="0" i="0" u="none" strike="noStrike" cap="none" normalizeH="0" baseline="0" dirty="0">
                <a:ln>
                  <a:noFill/>
                </a:ln>
                <a:solidFill>
                  <a:srgbClr val="1E14E6"/>
                </a:solidFill>
                <a:effectLst/>
                <a:latin typeface="Arial" panose="020B0604020202020204" pitchFamily="34" charset="0"/>
                <a:ea typeface="Times New Roman" panose="02020603050405020304" pitchFamily="18" charset="0"/>
              </a:rPr>
              <a:t>We take λ = 0.05, µ</a:t>
            </a:r>
            <a:r>
              <a:rPr kumimoji="0" lang="en-US" altLang="en-US" sz="2000" b="0" i="0" u="none" strike="noStrike" cap="none" normalizeH="0" baseline="-30000" dirty="0">
                <a:ln>
                  <a:noFill/>
                </a:ln>
                <a:solidFill>
                  <a:srgbClr val="1E14E6"/>
                </a:solidFill>
                <a:effectLst/>
                <a:latin typeface="Arial" panose="020B0604020202020204" pitchFamily="34" charset="0"/>
                <a:ea typeface="Times New Roman" panose="02020603050405020304" pitchFamily="18" charset="0"/>
              </a:rPr>
              <a:t>1 </a:t>
            </a:r>
            <a:r>
              <a:rPr kumimoji="0" lang="en-US" altLang="en-US" sz="2000" b="0" i="0" u="none" strike="noStrike" cap="none" normalizeH="0" baseline="0" dirty="0">
                <a:ln>
                  <a:noFill/>
                </a:ln>
                <a:solidFill>
                  <a:srgbClr val="1E14E6"/>
                </a:solidFill>
                <a:effectLst/>
                <a:latin typeface="Arial" panose="020B0604020202020204" pitchFamily="34" charset="0"/>
                <a:ea typeface="Times New Roman" panose="02020603050405020304" pitchFamily="18" charset="0"/>
              </a:rPr>
              <a:t>= 0.5, µ</a:t>
            </a:r>
            <a:r>
              <a:rPr kumimoji="0" lang="en-US" altLang="en-US" sz="2000" b="0" i="0" u="none" strike="noStrike" cap="none" normalizeH="0" baseline="-30000" dirty="0">
                <a:ln>
                  <a:noFill/>
                </a:ln>
                <a:solidFill>
                  <a:srgbClr val="1E14E6"/>
                </a:solidFill>
                <a:effectLst/>
                <a:latin typeface="Arial" panose="020B0604020202020204" pitchFamily="34" charset="0"/>
                <a:ea typeface="Times New Roman" panose="02020603050405020304" pitchFamily="18" charset="0"/>
              </a:rPr>
              <a:t>2 </a:t>
            </a:r>
            <a:r>
              <a:rPr kumimoji="0" lang="en-US" altLang="en-US" sz="2000" b="0" i="0" u="none" strike="noStrike" cap="none" normalizeH="0" baseline="0" dirty="0">
                <a:ln>
                  <a:noFill/>
                </a:ln>
                <a:solidFill>
                  <a:srgbClr val="1E14E6"/>
                </a:solidFill>
                <a:effectLst/>
                <a:latin typeface="Arial" panose="020B0604020202020204" pitchFamily="34" charset="0"/>
                <a:ea typeface="Times New Roman" panose="02020603050405020304" pitchFamily="18" charset="0"/>
              </a:rPr>
              <a:t>= 0.4,  </a:t>
            </a:r>
            <a:r>
              <a:rPr kumimoji="0" lang="en-US" altLang="en-US" sz="2000" b="0" i="1" u="none" strike="noStrike" cap="none" normalizeH="0" baseline="0" dirty="0">
                <a:ln>
                  <a:noFill/>
                </a:ln>
                <a:solidFill>
                  <a:srgbClr val="1E14E6"/>
                </a:solidFill>
                <a:effectLst/>
                <a:latin typeface="Arial" panose="020B0604020202020204" pitchFamily="34" charset="0"/>
                <a:ea typeface="Cambria Math" panose="02040503050406030204" pitchFamily="18" charset="0"/>
                <a:cs typeface="Cambria Math" panose="02040503050406030204" pitchFamily="18" charset="0"/>
              </a:rPr>
              <a:t>=0.2</a:t>
            </a:r>
            <a:r>
              <a:rPr kumimoji="0" lang="en-US" altLang="en-US" sz="2000" b="0" i="0" u="none" strike="noStrike" cap="none" normalizeH="0" baseline="0" dirty="0">
                <a:ln>
                  <a:noFill/>
                </a:ln>
                <a:solidFill>
                  <a:srgbClr val="1E14E6"/>
                </a:solidFill>
                <a:effectLst/>
                <a:latin typeface="Arial" panose="020B0604020202020204" pitchFamily="34" charset="0"/>
                <a:ea typeface="Times New Roman" panose="02020603050405020304" pitchFamily="18" charset="0"/>
              </a:rPr>
              <a:t>, </a:t>
            </a:r>
            <a:r>
              <a:rPr kumimoji="0" lang="en-US" altLang="en-US" sz="2000" b="0" i="1" u="none" strike="noStrike" cap="none" normalizeH="0" baseline="0" dirty="0">
                <a:ln>
                  <a:noFill/>
                </a:ln>
                <a:solidFill>
                  <a:srgbClr val="1E14E6"/>
                </a:solidFill>
                <a:effectLst/>
                <a:latin typeface="Arial" panose="020B0604020202020204" pitchFamily="34" charset="0"/>
                <a:ea typeface="Cambria Math" panose="02040503050406030204" pitchFamily="18" charset="0"/>
                <a:cs typeface="Cambria Math" panose="02040503050406030204" pitchFamily="18" charset="0"/>
              </a:rPr>
              <a:t>R=0.0714</a:t>
            </a:r>
            <a:r>
              <a:rPr kumimoji="0" lang="en-US" altLang="en-US" sz="2000" b="0" i="1" u="none" strike="noStrike" cap="none" normalizeH="0" baseline="0" dirty="0">
                <a:ln>
                  <a:noFill/>
                </a:ln>
                <a:solidFill>
                  <a:srgbClr val="1E14E6"/>
                </a:solidFill>
                <a:effectLst/>
                <a:latin typeface="Arial" panose="020B0604020202020204" pitchFamily="34" charset="0"/>
                <a:ea typeface="Times New Roman" panose="02020603050405020304" pitchFamily="18" charset="0"/>
              </a:rPr>
              <a:t> </a:t>
            </a:r>
            <a:r>
              <a:rPr kumimoji="0" lang="en-US" altLang="en-US" sz="2000" b="0" i="1" u="none" strike="noStrike" cap="none" normalizeH="0" baseline="0" dirty="0">
                <a:ln>
                  <a:noFill/>
                </a:ln>
                <a:solidFill>
                  <a:srgbClr val="1E14E6"/>
                </a:solidFill>
                <a:effectLst/>
                <a:latin typeface="Arial" panose="020B0604020202020204" pitchFamily="34" charset="0"/>
                <a:ea typeface="Cambria Math" panose="02040503050406030204" pitchFamily="18" charset="0"/>
                <a:cs typeface="Cambria Math" panose="02040503050406030204" pitchFamily="18" charset="0"/>
              </a:rPr>
              <a:t>0</a:t>
            </a:r>
            <a:r>
              <a:rPr kumimoji="0" lang="en-US" altLang="en-US" sz="2000" b="0" i="1" u="none" strike="noStrike" cap="none" normalizeH="0" baseline="0" dirty="0">
                <a:ln>
                  <a:noFill/>
                </a:ln>
                <a:solidFill>
                  <a:srgbClr val="1E14E6"/>
                </a:solidFill>
                <a:effectLst/>
                <a:latin typeface="Arial" panose="020B0604020202020204" pitchFamily="34" charset="0"/>
                <a:ea typeface="Times New Roman" panose="02020603050405020304" pitchFamily="18" charset="0"/>
              </a:rPr>
              <a:t> </a:t>
            </a:r>
            <a:r>
              <a:rPr kumimoji="0" lang="en-US" altLang="en-US" sz="2000" b="0" i="1" u="none" strike="noStrike" cap="none" normalizeH="0" baseline="0" dirty="0">
                <a:ln>
                  <a:noFill/>
                </a:ln>
                <a:solidFill>
                  <a:srgbClr val="1E14E6"/>
                </a:solidFill>
                <a:effectLst/>
                <a:latin typeface="Arial" panose="020B0604020202020204" pitchFamily="34" charset="0"/>
                <a:ea typeface="Cambria Math" panose="02040503050406030204" pitchFamily="18" charset="0"/>
                <a:cs typeface="Cambria Math" panose="02040503050406030204" pitchFamily="18" charset="0"/>
              </a:rPr>
              <a:t>0</a:t>
            </a:r>
            <a:r>
              <a:rPr kumimoji="0" lang="en-US" altLang="en-US" sz="2000" b="0" i="1" u="none" strike="noStrike" cap="none" normalizeH="0" baseline="0" dirty="0">
                <a:ln>
                  <a:noFill/>
                </a:ln>
                <a:solidFill>
                  <a:srgbClr val="1E14E6"/>
                </a:solidFill>
                <a:effectLst/>
                <a:latin typeface="Arial" panose="020B0604020202020204" pitchFamily="34" charset="0"/>
                <a:ea typeface="Times New Roman" panose="02020603050405020304" pitchFamily="18" charset="0"/>
              </a:rPr>
              <a:t> </a:t>
            </a:r>
            <a:r>
              <a:rPr kumimoji="0" lang="en-US" altLang="en-US" sz="2000" b="0" i="1" u="none" strike="noStrike" cap="none" normalizeH="0" baseline="0" dirty="0">
                <a:ln>
                  <a:noFill/>
                </a:ln>
                <a:solidFill>
                  <a:srgbClr val="1E14E6"/>
                </a:solidFill>
                <a:effectLst/>
                <a:latin typeface="Arial" panose="020B0604020202020204" pitchFamily="34" charset="0"/>
                <a:ea typeface="Cambria Math" panose="02040503050406030204" pitchFamily="18" charset="0"/>
                <a:cs typeface="Cambria Math" panose="02040503050406030204" pitchFamily="18" charset="0"/>
              </a:rPr>
              <a:t>0.0833</a:t>
            </a:r>
            <a:br>
              <a:rPr kumimoji="0" lang="en-US" altLang="en-US" sz="2400" b="0" i="0" u="none" strike="noStrike" cap="none" normalizeH="0" baseline="0" dirty="0">
                <a:ln>
                  <a:noFill/>
                </a:ln>
                <a:solidFill>
                  <a:srgbClr val="1E14E6"/>
                </a:solidFill>
                <a:effectLst/>
                <a:latin typeface="Arial" panose="020B0604020202020204" pitchFamily="34" charset="0"/>
              </a:rPr>
            </a:br>
            <a:br>
              <a:rPr kumimoji="0" lang="en-US" altLang="en-US" sz="2400" b="0" i="0" u="none" strike="noStrike" cap="none" normalizeH="0" baseline="0" dirty="0">
                <a:ln>
                  <a:noFill/>
                </a:ln>
                <a:solidFill>
                  <a:srgbClr val="1E14E6"/>
                </a:solidFill>
                <a:effectLst/>
                <a:latin typeface="Arial" panose="020B0604020202020204" pitchFamily="34" charset="0"/>
              </a:rPr>
            </a:br>
            <a:r>
              <a:rPr kumimoji="0" lang="en-US" altLang="en-US" sz="2400" b="0" i="0" u="none" strike="noStrike" cap="none" normalizeH="0" baseline="0" dirty="0">
                <a:ln>
                  <a:noFill/>
                </a:ln>
                <a:solidFill>
                  <a:srgbClr val="1E14E6"/>
                </a:solidFill>
                <a:effectLst/>
                <a:latin typeface="Arial" panose="020B0604020202020204" pitchFamily="34" charset="0"/>
              </a:rPr>
              <a:t>                           </a:t>
            </a:r>
            <a:r>
              <a:rPr kumimoji="0" lang="en-US" altLang="en-US" sz="2400" b="0" i="0" u="none" strike="noStrike" cap="none" normalizeH="0" baseline="0" dirty="0">
                <a:ln>
                  <a:noFill/>
                </a:ln>
                <a:solidFill>
                  <a:srgbClr val="CC00FF"/>
                </a:solidFill>
                <a:effectLst/>
                <a:latin typeface="Arial" panose="020B0604020202020204" pitchFamily="34" charset="0"/>
                <a:ea typeface="Times New Roman" panose="02020603050405020304" pitchFamily="18" charset="0"/>
              </a:rPr>
              <a:t>Table 1: Probability Vector</a:t>
            </a:r>
            <a:br>
              <a:rPr kumimoji="0" lang="en-US" altLang="en-US" sz="2400" b="0" i="0" u="none" strike="noStrike" cap="none" normalizeH="0" baseline="0" dirty="0">
                <a:ln>
                  <a:noFill/>
                </a:ln>
                <a:solidFill>
                  <a:srgbClr val="1E14E6"/>
                </a:solidFill>
                <a:effectLst/>
                <a:latin typeface="Arial" panose="020B0604020202020204" pitchFamily="34" charset="0"/>
              </a:rPr>
            </a:br>
            <a:endParaRPr lang="en-IN" sz="2400" b="1" dirty="0">
              <a:solidFill>
                <a:srgbClr val="1E14E6"/>
              </a:solidFill>
            </a:endParaRPr>
          </a:p>
        </p:txBody>
      </p:sp>
      <p:sp>
        <p:nvSpPr>
          <p:cNvPr id="5" name="TextBox 4">
            <a:extLst>
              <a:ext uri="{FF2B5EF4-FFF2-40B4-BE49-F238E27FC236}">
                <a16:creationId xmlns:a16="http://schemas.microsoft.com/office/drawing/2014/main" id="{026A63A3-23CF-032E-3D14-844E623722B9}"/>
              </a:ext>
            </a:extLst>
          </p:cNvPr>
          <p:cNvSpPr txBox="1"/>
          <p:nvPr/>
        </p:nvSpPr>
        <p:spPr>
          <a:xfrm>
            <a:off x="0" y="152400"/>
            <a:ext cx="9448799" cy="646331"/>
          </a:xfrm>
          <a:prstGeom prst="rect">
            <a:avLst/>
          </a:prstGeom>
          <a:noFill/>
        </p:spPr>
        <p:txBody>
          <a:bodyPr wrap="square">
            <a:spAutoFit/>
          </a:bodyPr>
          <a:lstStyle/>
          <a:p>
            <a:pPr algn="ctr"/>
            <a:r>
              <a:rPr lang="en-US" b="1" dirty="0">
                <a:solidFill>
                  <a:srgbClr val="FF0000"/>
                </a:solidFill>
                <a:latin typeface="Times New Roman" pitchFamily="18" charset="0"/>
                <a:cs typeface="Times New Roman" pitchFamily="18" charset="0"/>
              </a:rPr>
              <a:t>Attainment Expedients of Markovian Heterogeneous Water Heaters in Queueing Models </a:t>
            </a:r>
          </a:p>
          <a:p>
            <a:pPr algn="ctr"/>
            <a:r>
              <a:rPr lang="en-US" b="1" dirty="0">
                <a:solidFill>
                  <a:srgbClr val="FF0000"/>
                </a:solidFill>
                <a:latin typeface="Times New Roman" pitchFamily="18" charset="0"/>
                <a:cs typeface="Times New Roman" pitchFamily="18" charset="0"/>
              </a:rPr>
              <a:t>by Matrix Geometric Method</a:t>
            </a:r>
            <a:endParaRPr lang="en-US" b="1" dirty="0">
              <a:solidFill>
                <a:schemeClr val="accent6">
                  <a:lumMod val="50000"/>
                </a:schemeClr>
              </a:solidFill>
            </a:endParaRPr>
          </a:p>
        </p:txBody>
      </p:sp>
      <mc:AlternateContent xmlns:mc="http://schemas.openxmlformats.org/markup-compatibility/2006">
        <mc:Choice xmlns:a14="http://schemas.microsoft.com/office/drawing/2010/main" Requires="a14">
          <p:graphicFrame>
            <p:nvGraphicFramePr>
              <p:cNvPr id="4" name="Table 3">
                <a:extLst>
                  <a:ext uri="{FF2B5EF4-FFF2-40B4-BE49-F238E27FC236}">
                    <a16:creationId xmlns:a16="http://schemas.microsoft.com/office/drawing/2014/main" id="{8072F0C1-00B9-9A21-1558-C34192FED130}"/>
                  </a:ext>
                </a:extLst>
              </p:cNvPr>
              <p:cNvGraphicFramePr>
                <a:graphicFrameLocks noGrp="1"/>
              </p:cNvGraphicFramePr>
              <p:nvPr>
                <p:extLst>
                  <p:ext uri="{D42A27DB-BD31-4B8C-83A1-F6EECF244321}">
                    <p14:modId xmlns:p14="http://schemas.microsoft.com/office/powerpoint/2010/main" val="739991610"/>
                  </p:ext>
                </p:extLst>
              </p:nvPr>
            </p:nvGraphicFramePr>
            <p:xfrm>
              <a:off x="2973632" y="4114800"/>
              <a:ext cx="4267204" cy="2590800"/>
            </p:xfrm>
            <a:graphic>
              <a:graphicData uri="http://schemas.openxmlformats.org/drawingml/2006/table">
                <a:tbl>
                  <a:tblPr bandRow="1">
                    <a:tableStyleId>{5C22544A-7EE6-4342-B048-85BDC9FD1C3A}</a:tableStyleId>
                  </a:tblPr>
                  <a:tblGrid>
                    <a:gridCol w="1066801">
                      <a:extLst>
                        <a:ext uri="{9D8B030D-6E8A-4147-A177-3AD203B41FA5}">
                          <a16:colId xmlns:a16="http://schemas.microsoft.com/office/drawing/2014/main" val="1376062216"/>
                        </a:ext>
                      </a:extLst>
                    </a:gridCol>
                    <a:gridCol w="1066801">
                      <a:extLst>
                        <a:ext uri="{9D8B030D-6E8A-4147-A177-3AD203B41FA5}">
                          <a16:colId xmlns:a16="http://schemas.microsoft.com/office/drawing/2014/main" val="1662180386"/>
                        </a:ext>
                      </a:extLst>
                    </a:gridCol>
                    <a:gridCol w="1066801">
                      <a:extLst>
                        <a:ext uri="{9D8B030D-6E8A-4147-A177-3AD203B41FA5}">
                          <a16:colId xmlns:a16="http://schemas.microsoft.com/office/drawing/2014/main" val="400346273"/>
                        </a:ext>
                      </a:extLst>
                    </a:gridCol>
                    <a:gridCol w="1066801">
                      <a:extLst>
                        <a:ext uri="{9D8B030D-6E8A-4147-A177-3AD203B41FA5}">
                          <a16:colId xmlns:a16="http://schemas.microsoft.com/office/drawing/2014/main" val="2898193481"/>
                        </a:ext>
                      </a:extLst>
                    </a:gridCol>
                  </a:tblGrid>
                  <a:tr h="431800">
                    <a:tc>
                      <a:txBody>
                        <a:bodyPr/>
                        <a:lstStyle/>
                        <a:p>
                          <a:pPr algn="ct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IN" sz="1200" i="1">
                                        <a:effectLst/>
                                        <a:latin typeface="Cambria Math" panose="02040503050406030204" pitchFamily="18" charset="0"/>
                                      </a:rPr>
                                    </m:ctrlPr>
                                  </m:sSubPr>
                                  <m:e>
                                    <m:r>
                                      <a:rPr lang="en-US" sz="1100">
                                        <a:effectLst/>
                                        <a:latin typeface="Cambria Math" panose="02040503050406030204" pitchFamily="18" charset="0"/>
                                      </a:rPr>
                                      <m:t>𝛱</m:t>
                                    </m:r>
                                  </m:e>
                                  <m:sub>
                                    <m:r>
                                      <a:rPr lang="en-US" sz="1200">
                                        <a:effectLst/>
                                        <a:latin typeface="Cambria Math" panose="02040503050406030204" pitchFamily="18" charset="0"/>
                                      </a:rPr>
                                      <m:t>𝑗</m:t>
                                    </m:r>
                                  </m:sub>
                                </m:sSub>
                              </m:oMath>
                            </m:oMathPara>
                          </a14:m>
                          <a:endParaRPr lang="en-IN" sz="1100">
                            <a:effectLst/>
                            <a:latin typeface="Calibri" panose="020F0502020204030204" pitchFamily="34" charset="0"/>
                            <a:ea typeface="Calibri" panose="020F0502020204030204" pitchFamily="34" charset="0"/>
                          </a:endParaRPr>
                        </a:p>
                      </a:txBody>
                      <a:tcPr marL="68580" marR="68580" marT="0" marB="0"/>
                    </a:tc>
                    <a:tc>
                      <a:txBody>
                        <a:bodyPr/>
                        <a:lstStyle/>
                        <a:p>
                          <a:pPr>
                            <a:lnSpc>
                              <a:spcPct val="115000"/>
                            </a:lnSpc>
                            <a:spcAft>
                              <a:spcPts val="1000"/>
                            </a:spcAft>
                          </a:pPr>
                          <a:r>
                            <a:rPr lang="en-US" sz="1100">
                              <a:effectLst/>
                            </a:rPr>
                            <a:t> </a:t>
                          </a:r>
                          <a:endParaRPr lang="en-IN" sz="1100">
                            <a:effectLst/>
                            <a:latin typeface="Calibri" panose="020F0502020204030204" pitchFamily="34" charset="0"/>
                            <a:ea typeface="Calibri" panose="020F0502020204030204" pitchFamily="34" charset="0"/>
                          </a:endParaRPr>
                        </a:p>
                      </a:txBody>
                      <a:tcPr marL="68580" marR="68580" marT="0" marB="0"/>
                    </a:tc>
                    <a:tc>
                      <a:txBody>
                        <a:bodyPr/>
                        <a:lstStyle/>
                        <a:p>
                          <a:pPr>
                            <a:lnSpc>
                              <a:spcPct val="115000"/>
                            </a:lnSpc>
                            <a:spcAft>
                              <a:spcPts val="1000"/>
                            </a:spcAft>
                          </a:pPr>
                          <a:r>
                            <a:rPr lang="en-US" sz="1100">
                              <a:effectLst/>
                            </a:rPr>
                            <a:t> </a:t>
                          </a:r>
                          <a:endParaRPr lang="en-IN"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15000"/>
                            </a:lnSpc>
                            <a:spcAft>
                              <a:spcPts val="1000"/>
                            </a:spcAft>
                          </a:pPr>
                          <a:r>
                            <a:rPr lang="en-US" sz="1100">
                              <a:effectLst/>
                            </a:rPr>
                            <a:t>TOTAL</a:t>
                          </a:r>
                          <a:endParaRPr lang="en-IN"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4279737424"/>
                      </a:ext>
                    </a:extLst>
                  </a:tr>
                  <a:tr h="431800">
                    <a:tc>
                      <a:txBody>
                        <a:bodyPr/>
                        <a:lstStyle/>
                        <a:p>
                          <a:pPr algn="ct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IN" sz="1200" i="1">
                                        <a:effectLst/>
                                        <a:latin typeface="Cambria Math" panose="02040503050406030204" pitchFamily="18" charset="0"/>
                                      </a:rPr>
                                    </m:ctrlPr>
                                  </m:sSubPr>
                                  <m:e>
                                    <m:r>
                                      <a:rPr lang="en-US" sz="1100">
                                        <a:effectLst/>
                                        <a:latin typeface="Cambria Math" panose="02040503050406030204" pitchFamily="18" charset="0"/>
                                      </a:rPr>
                                      <m:t>𝛱</m:t>
                                    </m:r>
                                  </m:e>
                                  <m:sub>
                                    <m:r>
                                      <a:rPr lang="en-US" sz="1200">
                                        <a:effectLst/>
                                        <a:latin typeface="Cambria Math" panose="02040503050406030204" pitchFamily="18" charset="0"/>
                                      </a:rPr>
                                      <m:t>0</m:t>
                                    </m:r>
                                  </m:sub>
                                </m:sSub>
                              </m:oMath>
                            </m:oMathPara>
                          </a14:m>
                          <a:endParaRPr lang="en-IN" sz="1100" dirty="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15000"/>
                            </a:lnSpc>
                            <a:spcAft>
                              <a:spcPts val="1000"/>
                            </a:spcAft>
                          </a:pPr>
                          <a:r>
                            <a:rPr lang="en-US" sz="1100">
                              <a:effectLst/>
                            </a:rPr>
                            <a:t>0.8564</a:t>
                          </a:r>
                          <a:endParaRPr lang="en-IN"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15000"/>
                            </a:lnSpc>
                            <a:spcAft>
                              <a:spcPts val="1000"/>
                            </a:spcAft>
                          </a:pPr>
                          <a:r>
                            <a:rPr lang="en-US" sz="1100" dirty="0">
                              <a:effectLst/>
                            </a:rPr>
                            <a:t> </a:t>
                          </a:r>
                          <a:endParaRPr lang="en-IN" sz="1100" dirty="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15000"/>
                            </a:lnSpc>
                            <a:spcAft>
                              <a:spcPts val="1000"/>
                            </a:spcAft>
                          </a:pPr>
                          <a:r>
                            <a:rPr lang="en-US" sz="1100">
                              <a:effectLst/>
                            </a:rPr>
                            <a:t>0.8564</a:t>
                          </a:r>
                          <a:endParaRPr lang="en-IN"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716441261"/>
                      </a:ext>
                    </a:extLst>
                  </a:tr>
                  <a:tr h="431800">
                    <a:tc>
                      <a:txBody>
                        <a:bodyPr/>
                        <a:lstStyle/>
                        <a:p>
                          <a:pPr algn="ct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IN" sz="1200" i="1">
                                        <a:effectLst/>
                                        <a:latin typeface="Cambria Math" panose="02040503050406030204" pitchFamily="18" charset="0"/>
                                      </a:rPr>
                                    </m:ctrlPr>
                                  </m:sSubPr>
                                  <m:e>
                                    <m:r>
                                      <a:rPr lang="en-US" sz="1100">
                                        <a:effectLst/>
                                        <a:latin typeface="Cambria Math" panose="02040503050406030204" pitchFamily="18" charset="0"/>
                                      </a:rPr>
                                      <m:t>𝛱</m:t>
                                    </m:r>
                                  </m:e>
                                  <m:sub>
                                    <m:r>
                                      <a:rPr lang="en-US" sz="1200">
                                        <a:effectLst/>
                                        <a:latin typeface="Cambria Math" panose="02040503050406030204" pitchFamily="18" charset="0"/>
                                      </a:rPr>
                                      <m:t>1</m:t>
                                    </m:r>
                                  </m:sub>
                                </m:sSub>
                              </m:oMath>
                            </m:oMathPara>
                          </a14:m>
                          <a:endParaRPr lang="en-IN" sz="1100" dirty="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15000"/>
                            </a:lnSpc>
                            <a:spcAft>
                              <a:spcPts val="1000"/>
                            </a:spcAft>
                          </a:pPr>
                          <a:r>
                            <a:rPr lang="en-US" sz="1100">
                              <a:effectLst/>
                            </a:rPr>
                            <a:t>0.0618</a:t>
                          </a:r>
                          <a:endParaRPr lang="en-IN"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15000"/>
                            </a:lnSpc>
                            <a:spcAft>
                              <a:spcPts val="1000"/>
                            </a:spcAft>
                          </a:pPr>
                          <a:r>
                            <a:rPr lang="en-US" sz="1100">
                              <a:effectLst/>
                            </a:rPr>
                            <a:t>0.0707</a:t>
                          </a:r>
                          <a:endParaRPr lang="en-IN"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15000"/>
                            </a:lnSpc>
                            <a:spcAft>
                              <a:spcPts val="1000"/>
                            </a:spcAft>
                          </a:pPr>
                          <a:r>
                            <a:rPr lang="en-US" sz="1100">
                              <a:effectLst/>
                            </a:rPr>
                            <a:t>0.1325</a:t>
                          </a:r>
                          <a:endParaRPr lang="en-IN"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651075838"/>
                      </a:ext>
                    </a:extLst>
                  </a:tr>
                  <a:tr h="431800">
                    <a:tc>
                      <a:txBody>
                        <a:bodyPr/>
                        <a:lstStyle/>
                        <a:p>
                          <a:pPr algn="ct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IN" sz="1200" i="1">
                                        <a:effectLst/>
                                        <a:latin typeface="Cambria Math" panose="02040503050406030204" pitchFamily="18" charset="0"/>
                                      </a:rPr>
                                    </m:ctrlPr>
                                  </m:sSubPr>
                                  <m:e>
                                    <m:r>
                                      <a:rPr lang="en-US" sz="1100">
                                        <a:effectLst/>
                                        <a:latin typeface="Cambria Math" panose="02040503050406030204" pitchFamily="18" charset="0"/>
                                      </a:rPr>
                                      <m:t>𝛱</m:t>
                                    </m:r>
                                  </m:e>
                                  <m:sub>
                                    <m:r>
                                      <a:rPr lang="en-US" sz="1200">
                                        <a:effectLst/>
                                        <a:latin typeface="Cambria Math" panose="02040503050406030204" pitchFamily="18" charset="0"/>
                                      </a:rPr>
                                      <m:t>2</m:t>
                                    </m:r>
                                  </m:sub>
                                </m:sSub>
                              </m:oMath>
                            </m:oMathPara>
                          </a14:m>
                          <a:endParaRPr lang="en-IN"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15000"/>
                            </a:lnSpc>
                            <a:spcAft>
                              <a:spcPts val="1000"/>
                            </a:spcAft>
                          </a:pPr>
                          <a:r>
                            <a:rPr lang="en-US" sz="1100" dirty="0">
                              <a:effectLst/>
                            </a:rPr>
                            <a:t>0.0044</a:t>
                          </a:r>
                          <a:endParaRPr lang="en-IN" sz="1100" dirty="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15000"/>
                            </a:lnSpc>
                            <a:spcAft>
                              <a:spcPts val="1000"/>
                            </a:spcAft>
                          </a:pPr>
                          <a:r>
                            <a:rPr lang="en-US" sz="1100">
                              <a:effectLst/>
                            </a:rPr>
                            <a:t>0.0059</a:t>
                          </a:r>
                          <a:endParaRPr lang="en-IN"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15000"/>
                            </a:lnSpc>
                            <a:spcAft>
                              <a:spcPts val="1000"/>
                            </a:spcAft>
                          </a:pPr>
                          <a:r>
                            <a:rPr lang="en-US" sz="1100">
                              <a:effectLst/>
                            </a:rPr>
                            <a:t>0.0103</a:t>
                          </a:r>
                          <a:endParaRPr lang="en-IN"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528057490"/>
                      </a:ext>
                    </a:extLst>
                  </a:tr>
                  <a:tr h="431800">
                    <a:tc>
                      <a:txBody>
                        <a:bodyPr/>
                        <a:lstStyle/>
                        <a:p>
                          <a:pPr algn="ct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IN" sz="1200" i="1">
                                        <a:effectLst/>
                                        <a:latin typeface="Cambria Math" panose="02040503050406030204" pitchFamily="18" charset="0"/>
                                      </a:rPr>
                                    </m:ctrlPr>
                                  </m:sSubPr>
                                  <m:e>
                                    <m:r>
                                      <a:rPr lang="en-US" sz="1100">
                                        <a:effectLst/>
                                        <a:latin typeface="Cambria Math" panose="02040503050406030204" pitchFamily="18" charset="0"/>
                                      </a:rPr>
                                      <m:t>𝛱</m:t>
                                    </m:r>
                                  </m:e>
                                  <m:sub>
                                    <m:r>
                                      <a:rPr lang="en-US" sz="1200">
                                        <a:effectLst/>
                                        <a:latin typeface="Cambria Math" panose="02040503050406030204" pitchFamily="18" charset="0"/>
                                      </a:rPr>
                                      <m:t>3</m:t>
                                    </m:r>
                                  </m:sub>
                                </m:sSub>
                              </m:oMath>
                            </m:oMathPara>
                          </a14:m>
                          <a:endParaRPr lang="en-IN"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15000"/>
                            </a:lnSpc>
                            <a:spcAft>
                              <a:spcPts val="1000"/>
                            </a:spcAft>
                          </a:pPr>
                          <a:r>
                            <a:rPr lang="en-US" sz="1100">
                              <a:effectLst/>
                            </a:rPr>
                            <a:t>0.0003</a:t>
                          </a:r>
                          <a:endParaRPr lang="en-IN"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15000"/>
                            </a:lnSpc>
                            <a:spcAft>
                              <a:spcPts val="1000"/>
                            </a:spcAft>
                          </a:pPr>
                          <a:r>
                            <a:rPr lang="en-US" sz="1100">
                              <a:effectLst/>
                            </a:rPr>
                            <a:t>0.0004</a:t>
                          </a:r>
                          <a:endParaRPr lang="en-IN"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15000"/>
                            </a:lnSpc>
                            <a:spcAft>
                              <a:spcPts val="1000"/>
                            </a:spcAft>
                          </a:pPr>
                          <a:r>
                            <a:rPr lang="en-US" sz="1100">
                              <a:effectLst/>
                            </a:rPr>
                            <a:t>0.0007</a:t>
                          </a:r>
                          <a:endParaRPr lang="en-IN"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986261642"/>
                      </a:ext>
                    </a:extLst>
                  </a:tr>
                  <a:tr h="431800">
                    <a:tc>
                      <a:txBody>
                        <a:bodyPr/>
                        <a:lstStyle/>
                        <a:p>
                          <a:pPr>
                            <a:lnSpc>
                              <a:spcPct val="115000"/>
                            </a:lnSpc>
                            <a:spcAft>
                              <a:spcPts val="1000"/>
                            </a:spcAft>
                          </a:pPr>
                          <a:r>
                            <a:rPr lang="en-US" sz="1100">
                              <a:effectLst/>
                            </a:rPr>
                            <a:t> </a:t>
                          </a:r>
                          <a:endParaRPr lang="en-IN"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15000"/>
                            </a:lnSpc>
                            <a:spcAft>
                              <a:spcPts val="1000"/>
                            </a:spcAft>
                          </a:pPr>
                          <a:r>
                            <a:rPr lang="en-US" sz="1100">
                              <a:effectLst/>
                            </a:rPr>
                            <a:t> </a:t>
                          </a:r>
                          <a:endParaRPr lang="en-IN"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15000"/>
                            </a:lnSpc>
                            <a:spcAft>
                              <a:spcPts val="1000"/>
                            </a:spcAft>
                          </a:pPr>
                          <a:r>
                            <a:rPr lang="en-US" sz="1100">
                              <a:effectLst/>
                            </a:rPr>
                            <a:t>TOTAL</a:t>
                          </a:r>
                          <a:endParaRPr lang="en-IN"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15000"/>
                            </a:lnSpc>
                            <a:spcAft>
                              <a:spcPts val="1000"/>
                            </a:spcAft>
                          </a:pPr>
                          <a:r>
                            <a:rPr lang="en-US" sz="1100" dirty="0">
                              <a:effectLst/>
                            </a:rPr>
                            <a:t>0.9999</a:t>
                          </a:r>
                          <a:endParaRPr lang="en-IN" sz="11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693486540"/>
                      </a:ext>
                    </a:extLst>
                  </a:tr>
                </a:tbl>
              </a:graphicData>
            </a:graphic>
          </p:graphicFrame>
        </mc:Choice>
        <mc:Fallback>
          <p:graphicFrame>
            <p:nvGraphicFramePr>
              <p:cNvPr id="4" name="Table 3">
                <a:extLst>
                  <a:ext uri="{FF2B5EF4-FFF2-40B4-BE49-F238E27FC236}">
                    <a16:creationId xmlns:a16="http://schemas.microsoft.com/office/drawing/2014/main" id="{8072F0C1-00B9-9A21-1558-C34192FED130}"/>
                  </a:ext>
                </a:extLst>
              </p:cNvPr>
              <p:cNvGraphicFramePr>
                <a:graphicFrameLocks noGrp="1"/>
              </p:cNvGraphicFramePr>
              <p:nvPr>
                <p:extLst>
                  <p:ext uri="{D42A27DB-BD31-4B8C-83A1-F6EECF244321}">
                    <p14:modId xmlns:p14="http://schemas.microsoft.com/office/powerpoint/2010/main" val="739991610"/>
                  </p:ext>
                </p:extLst>
              </p:nvPr>
            </p:nvGraphicFramePr>
            <p:xfrm>
              <a:off x="2973632" y="4114800"/>
              <a:ext cx="4267204" cy="2590800"/>
            </p:xfrm>
            <a:graphic>
              <a:graphicData uri="http://schemas.openxmlformats.org/drawingml/2006/table">
                <a:tbl>
                  <a:tblPr bandRow="1">
                    <a:tableStyleId>{5C22544A-7EE6-4342-B048-85BDC9FD1C3A}</a:tableStyleId>
                  </a:tblPr>
                  <a:tblGrid>
                    <a:gridCol w="1066801">
                      <a:extLst>
                        <a:ext uri="{9D8B030D-6E8A-4147-A177-3AD203B41FA5}">
                          <a16:colId xmlns:a16="http://schemas.microsoft.com/office/drawing/2014/main" val="1376062216"/>
                        </a:ext>
                      </a:extLst>
                    </a:gridCol>
                    <a:gridCol w="1066801">
                      <a:extLst>
                        <a:ext uri="{9D8B030D-6E8A-4147-A177-3AD203B41FA5}">
                          <a16:colId xmlns:a16="http://schemas.microsoft.com/office/drawing/2014/main" val="1662180386"/>
                        </a:ext>
                      </a:extLst>
                    </a:gridCol>
                    <a:gridCol w="1066801">
                      <a:extLst>
                        <a:ext uri="{9D8B030D-6E8A-4147-A177-3AD203B41FA5}">
                          <a16:colId xmlns:a16="http://schemas.microsoft.com/office/drawing/2014/main" val="400346273"/>
                        </a:ext>
                      </a:extLst>
                    </a:gridCol>
                    <a:gridCol w="1066801">
                      <a:extLst>
                        <a:ext uri="{9D8B030D-6E8A-4147-A177-3AD203B41FA5}">
                          <a16:colId xmlns:a16="http://schemas.microsoft.com/office/drawing/2014/main" val="2898193481"/>
                        </a:ext>
                      </a:extLst>
                    </a:gridCol>
                  </a:tblGrid>
                  <a:tr h="431800">
                    <a:tc>
                      <a:txBody>
                        <a:bodyPr/>
                        <a:lstStyle/>
                        <a:p>
                          <a:endParaRPr lang="en-US"/>
                        </a:p>
                      </a:txBody>
                      <a:tcPr marL="68580" marR="68580" marT="0" marB="0">
                        <a:blipFill>
                          <a:blip r:embed="rId2"/>
                          <a:stretch>
                            <a:fillRect l="-571" t="-8451" r="-301714" b="-502817"/>
                          </a:stretch>
                        </a:blipFill>
                      </a:tcPr>
                    </a:tc>
                    <a:tc>
                      <a:txBody>
                        <a:bodyPr/>
                        <a:lstStyle/>
                        <a:p>
                          <a:pPr>
                            <a:lnSpc>
                              <a:spcPct val="115000"/>
                            </a:lnSpc>
                            <a:spcAft>
                              <a:spcPts val="1000"/>
                            </a:spcAft>
                          </a:pPr>
                          <a:r>
                            <a:rPr lang="en-US" sz="1100">
                              <a:effectLst/>
                            </a:rPr>
                            <a:t> </a:t>
                          </a:r>
                          <a:endParaRPr lang="en-IN" sz="1100">
                            <a:effectLst/>
                            <a:latin typeface="Calibri" panose="020F0502020204030204" pitchFamily="34" charset="0"/>
                            <a:ea typeface="Calibri" panose="020F0502020204030204" pitchFamily="34" charset="0"/>
                          </a:endParaRPr>
                        </a:p>
                      </a:txBody>
                      <a:tcPr marL="68580" marR="68580" marT="0" marB="0"/>
                    </a:tc>
                    <a:tc>
                      <a:txBody>
                        <a:bodyPr/>
                        <a:lstStyle/>
                        <a:p>
                          <a:pPr>
                            <a:lnSpc>
                              <a:spcPct val="115000"/>
                            </a:lnSpc>
                            <a:spcAft>
                              <a:spcPts val="1000"/>
                            </a:spcAft>
                          </a:pPr>
                          <a:r>
                            <a:rPr lang="en-US" sz="1100">
                              <a:effectLst/>
                            </a:rPr>
                            <a:t> </a:t>
                          </a:r>
                          <a:endParaRPr lang="en-IN"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15000"/>
                            </a:lnSpc>
                            <a:spcAft>
                              <a:spcPts val="1000"/>
                            </a:spcAft>
                          </a:pPr>
                          <a:r>
                            <a:rPr lang="en-US" sz="1100">
                              <a:effectLst/>
                            </a:rPr>
                            <a:t>TOTAL</a:t>
                          </a:r>
                          <a:endParaRPr lang="en-IN"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4279737424"/>
                      </a:ext>
                    </a:extLst>
                  </a:tr>
                  <a:tr h="431800">
                    <a:tc>
                      <a:txBody>
                        <a:bodyPr/>
                        <a:lstStyle/>
                        <a:p>
                          <a:endParaRPr lang="en-US"/>
                        </a:p>
                      </a:txBody>
                      <a:tcPr marL="68580" marR="68580" marT="0" marB="0">
                        <a:blipFill>
                          <a:blip r:embed="rId2"/>
                          <a:stretch>
                            <a:fillRect l="-571" t="-108451" r="-301714" b="-402817"/>
                          </a:stretch>
                        </a:blipFill>
                      </a:tcPr>
                    </a:tc>
                    <a:tc>
                      <a:txBody>
                        <a:bodyPr/>
                        <a:lstStyle/>
                        <a:p>
                          <a:pPr algn="ctr">
                            <a:lnSpc>
                              <a:spcPct val="115000"/>
                            </a:lnSpc>
                            <a:spcAft>
                              <a:spcPts val="1000"/>
                            </a:spcAft>
                          </a:pPr>
                          <a:r>
                            <a:rPr lang="en-US" sz="1100">
                              <a:effectLst/>
                            </a:rPr>
                            <a:t>0.8564</a:t>
                          </a:r>
                          <a:endParaRPr lang="en-IN"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15000"/>
                            </a:lnSpc>
                            <a:spcAft>
                              <a:spcPts val="1000"/>
                            </a:spcAft>
                          </a:pPr>
                          <a:r>
                            <a:rPr lang="en-US" sz="1100" dirty="0">
                              <a:effectLst/>
                            </a:rPr>
                            <a:t> </a:t>
                          </a:r>
                          <a:endParaRPr lang="en-IN" sz="1100" dirty="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15000"/>
                            </a:lnSpc>
                            <a:spcAft>
                              <a:spcPts val="1000"/>
                            </a:spcAft>
                          </a:pPr>
                          <a:r>
                            <a:rPr lang="en-US" sz="1100">
                              <a:effectLst/>
                            </a:rPr>
                            <a:t>0.8564</a:t>
                          </a:r>
                          <a:endParaRPr lang="en-IN"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716441261"/>
                      </a:ext>
                    </a:extLst>
                  </a:tr>
                  <a:tr h="431800">
                    <a:tc>
                      <a:txBody>
                        <a:bodyPr/>
                        <a:lstStyle/>
                        <a:p>
                          <a:endParaRPr lang="en-US"/>
                        </a:p>
                      </a:txBody>
                      <a:tcPr marL="68580" marR="68580" marT="0" marB="0">
                        <a:blipFill>
                          <a:blip r:embed="rId2"/>
                          <a:stretch>
                            <a:fillRect l="-571" t="-208451" r="-301714" b="-302817"/>
                          </a:stretch>
                        </a:blipFill>
                      </a:tcPr>
                    </a:tc>
                    <a:tc>
                      <a:txBody>
                        <a:bodyPr/>
                        <a:lstStyle/>
                        <a:p>
                          <a:pPr algn="ctr">
                            <a:lnSpc>
                              <a:spcPct val="115000"/>
                            </a:lnSpc>
                            <a:spcAft>
                              <a:spcPts val="1000"/>
                            </a:spcAft>
                          </a:pPr>
                          <a:r>
                            <a:rPr lang="en-US" sz="1100">
                              <a:effectLst/>
                            </a:rPr>
                            <a:t>0.0618</a:t>
                          </a:r>
                          <a:endParaRPr lang="en-IN"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15000"/>
                            </a:lnSpc>
                            <a:spcAft>
                              <a:spcPts val="1000"/>
                            </a:spcAft>
                          </a:pPr>
                          <a:r>
                            <a:rPr lang="en-US" sz="1100">
                              <a:effectLst/>
                            </a:rPr>
                            <a:t>0.0707</a:t>
                          </a:r>
                          <a:endParaRPr lang="en-IN"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15000"/>
                            </a:lnSpc>
                            <a:spcAft>
                              <a:spcPts val="1000"/>
                            </a:spcAft>
                          </a:pPr>
                          <a:r>
                            <a:rPr lang="en-US" sz="1100">
                              <a:effectLst/>
                            </a:rPr>
                            <a:t>0.1325</a:t>
                          </a:r>
                          <a:endParaRPr lang="en-IN"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651075838"/>
                      </a:ext>
                    </a:extLst>
                  </a:tr>
                  <a:tr h="431800">
                    <a:tc>
                      <a:txBody>
                        <a:bodyPr/>
                        <a:lstStyle/>
                        <a:p>
                          <a:endParaRPr lang="en-US"/>
                        </a:p>
                      </a:txBody>
                      <a:tcPr marL="68580" marR="68580" marT="0" marB="0">
                        <a:blipFill>
                          <a:blip r:embed="rId2"/>
                          <a:stretch>
                            <a:fillRect l="-571" t="-312857" r="-301714" b="-207143"/>
                          </a:stretch>
                        </a:blipFill>
                      </a:tcPr>
                    </a:tc>
                    <a:tc>
                      <a:txBody>
                        <a:bodyPr/>
                        <a:lstStyle/>
                        <a:p>
                          <a:pPr algn="ctr">
                            <a:lnSpc>
                              <a:spcPct val="115000"/>
                            </a:lnSpc>
                            <a:spcAft>
                              <a:spcPts val="1000"/>
                            </a:spcAft>
                          </a:pPr>
                          <a:r>
                            <a:rPr lang="en-US" sz="1100" dirty="0">
                              <a:effectLst/>
                            </a:rPr>
                            <a:t>0.0044</a:t>
                          </a:r>
                          <a:endParaRPr lang="en-IN" sz="1100" dirty="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15000"/>
                            </a:lnSpc>
                            <a:spcAft>
                              <a:spcPts val="1000"/>
                            </a:spcAft>
                          </a:pPr>
                          <a:r>
                            <a:rPr lang="en-US" sz="1100">
                              <a:effectLst/>
                            </a:rPr>
                            <a:t>0.0059</a:t>
                          </a:r>
                          <a:endParaRPr lang="en-IN"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15000"/>
                            </a:lnSpc>
                            <a:spcAft>
                              <a:spcPts val="1000"/>
                            </a:spcAft>
                          </a:pPr>
                          <a:r>
                            <a:rPr lang="en-US" sz="1100">
                              <a:effectLst/>
                            </a:rPr>
                            <a:t>0.0103</a:t>
                          </a:r>
                          <a:endParaRPr lang="en-IN"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528057490"/>
                      </a:ext>
                    </a:extLst>
                  </a:tr>
                  <a:tr h="431800">
                    <a:tc>
                      <a:txBody>
                        <a:bodyPr/>
                        <a:lstStyle/>
                        <a:p>
                          <a:endParaRPr lang="en-US"/>
                        </a:p>
                      </a:txBody>
                      <a:tcPr marL="68580" marR="68580" marT="0" marB="0">
                        <a:blipFill>
                          <a:blip r:embed="rId2"/>
                          <a:stretch>
                            <a:fillRect l="-571" t="-407042" r="-301714" b="-104225"/>
                          </a:stretch>
                        </a:blipFill>
                      </a:tcPr>
                    </a:tc>
                    <a:tc>
                      <a:txBody>
                        <a:bodyPr/>
                        <a:lstStyle/>
                        <a:p>
                          <a:pPr algn="ctr">
                            <a:lnSpc>
                              <a:spcPct val="115000"/>
                            </a:lnSpc>
                            <a:spcAft>
                              <a:spcPts val="1000"/>
                            </a:spcAft>
                          </a:pPr>
                          <a:r>
                            <a:rPr lang="en-US" sz="1100">
                              <a:effectLst/>
                            </a:rPr>
                            <a:t>0.0003</a:t>
                          </a:r>
                          <a:endParaRPr lang="en-IN"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15000"/>
                            </a:lnSpc>
                            <a:spcAft>
                              <a:spcPts val="1000"/>
                            </a:spcAft>
                          </a:pPr>
                          <a:r>
                            <a:rPr lang="en-US" sz="1100">
                              <a:effectLst/>
                            </a:rPr>
                            <a:t>0.0004</a:t>
                          </a:r>
                          <a:endParaRPr lang="en-IN"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15000"/>
                            </a:lnSpc>
                            <a:spcAft>
                              <a:spcPts val="1000"/>
                            </a:spcAft>
                          </a:pPr>
                          <a:r>
                            <a:rPr lang="en-US" sz="1100">
                              <a:effectLst/>
                            </a:rPr>
                            <a:t>0.0007</a:t>
                          </a:r>
                          <a:endParaRPr lang="en-IN"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986261642"/>
                      </a:ext>
                    </a:extLst>
                  </a:tr>
                  <a:tr h="431800">
                    <a:tc>
                      <a:txBody>
                        <a:bodyPr/>
                        <a:lstStyle/>
                        <a:p>
                          <a:pPr>
                            <a:lnSpc>
                              <a:spcPct val="115000"/>
                            </a:lnSpc>
                            <a:spcAft>
                              <a:spcPts val="1000"/>
                            </a:spcAft>
                          </a:pPr>
                          <a:r>
                            <a:rPr lang="en-US" sz="1100">
                              <a:effectLst/>
                            </a:rPr>
                            <a:t> </a:t>
                          </a:r>
                          <a:endParaRPr lang="en-IN"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15000"/>
                            </a:lnSpc>
                            <a:spcAft>
                              <a:spcPts val="1000"/>
                            </a:spcAft>
                          </a:pPr>
                          <a:r>
                            <a:rPr lang="en-US" sz="1100">
                              <a:effectLst/>
                            </a:rPr>
                            <a:t> </a:t>
                          </a:r>
                          <a:endParaRPr lang="en-IN"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15000"/>
                            </a:lnSpc>
                            <a:spcAft>
                              <a:spcPts val="1000"/>
                            </a:spcAft>
                          </a:pPr>
                          <a:r>
                            <a:rPr lang="en-US" sz="1100">
                              <a:effectLst/>
                            </a:rPr>
                            <a:t>TOTAL</a:t>
                          </a:r>
                          <a:endParaRPr lang="en-IN"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15000"/>
                            </a:lnSpc>
                            <a:spcAft>
                              <a:spcPts val="1000"/>
                            </a:spcAft>
                          </a:pPr>
                          <a:r>
                            <a:rPr lang="en-US" sz="1100" dirty="0">
                              <a:effectLst/>
                            </a:rPr>
                            <a:t>0.9999</a:t>
                          </a:r>
                          <a:endParaRPr lang="en-IN" sz="11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693486540"/>
                      </a:ext>
                    </a:extLst>
                  </a:tr>
                </a:tbl>
              </a:graphicData>
            </a:graphic>
          </p:graphicFrame>
        </mc:Fallback>
      </mc:AlternateContent>
      <p:sp>
        <p:nvSpPr>
          <p:cNvPr id="6" name="Rectangle 1">
            <a:extLst>
              <a:ext uri="{FF2B5EF4-FFF2-40B4-BE49-F238E27FC236}">
                <a16:creationId xmlns:a16="http://schemas.microsoft.com/office/drawing/2014/main" id="{80621355-B38B-F8ED-1E13-3F74A5B1B148}"/>
              </a:ext>
            </a:extLst>
          </p:cNvPr>
          <p:cNvSpPr>
            <a:spLocks noGrp="1" noChangeArrowheads="1"/>
          </p:cNvSpPr>
          <p:nvPr>
            <p:ph type="body" idx="4294967295"/>
          </p:nvPr>
        </p:nvSpPr>
        <p:spPr bwMode="auto">
          <a:xfrm>
            <a:off x="1219200" y="1813498"/>
            <a:ext cx="2819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5081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50813"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0B050"/>
                </a:solidFill>
                <a:effectLst/>
                <a:latin typeface="Arial" panose="020B0604020202020204" pitchFamily="34" charset="0"/>
              </a:rPr>
              <a:t>Case (</a:t>
            </a:r>
            <a:r>
              <a:rPr kumimoji="0" lang="en-US" altLang="en-US" sz="2800" b="1" i="0" u="none" strike="noStrike" cap="none" normalizeH="0" baseline="0" dirty="0" err="1">
                <a:ln>
                  <a:noFill/>
                </a:ln>
                <a:solidFill>
                  <a:srgbClr val="00B050"/>
                </a:solidFill>
                <a:effectLst/>
                <a:latin typeface="Arial" panose="020B0604020202020204" pitchFamily="34" charset="0"/>
              </a:rPr>
              <a:t>i</a:t>
            </a:r>
            <a:r>
              <a:rPr kumimoji="0" lang="en-US" altLang="en-US" sz="2800" b="1" i="0" u="none" strike="noStrike" cap="none" normalizeH="0" baseline="0" dirty="0">
                <a:ln>
                  <a:noFill/>
                </a:ln>
                <a:solidFill>
                  <a:srgbClr val="00B050"/>
                </a:solidFill>
                <a:effectLst/>
                <a:latin typeface="Arial" panose="020B0604020202020204" pitchFamily="34" charset="0"/>
              </a:rPr>
              <a:t>)</a:t>
            </a:r>
          </a:p>
        </p:txBody>
      </p:sp>
      <p:sp>
        <p:nvSpPr>
          <p:cNvPr id="7" name="TextBox 6">
            <a:extLst>
              <a:ext uri="{FF2B5EF4-FFF2-40B4-BE49-F238E27FC236}">
                <a16:creationId xmlns:a16="http://schemas.microsoft.com/office/drawing/2014/main" id="{865B60C3-A783-C740-F202-14155D25BCF1}"/>
              </a:ext>
            </a:extLst>
          </p:cNvPr>
          <p:cNvSpPr txBox="1"/>
          <p:nvPr/>
        </p:nvSpPr>
        <p:spPr>
          <a:xfrm>
            <a:off x="2514600" y="1038428"/>
            <a:ext cx="4726236" cy="584775"/>
          </a:xfrm>
          <a:prstGeom prst="rect">
            <a:avLst/>
          </a:prstGeom>
          <a:noFill/>
        </p:spPr>
        <p:txBody>
          <a:bodyPr wrap="square">
            <a:spAutoFit/>
          </a:bodyPr>
          <a:lstStyle/>
          <a:p>
            <a:pPr marL="0" marR="0" lvl="0" indent="150813" algn="l" defTabSz="914400" rtl="0" eaLnBrk="0" fontAlgn="base" latinLnBrk="0" hangingPunct="0">
              <a:lnSpc>
                <a:spcPct val="100000"/>
              </a:lnSpc>
              <a:spcBef>
                <a:spcPct val="0"/>
              </a:spcBef>
              <a:spcAft>
                <a:spcPct val="0"/>
              </a:spcAft>
              <a:buClrTx/>
              <a:buSzTx/>
              <a:buFontTx/>
              <a:buNone/>
              <a:tabLst/>
            </a:pPr>
            <a:r>
              <a:rPr lang="en-US" altLang="en-US" sz="3200" b="1" dirty="0">
                <a:solidFill>
                  <a:srgbClr val="AC0480"/>
                </a:solidFill>
                <a:latin typeface="Arial" panose="020B0604020202020204" pitchFamily="34" charset="0"/>
              </a:rPr>
              <a:t>Mathematical Study</a:t>
            </a:r>
            <a:endParaRPr kumimoji="0" lang="en-US" altLang="en-US" sz="3200" b="1" i="0" u="none" strike="noStrike" cap="none" normalizeH="0" baseline="0" dirty="0">
              <a:ln>
                <a:noFill/>
              </a:ln>
              <a:solidFill>
                <a:srgbClr val="AC0480"/>
              </a:solidFill>
              <a:effectLst/>
              <a:latin typeface="Arial" panose="020B0604020202020204" pitchFamily="34" charset="0"/>
            </a:endParaRPr>
          </a:p>
        </p:txBody>
      </p:sp>
    </p:spTree>
    <p:extLst>
      <p:ext uri="{BB962C8B-B14F-4D97-AF65-F5344CB8AC3E}">
        <p14:creationId xmlns:p14="http://schemas.microsoft.com/office/powerpoint/2010/main" val="9067817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19200" y="2133600"/>
            <a:ext cx="7772400" cy="5181600"/>
          </a:xfrm>
        </p:spPr>
        <p:txBody>
          <a:bodyPr>
            <a:normAutofit/>
          </a:bodyPr>
          <a:lstStyle/>
          <a:p>
            <a:pPr marL="0" marR="0" lvl="0" indent="150813" defTabSz="914400" rtl="0" eaLnBrk="0" fontAlgn="base" latinLnBrk="0" hangingPunct="0">
              <a:lnSpc>
                <a:spcPct val="100000"/>
              </a:lnSpc>
              <a:spcBef>
                <a:spcPct val="0"/>
              </a:spcBef>
              <a:spcAft>
                <a:spcPct val="0"/>
              </a:spcAft>
              <a:tabLst>
                <a:tab pos="320675" algn="ctr"/>
              </a:tabLst>
            </a:pPr>
            <a:r>
              <a:rPr kumimoji="0" lang="en-US" altLang="en-US" sz="2000" b="0" i="0" u="none" strike="noStrike" cap="none" normalizeH="0" baseline="0" dirty="0">
                <a:ln>
                  <a:noFill/>
                </a:ln>
                <a:solidFill>
                  <a:srgbClr val="1E14E6"/>
                </a:solidFill>
                <a:effectLst/>
                <a:latin typeface="Arial" panose="020B0604020202020204" pitchFamily="34" charset="0"/>
                <a:ea typeface="Times New Roman" panose="02020603050405020304" pitchFamily="18" charset="0"/>
              </a:rPr>
              <a:t>If λ = 0.1, µ</a:t>
            </a:r>
            <a:r>
              <a:rPr kumimoji="0" lang="en-US" altLang="en-US" sz="2000" b="0" i="0" u="none" strike="noStrike" cap="none" normalizeH="0" baseline="-30000" dirty="0">
                <a:ln>
                  <a:noFill/>
                </a:ln>
                <a:solidFill>
                  <a:srgbClr val="1E14E6"/>
                </a:solidFill>
                <a:effectLst/>
                <a:latin typeface="Arial" panose="020B0604020202020204" pitchFamily="34" charset="0"/>
                <a:ea typeface="Times New Roman" panose="02020603050405020304" pitchFamily="18" charset="0"/>
              </a:rPr>
              <a:t>1 </a:t>
            </a:r>
            <a:r>
              <a:rPr kumimoji="0" lang="en-US" altLang="en-US" sz="2000" b="0" i="0" u="none" strike="noStrike" cap="none" normalizeH="0" baseline="0" dirty="0">
                <a:ln>
                  <a:noFill/>
                </a:ln>
                <a:solidFill>
                  <a:srgbClr val="1E14E6"/>
                </a:solidFill>
                <a:effectLst/>
                <a:latin typeface="Arial" panose="020B0604020202020204" pitchFamily="34" charset="0"/>
                <a:ea typeface="Times New Roman" panose="02020603050405020304" pitchFamily="18" charset="0"/>
              </a:rPr>
              <a:t>= 0.5, µ</a:t>
            </a:r>
            <a:r>
              <a:rPr kumimoji="0" lang="en-US" altLang="en-US" sz="2000" b="0" i="0" u="none" strike="noStrike" cap="none" normalizeH="0" baseline="-30000" dirty="0">
                <a:ln>
                  <a:noFill/>
                </a:ln>
                <a:solidFill>
                  <a:srgbClr val="1E14E6"/>
                </a:solidFill>
                <a:effectLst/>
                <a:latin typeface="Arial" panose="020B0604020202020204" pitchFamily="34" charset="0"/>
                <a:ea typeface="Times New Roman" panose="02020603050405020304" pitchFamily="18" charset="0"/>
              </a:rPr>
              <a:t>2 </a:t>
            </a:r>
            <a:r>
              <a:rPr kumimoji="0" lang="en-US" altLang="en-US" sz="2000" b="0" i="0" u="none" strike="noStrike" cap="none" normalizeH="0" baseline="0" dirty="0">
                <a:ln>
                  <a:noFill/>
                </a:ln>
                <a:solidFill>
                  <a:srgbClr val="1E14E6"/>
                </a:solidFill>
                <a:effectLst/>
                <a:latin typeface="Arial" panose="020B0604020202020204" pitchFamily="34" charset="0"/>
                <a:ea typeface="Times New Roman" panose="02020603050405020304" pitchFamily="18" charset="0"/>
              </a:rPr>
              <a:t>= 0.4,  </a:t>
            </a:r>
            <a:r>
              <a:rPr kumimoji="0" lang="en-US" altLang="en-US" sz="2000" b="0" i="1" u="none" strike="noStrike" cap="none" normalizeH="0" baseline="0" dirty="0">
                <a:ln>
                  <a:noFill/>
                </a:ln>
                <a:solidFill>
                  <a:srgbClr val="1E14E6"/>
                </a:solidFill>
                <a:effectLst/>
                <a:latin typeface="Arial" panose="020B0604020202020204" pitchFamily="34" charset="0"/>
                <a:ea typeface="Cambria Math" panose="02040503050406030204" pitchFamily="18" charset="0"/>
                <a:cs typeface="Cambria Math" panose="02040503050406030204" pitchFamily="18" charset="0"/>
              </a:rPr>
              <a:t>=0.2</a:t>
            </a:r>
            <a:r>
              <a:rPr kumimoji="0" lang="en-US" altLang="en-US" sz="2000" b="0" i="0" u="none" strike="noStrike" cap="none" normalizeH="0" baseline="0" dirty="0">
                <a:ln>
                  <a:noFill/>
                </a:ln>
                <a:solidFill>
                  <a:srgbClr val="1E14E6"/>
                </a:solidFill>
                <a:effectLst/>
                <a:latin typeface="Arial" panose="020B0604020202020204" pitchFamily="34" charset="0"/>
                <a:ea typeface="Times New Roman" panose="02020603050405020304" pitchFamily="18" charset="0"/>
              </a:rPr>
              <a:t>, </a:t>
            </a:r>
            <a:r>
              <a:rPr kumimoji="0" lang="en-US" altLang="en-US" sz="2000" b="0" i="1" u="none" strike="noStrike" cap="none" normalizeH="0" baseline="0" dirty="0">
                <a:ln>
                  <a:noFill/>
                </a:ln>
                <a:solidFill>
                  <a:srgbClr val="1E14E6"/>
                </a:solidFill>
                <a:effectLst/>
                <a:latin typeface="Arial" panose="020B0604020202020204" pitchFamily="34" charset="0"/>
                <a:ea typeface="Cambria Math" panose="02040503050406030204" pitchFamily="18" charset="0"/>
                <a:cs typeface="Cambria Math" panose="02040503050406030204" pitchFamily="18" charset="0"/>
              </a:rPr>
              <a:t>R=0.1429</a:t>
            </a:r>
            <a:r>
              <a:rPr kumimoji="0" lang="en-US" altLang="en-US" sz="2000" b="0" i="1" u="none" strike="noStrike" cap="none" normalizeH="0" baseline="0" dirty="0">
                <a:ln>
                  <a:noFill/>
                </a:ln>
                <a:solidFill>
                  <a:srgbClr val="1E14E6"/>
                </a:solidFill>
                <a:effectLst/>
                <a:latin typeface="Arial" panose="020B0604020202020204" pitchFamily="34" charset="0"/>
                <a:ea typeface="Times New Roman" panose="02020603050405020304" pitchFamily="18" charset="0"/>
              </a:rPr>
              <a:t> </a:t>
            </a:r>
            <a:r>
              <a:rPr kumimoji="0" lang="en-US" altLang="en-US" sz="2000" b="0" i="1" u="none" strike="noStrike" cap="none" normalizeH="0" baseline="0" dirty="0">
                <a:ln>
                  <a:noFill/>
                </a:ln>
                <a:solidFill>
                  <a:srgbClr val="1E14E6"/>
                </a:solidFill>
                <a:effectLst/>
                <a:latin typeface="Arial" panose="020B0604020202020204" pitchFamily="34" charset="0"/>
                <a:ea typeface="Cambria Math" panose="02040503050406030204" pitchFamily="18" charset="0"/>
                <a:cs typeface="Cambria Math" panose="02040503050406030204" pitchFamily="18" charset="0"/>
              </a:rPr>
              <a:t>0</a:t>
            </a:r>
            <a:r>
              <a:rPr kumimoji="0" lang="en-US" altLang="en-US" sz="2000" b="0" i="1" u="none" strike="noStrike" cap="none" normalizeH="0" baseline="0" dirty="0">
                <a:ln>
                  <a:noFill/>
                </a:ln>
                <a:solidFill>
                  <a:srgbClr val="1E14E6"/>
                </a:solidFill>
                <a:effectLst/>
                <a:latin typeface="Arial" panose="020B0604020202020204" pitchFamily="34" charset="0"/>
                <a:ea typeface="Times New Roman" panose="02020603050405020304" pitchFamily="18" charset="0"/>
              </a:rPr>
              <a:t> </a:t>
            </a:r>
            <a:r>
              <a:rPr kumimoji="0" lang="en-US" altLang="en-US" sz="2000" b="0" i="1" u="none" strike="noStrike" cap="none" normalizeH="0" baseline="0" dirty="0">
                <a:ln>
                  <a:noFill/>
                </a:ln>
                <a:solidFill>
                  <a:srgbClr val="1E14E6"/>
                </a:solidFill>
                <a:effectLst/>
                <a:latin typeface="Arial" panose="020B0604020202020204" pitchFamily="34" charset="0"/>
                <a:ea typeface="Cambria Math" panose="02040503050406030204" pitchFamily="18" charset="0"/>
                <a:cs typeface="Cambria Math" panose="02040503050406030204" pitchFamily="18" charset="0"/>
              </a:rPr>
              <a:t>0</a:t>
            </a:r>
            <a:r>
              <a:rPr kumimoji="0" lang="en-US" altLang="en-US" sz="2000" b="0" i="1" u="none" strike="noStrike" cap="none" normalizeH="0" baseline="0" dirty="0">
                <a:ln>
                  <a:noFill/>
                </a:ln>
                <a:solidFill>
                  <a:srgbClr val="1E14E6"/>
                </a:solidFill>
                <a:effectLst/>
                <a:latin typeface="Arial" panose="020B0604020202020204" pitchFamily="34" charset="0"/>
                <a:ea typeface="Times New Roman" panose="02020603050405020304" pitchFamily="18" charset="0"/>
              </a:rPr>
              <a:t> </a:t>
            </a:r>
            <a:r>
              <a:rPr kumimoji="0" lang="en-US" altLang="en-US" sz="2000" b="0" i="1" u="none" strike="noStrike" cap="none" normalizeH="0" baseline="0" dirty="0">
                <a:ln>
                  <a:noFill/>
                </a:ln>
                <a:solidFill>
                  <a:srgbClr val="1E14E6"/>
                </a:solidFill>
                <a:effectLst/>
                <a:latin typeface="Arial" panose="020B0604020202020204" pitchFamily="34" charset="0"/>
                <a:ea typeface="Cambria Math" panose="02040503050406030204" pitchFamily="18" charset="0"/>
                <a:cs typeface="Cambria Math" panose="02040503050406030204" pitchFamily="18" charset="0"/>
              </a:rPr>
              <a:t>0.1667</a:t>
            </a:r>
            <a:r>
              <a:rPr kumimoji="0" lang="en-US" altLang="en-US" sz="2000" b="0" i="1" u="none" strike="noStrike" cap="none" normalizeH="0" baseline="0" dirty="0">
                <a:ln>
                  <a:noFill/>
                </a:ln>
                <a:solidFill>
                  <a:srgbClr val="1E14E6"/>
                </a:solidFill>
                <a:effectLst/>
                <a:latin typeface="Arial" panose="020B0604020202020204" pitchFamily="34" charset="0"/>
                <a:ea typeface="Times New Roman" panose="02020603050405020304" pitchFamily="18" charset="0"/>
              </a:rPr>
              <a:t> </a:t>
            </a:r>
            <a:br>
              <a:rPr kumimoji="0" lang="en-US" altLang="en-US" sz="2000" b="0" i="0" u="none" strike="noStrike" cap="none" normalizeH="0" baseline="0" dirty="0">
                <a:ln>
                  <a:noFill/>
                </a:ln>
                <a:solidFill>
                  <a:srgbClr val="1E14E6"/>
                </a:solidFill>
                <a:effectLst/>
                <a:latin typeface="Arial" panose="020B0604020202020204" pitchFamily="34" charset="0"/>
              </a:rPr>
            </a:br>
            <a:br>
              <a:rPr kumimoji="0" lang="en-US" altLang="en-US" sz="2000" b="0" i="0" u="none" strike="noStrike" cap="none" normalizeH="0" baseline="0" dirty="0">
                <a:ln>
                  <a:noFill/>
                </a:ln>
                <a:solidFill>
                  <a:srgbClr val="1E14E6"/>
                </a:solidFill>
                <a:effectLst/>
                <a:latin typeface="Arial" panose="020B0604020202020204" pitchFamily="34" charset="0"/>
              </a:rPr>
            </a:br>
            <a:r>
              <a:rPr lang="en-US" altLang="en-US" sz="2000" dirty="0">
                <a:solidFill>
                  <a:srgbClr val="1E14E6"/>
                </a:solidFill>
                <a:latin typeface="Arial" panose="020B0604020202020204" pitchFamily="34" charset="0"/>
              </a:rPr>
              <a:t>                         </a:t>
            </a:r>
            <a:r>
              <a:rPr kumimoji="0" lang="en-US" altLang="en-US" sz="2000" b="0" i="0" u="none" strike="noStrike" cap="none" normalizeH="0" baseline="0" dirty="0">
                <a:ln>
                  <a:noFill/>
                </a:ln>
                <a:solidFill>
                  <a:srgbClr val="CC00FF"/>
                </a:solidFill>
                <a:effectLst/>
                <a:latin typeface="Arial" panose="020B0604020202020204" pitchFamily="34" charset="0"/>
                <a:ea typeface="Times New Roman" panose="02020603050405020304" pitchFamily="18" charset="0"/>
              </a:rPr>
              <a:t>Table 2: Probability Vector</a:t>
            </a:r>
            <a:br>
              <a:rPr kumimoji="0" lang="en-US" altLang="en-US" sz="2000" b="0" i="0" u="none" strike="noStrike" cap="none" normalizeH="0" baseline="0" dirty="0">
                <a:ln>
                  <a:noFill/>
                </a:ln>
                <a:solidFill>
                  <a:srgbClr val="1E14E6"/>
                </a:solidFill>
                <a:effectLst/>
                <a:latin typeface="Arial" panose="020B0604020202020204" pitchFamily="34" charset="0"/>
              </a:rPr>
            </a:br>
            <a:endParaRPr lang="en-IN" sz="2000" b="1" dirty="0">
              <a:solidFill>
                <a:srgbClr val="1E14E6"/>
              </a:solidFill>
            </a:endParaRPr>
          </a:p>
        </p:txBody>
      </p:sp>
      <p:sp>
        <p:nvSpPr>
          <p:cNvPr id="5" name="TextBox 4">
            <a:extLst>
              <a:ext uri="{FF2B5EF4-FFF2-40B4-BE49-F238E27FC236}">
                <a16:creationId xmlns:a16="http://schemas.microsoft.com/office/drawing/2014/main" id="{026A63A3-23CF-032E-3D14-844E623722B9}"/>
              </a:ext>
            </a:extLst>
          </p:cNvPr>
          <p:cNvSpPr txBox="1"/>
          <p:nvPr/>
        </p:nvSpPr>
        <p:spPr>
          <a:xfrm>
            <a:off x="0" y="152400"/>
            <a:ext cx="9448799" cy="646331"/>
          </a:xfrm>
          <a:prstGeom prst="rect">
            <a:avLst/>
          </a:prstGeom>
          <a:noFill/>
        </p:spPr>
        <p:txBody>
          <a:bodyPr wrap="square">
            <a:spAutoFit/>
          </a:bodyPr>
          <a:lstStyle/>
          <a:p>
            <a:pPr algn="ctr"/>
            <a:r>
              <a:rPr lang="en-US" b="1" dirty="0">
                <a:solidFill>
                  <a:srgbClr val="FF0000"/>
                </a:solidFill>
                <a:latin typeface="Times New Roman" pitchFamily="18" charset="0"/>
                <a:cs typeface="Times New Roman" pitchFamily="18" charset="0"/>
              </a:rPr>
              <a:t>Attainment Expedients of Markovian Heterogeneous Water Heaters in Queueing Models </a:t>
            </a:r>
          </a:p>
          <a:p>
            <a:pPr algn="ctr"/>
            <a:r>
              <a:rPr lang="en-US" b="1" dirty="0">
                <a:solidFill>
                  <a:srgbClr val="FF0000"/>
                </a:solidFill>
                <a:latin typeface="Times New Roman" pitchFamily="18" charset="0"/>
                <a:cs typeface="Times New Roman" pitchFamily="18" charset="0"/>
              </a:rPr>
              <a:t>by Matrix Geometric Method</a:t>
            </a:r>
            <a:endParaRPr lang="en-US" b="1" dirty="0">
              <a:solidFill>
                <a:schemeClr val="accent6">
                  <a:lumMod val="50000"/>
                </a:schemeClr>
              </a:solidFill>
            </a:endParaRP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56BDDDDC-BBB3-B2A4-DE6F-2CADCA76F261}"/>
                  </a:ext>
                </a:extLst>
              </p:cNvPr>
              <p:cNvGraphicFramePr>
                <a:graphicFrameLocks noGrp="1"/>
              </p:cNvGraphicFramePr>
              <p:nvPr>
                <p:extLst>
                  <p:ext uri="{D42A27DB-BD31-4B8C-83A1-F6EECF244321}">
                    <p14:modId xmlns:p14="http://schemas.microsoft.com/office/powerpoint/2010/main" val="3116922612"/>
                  </p:ext>
                </p:extLst>
              </p:nvPr>
            </p:nvGraphicFramePr>
            <p:xfrm>
              <a:off x="2666999" y="3352800"/>
              <a:ext cx="4114800" cy="3276600"/>
            </p:xfrm>
            <a:graphic>
              <a:graphicData uri="http://schemas.openxmlformats.org/drawingml/2006/table">
                <a:tbl>
                  <a:tblPr bandRow="1">
                    <a:tableStyleId>{5C22544A-7EE6-4342-B048-85BDC9FD1C3A}</a:tableStyleId>
                  </a:tblPr>
                  <a:tblGrid>
                    <a:gridCol w="1028700">
                      <a:extLst>
                        <a:ext uri="{9D8B030D-6E8A-4147-A177-3AD203B41FA5}">
                          <a16:colId xmlns:a16="http://schemas.microsoft.com/office/drawing/2014/main" val="1153234942"/>
                        </a:ext>
                      </a:extLst>
                    </a:gridCol>
                    <a:gridCol w="1028700">
                      <a:extLst>
                        <a:ext uri="{9D8B030D-6E8A-4147-A177-3AD203B41FA5}">
                          <a16:colId xmlns:a16="http://schemas.microsoft.com/office/drawing/2014/main" val="3222184263"/>
                        </a:ext>
                      </a:extLst>
                    </a:gridCol>
                    <a:gridCol w="1028700">
                      <a:extLst>
                        <a:ext uri="{9D8B030D-6E8A-4147-A177-3AD203B41FA5}">
                          <a16:colId xmlns:a16="http://schemas.microsoft.com/office/drawing/2014/main" val="2971509297"/>
                        </a:ext>
                      </a:extLst>
                    </a:gridCol>
                    <a:gridCol w="1028700">
                      <a:extLst>
                        <a:ext uri="{9D8B030D-6E8A-4147-A177-3AD203B41FA5}">
                          <a16:colId xmlns:a16="http://schemas.microsoft.com/office/drawing/2014/main" val="5535939"/>
                        </a:ext>
                      </a:extLst>
                    </a:gridCol>
                  </a:tblGrid>
                  <a:tr h="409575">
                    <a:tc>
                      <a:txBody>
                        <a:bodyPr/>
                        <a:lstStyle/>
                        <a:p>
                          <a:pPr algn="ct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IN" sz="1200" i="1">
                                        <a:effectLst/>
                                        <a:latin typeface="Cambria Math" panose="02040503050406030204" pitchFamily="18" charset="0"/>
                                      </a:rPr>
                                    </m:ctrlPr>
                                  </m:sSubPr>
                                  <m:e>
                                    <m:r>
                                      <a:rPr lang="en-US" sz="1100">
                                        <a:effectLst/>
                                        <a:latin typeface="Cambria Math" panose="02040503050406030204" pitchFamily="18" charset="0"/>
                                      </a:rPr>
                                      <m:t>𝛱</m:t>
                                    </m:r>
                                  </m:e>
                                  <m:sub>
                                    <m:r>
                                      <a:rPr lang="en-US" sz="1200">
                                        <a:effectLst/>
                                        <a:latin typeface="Cambria Math" panose="02040503050406030204" pitchFamily="18" charset="0"/>
                                      </a:rPr>
                                      <m:t>𝑗</m:t>
                                    </m:r>
                                  </m:sub>
                                </m:sSub>
                              </m:oMath>
                            </m:oMathPara>
                          </a14:m>
                          <a:endParaRPr lang="en-IN" sz="1100">
                            <a:effectLst/>
                            <a:latin typeface="Calibri" panose="020F0502020204030204" pitchFamily="34" charset="0"/>
                            <a:ea typeface="Calibri" panose="020F0502020204030204" pitchFamily="34" charset="0"/>
                          </a:endParaRPr>
                        </a:p>
                      </a:txBody>
                      <a:tcPr marL="68580" marR="68580" marT="0" marB="0"/>
                    </a:tc>
                    <a:tc>
                      <a:txBody>
                        <a:bodyPr/>
                        <a:lstStyle/>
                        <a:p>
                          <a:pPr>
                            <a:lnSpc>
                              <a:spcPct val="115000"/>
                            </a:lnSpc>
                            <a:spcAft>
                              <a:spcPts val="1000"/>
                            </a:spcAft>
                          </a:pPr>
                          <a:r>
                            <a:rPr lang="en-US" sz="1100">
                              <a:effectLst/>
                            </a:rPr>
                            <a:t> </a:t>
                          </a:r>
                          <a:endParaRPr lang="en-IN" sz="1100">
                            <a:effectLst/>
                            <a:latin typeface="Calibri" panose="020F0502020204030204" pitchFamily="34" charset="0"/>
                            <a:ea typeface="Calibri" panose="020F0502020204030204" pitchFamily="34" charset="0"/>
                          </a:endParaRPr>
                        </a:p>
                      </a:txBody>
                      <a:tcPr marL="68580" marR="68580" marT="0" marB="0"/>
                    </a:tc>
                    <a:tc>
                      <a:txBody>
                        <a:bodyPr/>
                        <a:lstStyle/>
                        <a:p>
                          <a:pPr>
                            <a:lnSpc>
                              <a:spcPct val="115000"/>
                            </a:lnSpc>
                            <a:spcAft>
                              <a:spcPts val="1000"/>
                            </a:spcAft>
                          </a:pPr>
                          <a:r>
                            <a:rPr lang="en-US" sz="1100">
                              <a:effectLst/>
                            </a:rPr>
                            <a:t> </a:t>
                          </a:r>
                          <a:endParaRPr lang="en-IN"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15000"/>
                            </a:lnSpc>
                            <a:spcAft>
                              <a:spcPts val="1000"/>
                            </a:spcAft>
                          </a:pPr>
                          <a:r>
                            <a:rPr lang="en-US" sz="1100">
                              <a:effectLst/>
                            </a:rPr>
                            <a:t>TOTAL</a:t>
                          </a:r>
                          <a:endParaRPr lang="en-IN"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428247208"/>
                      </a:ext>
                    </a:extLst>
                  </a:tr>
                  <a:tr h="409575">
                    <a:tc>
                      <a:txBody>
                        <a:bodyPr/>
                        <a:lstStyle/>
                        <a:p>
                          <a:pPr algn="ct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IN" sz="1200" i="1">
                                        <a:effectLst/>
                                        <a:latin typeface="Cambria Math" panose="02040503050406030204" pitchFamily="18" charset="0"/>
                                      </a:rPr>
                                    </m:ctrlPr>
                                  </m:sSubPr>
                                  <m:e>
                                    <m:r>
                                      <a:rPr lang="en-US" sz="1100">
                                        <a:effectLst/>
                                        <a:latin typeface="Cambria Math" panose="02040503050406030204" pitchFamily="18" charset="0"/>
                                      </a:rPr>
                                      <m:t>𝛱</m:t>
                                    </m:r>
                                  </m:e>
                                  <m:sub>
                                    <m:r>
                                      <a:rPr lang="en-US" sz="1200">
                                        <a:effectLst/>
                                        <a:latin typeface="Cambria Math" panose="02040503050406030204" pitchFamily="18" charset="0"/>
                                      </a:rPr>
                                      <m:t>0</m:t>
                                    </m:r>
                                  </m:sub>
                                </m:sSub>
                              </m:oMath>
                            </m:oMathPara>
                          </a14:m>
                          <a:endParaRPr lang="en-IN"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15000"/>
                            </a:lnSpc>
                            <a:spcAft>
                              <a:spcPts val="1000"/>
                            </a:spcAft>
                          </a:pPr>
                          <a:r>
                            <a:rPr lang="en-US" sz="1100">
                              <a:effectLst/>
                            </a:rPr>
                            <a:t>0.7316</a:t>
                          </a:r>
                          <a:endParaRPr lang="en-IN"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15000"/>
                            </a:lnSpc>
                            <a:spcAft>
                              <a:spcPts val="1000"/>
                            </a:spcAft>
                          </a:pPr>
                          <a:r>
                            <a:rPr lang="en-US" sz="1100">
                              <a:effectLst/>
                            </a:rPr>
                            <a:t> </a:t>
                          </a:r>
                          <a:endParaRPr lang="en-IN"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15000"/>
                            </a:lnSpc>
                            <a:spcAft>
                              <a:spcPts val="1000"/>
                            </a:spcAft>
                          </a:pPr>
                          <a:r>
                            <a:rPr lang="en-US" sz="1100">
                              <a:effectLst/>
                            </a:rPr>
                            <a:t>0.7316</a:t>
                          </a:r>
                          <a:endParaRPr lang="en-IN"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462292469"/>
                      </a:ext>
                    </a:extLst>
                  </a:tr>
                  <a:tr h="409575">
                    <a:tc>
                      <a:txBody>
                        <a:bodyPr/>
                        <a:lstStyle/>
                        <a:p>
                          <a:pPr algn="ct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IN" sz="1200" i="1">
                                        <a:effectLst/>
                                        <a:latin typeface="Cambria Math" panose="02040503050406030204" pitchFamily="18" charset="0"/>
                                      </a:rPr>
                                    </m:ctrlPr>
                                  </m:sSubPr>
                                  <m:e>
                                    <m:r>
                                      <a:rPr lang="en-US" sz="1100">
                                        <a:effectLst/>
                                        <a:latin typeface="Cambria Math" panose="02040503050406030204" pitchFamily="18" charset="0"/>
                                      </a:rPr>
                                      <m:t>𝛱</m:t>
                                    </m:r>
                                  </m:e>
                                  <m:sub>
                                    <m:r>
                                      <a:rPr lang="en-US" sz="1200">
                                        <a:effectLst/>
                                        <a:latin typeface="Cambria Math" panose="02040503050406030204" pitchFamily="18" charset="0"/>
                                      </a:rPr>
                                      <m:t>1</m:t>
                                    </m:r>
                                  </m:sub>
                                </m:sSub>
                              </m:oMath>
                            </m:oMathPara>
                          </a14:m>
                          <a:endParaRPr lang="en-IN"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15000"/>
                            </a:lnSpc>
                            <a:spcAft>
                              <a:spcPts val="1000"/>
                            </a:spcAft>
                          </a:pPr>
                          <a:r>
                            <a:rPr lang="en-US" sz="1100">
                              <a:effectLst/>
                            </a:rPr>
                            <a:t>0.1046</a:t>
                          </a:r>
                          <a:endParaRPr lang="en-IN"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15000"/>
                            </a:lnSpc>
                            <a:spcAft>
                              <a:spcPts val="1000"/>
                            </a:spcAft>
                          </a:pPr>
                          <a:r>
                            <a:rPr lang="en-US" sz="1100">
                              <a:effectLst/>
                            </a:rPr>
                            <a:t>0.1220</a:t>
                          </a:r>
                          <a:endParaRPr lang="en-IN"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15000"/>
                            </a:lnSpc>
                            <a:spcAft>
                              <a:spcPts val="1000"/>
                            </a:spcAft>
                          </a:pPr>
                          <a:r>
                            <a:rPr lang="en-US" sz="1100">
                              <a:effectLst/>
                            </a:rPr>
                            <a:t>0.2266</a:t>
                          </a:r>
                          <a:endParaRPr lang="en-IN"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973642070"/>
                      </a:ext>
                    </a:extLst>
                  </a:tr>
                  <a:tr h="409575">
                    <a:tc>
                      <a:txBody>
                        <a:bodyPr/>
                        <a:lstStyle/>
                        <a:p>
                          <a:pPr algn="ct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IN" sz="1200" i="1">
                                        <a:effectLst/>
                                        <a:latin typeface="Cambria Math" panose="02040503050406030204" pitchFamily="18" charset="0"/>
                                      </a:rPr>
                                    </m:ctrlPr>
                                  </m:sSubPr>
                                  <m:e>
                                    <m:r>
                                      <a:rPr lang="en-US" sz="1100">
                                        <a:effectLst/>
                                        <a:latin typeface="Cambria Math" panose="02040503050406030204" pitchFamily="18" charset="0"/>
                                      </a:rPr>
                                      <m:t>𝛱</m:t>
                                    </m:r>
                                  </m:e>
                                  <m:sub>
                                    <m:r>
                                      <a:rPr lang="en-US" sz="1200">
                                        <a:effectLst/>
                                        <a:latin typeface="Cambria Math" panose="02040503050406030204" pitchFamily="18" charset="0"/>
                                      </a:rPr>
                                      <m:t>2</m:t>
                                    </m:r>
                                  </m:sub>
                                </m:sSub>
                              </m:oMath>
                            </m:oMathPara>
                          </a14:m>
                          <a:endParaRPr lang="en-IN"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15000"/>
                            </a:lnSpc>
                            <a:spcAft>
                              <a:spcPts val="1000"/>
                            </a:spcAft>
                          </a:pPr>
                          <a:r>
                            <a:rPr lang="en-US" sz="1100">
                              <a:effectLst/>
                            </a:rPr>
                            <a:t>0.0149</a:t>
                          </a:r>
                          <a:endParaRPr lang="en-IN"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15000"/>
                            </a:lnSpc>
                            <a:spcAft>
                              <a:spcPts val="1000"/>
                            </a:spcAft>
                          </a:pPr>
                          <a:r>
                            <a:rPr lang="en-US" sz="1100" dirty="0">
                              <a:effectLst/>
                            </a:rPr>
                            <a:t>0.0203</a:t>
                          </a:r>
                          <a:endParaRPr lang="en-IN" sz="1100" dirty="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15000"/>
                            </a:lnSpc>
                            <a:spcAft>
                              <a:spcPts val="1000"/>
                            </a:spcAft>
                          </a:pPr>
                          <a:r>
                            <a:rPr lang="en-US" sz="1100">
                              <a:effectLst/>
                            </a:rPr>
                            <a:t>0.0352</a:t>
                          </a:r>
                          <a:endParaRPr lang="en-IN"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061559950"/>
                      </a:ext>
                    </a:extLst>
                  </a:tr>
                  <a:tr h="409575">
                    <a:tc>
                      <a:txBody>
                        <a:bodyPr/>
                        <a:lstStyle/>
                        <a:p>
                          <a:pPr algn="ct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IN" sz="1200" i="1">
                                        <a:effectLst/>
                                        <a:latin typeface="Cambria Math" panose="02040503050406030204" pitchFamily="18" charset="0"/>
                                      </a:rPr>
                                    </m:ctrlPr>
                                  </m:sSubPr>
                                  <m:e>
                                    <m:r>
                                      <a:rPr lang="en-US" sz="1100">
                                        <a:effectLst/>
                                        <a:latin typeface="Cambria Math" panose="02040503050406030204" pitchFamily="18" charset="0"/>
                                      </a:rPr>
                                      <m:t>𝛱</m:t>
                                    </m:r>
                                  </m:e>
                                  <m:sub>
                                    <m:r>
                                      <a:rPr lang="en-US" sz="1200">
                                        <a:effectLst/>
                                        <a:latin typeface="Cambria Math" panose="02040503050406030204" pitchFamily="18" charset="0"/>
                                      </a:rPr>
                                      <m:t>3</m:t>
                                    </m:r>
                                  </m:sub>
                                </m:sSub>
                              </m:oMath>
                            </m:oMathPara>
                          </a14:m>
                          <a:endParaRPr lang="en-IN"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15000"/>
                            </a:lnSpc>
                            <a:spcAft>
                              <a:spcPts val="1000"/>
                            </a:spcAft>
                          </a:pPr>
                          <a:r>
                            <a:rPr lang="en-US" sz="1100">
                              <a:effectLst/>
                            </a:rPr>
                            <a:t>0.0021</a:t>
                          </a:r>
                          <a:endParaRPr lang="en-IN"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15000"/>
                            </a:lnSpc>
                            <a:spcAft>
                              <a:spcPts val="1000"/>
                            </a:spcAft>
                          </a:pPr>
                          <a:r>
                            <a:rPr lang="en-US" sz="1100">
                              <a:effectLst/>
                            </a:rPr>
                            <a:t>0.0034</a:t>
                          </a:r>
                          <a:endParaRPr lang="en-IN"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15000"/>
                            </a:lnSpc>
                            <a:spcAft>
                              <a:spcPts val="1000"/>
                            </a:spcAft>
                          </a:pPr>
                          <a:r>
                            <a:rPr lang="en-US" sz="1100">
                              <a:effectLst/>
                            </a:rPr>
                            <a:t>0.0055</a:t>
                          </a:r>
                          <a:endParaRPr lang="en-IN"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670274831"/>
                      </a:ext>
                    </a:extLst>
                  </a:tr>
                  <a:tr h="409575">
                    <a:tc>
                      <a:txBody>
                        <a:bodyPr/>
                        <a:lstStyle/>
                        <a:p>
                          <a:pPr algn="ct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IN" sz="1200" i="1">
                                        <a:effectLst/>
                                        <a:latin typeface="Cambria Math" panose="02040503050406030204" pitchFamily="18" charset="0"/>
                                      </a:rPr>
                                    </m:ctrlPr>
                                  </m:sSubPr>
                                  <m:e>
                                    <m:r>
                                      <a:rPr lang="en-US" sz="1100">
                                        <a:effectLst/>
                                        <a:latin typeface="Cambria Math" panose="02040503050406030204" pitchFamily="18" charset="0"/>
                                      </a:rPr>
                                      <m:t>𝛱</m:t>
                                    </m:r>
                                  </m:e>
                                  <m:sub>
                                    <m:r>
                                      <a:rPr lang="en-US" sz="1200">
                                        <a:effectLst/>
                                        <a:latin typeface="Cambria Math" panose="02040503050406030204" pitchFamily="18" charset="0"/>
                                      </a:rPr>
                                      <m:t>4</m:t>
                                    </m:r>
                                  </m:sub>
                                </m:sSub>
                              </m:oMath>
                            </m:oMathPara>
                          </a14:m>
                          <a:endParaRPr lang="en-IN"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15000"/>
                            </a:lnSpc>
                            <a:spcAft>
                              <a:spcPts val="1000"/>
                            </a:spcAft>
                          </a:pPr>
                          <a:r>
                            <a:rPr lang="en-US" sz="1100">
                              <a:effectLst/>
                            </a:rPr>
                            <a:t>0.0003</a:t>
                          </a:r>
                          <a:endParaRPr lang="en-IN"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15000"/>
                            </a:lnSpc>
                            <a:spcAft>
                              <a:spcPts val="1000"/>
                            </a:spcAft>
                          </a:pPr>
                          <a:r>
                            <a:rPr lang="en-US" sz="1100">
                              <a:effectLst/>
                            </a:rPr>
                            <a:t>0.0006</a:t>
                          </a:r>
                          <a:endParaRPr lang="en-IN" sz="1100">
                            <a:effectLst/>
                            <a:latin typeface="Calibri" panose="020F0502020204030204" pitchFamily="34" charset="0"/>
                            <a:ea typeface="Calibri" panose="020F0502020204030204" pitchFamily="34" charset="0"/>
                          </a:endParaRPr>
                        </a:p>
                      </a:txBody>
                      <a:tcPr marL="68580" marR="68580" marT="0" marB="0"/>
                    </a:tc>
                    <a:tc>
                      <a:txBody>
                        <a:bodyPr/>
                        <a:lstStyle/>
                        <a:p>
                          <a:pPr>
                            <a:lnSpc>
                              <a:spcPct val="115000"/>
                            </a:lnSpc>
                            <a:spcAft>
                              <a:spcPts val="1000"/>
                            </a:spcAft>
                            <a:tabLst>
                              <a:tab pos="320675" algn="ctr"/>
                            </a:tabLst>
                          </a:pPr>
                          <a:r>
                            <a:rPr lang="en-US" sz="1100">
                              <a:effectLst/>
                            </a:rPr>
                            <a:t>	0.0009</a:t>
                          </a:r>
                          <a:endParaRPr lang="en-IN"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852434695"/>
                      </a:ext>
                    </a:extLst>
                  </a:tr>
                  <a:tr h="409575">
                    <a:tc>
                      <a:txBody>
                        <a:bodyPr/>
                        <a:lstStyle/>
                        <a:p>
                          <a:pPr algn="ct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IN" sz="1200" i="1">
                                        <a:effectLst/>
                                        <a:latin typeface="Cambria Math" panose="02040503050406030204" pitchFamily="18" charset="0"/>
                                      </a:rPr>
                                    </m:ctrlPr>
                                  </m:sSubPr>
                                  <m:e>
                                    <m:r>
                                      <a:rPr lang="en-US" sz="1100">
                                        <a:effectLst/>
                                        <a:latin typeface="Cambria Math" panose="02040503050406030204" pitchFamily="18" charset="0"/>
                                      </a:rPr>
                                      <m:t>𝛱</m:t>
                                    </m:r>
                                  </m:e>
                                  <m:sub>
                                    <m:r>
                                      <a:rPr lang="en-US" sz="1200">
                                        <a:effectLst/>
                                        <a:latin typeface="Cambria Math" panose="02040503050406030204" pitchFamily="18" charset="0"/>
                                      </a:rPr>
                                      <m:t>5</m:t>
                                    </m:r>
                                  </m:sub>
                                </m:sSub>
                              </m:oMath>
                            </m:oMathPara>
                          </a14:m>
                          <a:endParaRPr lang="en-IN"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15000"/>
                            </a:lnSpc>
                            <a:spcAft>
                              <a:spcPts val="1000"/>
                            </a:spcAft>
                          </a:pPr>
                          <a:r>
                            <a:rPr lang="en-US" sz="1100">
                              <a:effectLst/>
                            </a:rPr>
                            <a:t>0.0000</a:t>
                          </a:r>
                          <a:endParaRPr lang="en-IN"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15000"/>
                            </a:lnSpc>
                            <a:spcAft>
                              <a:spcPts val="1000"/>
                            </a:spcAft>
                          </a:pPr>
                          <a:r>
                            <a:rPr lang="en-US" sz="1100">
                              <a:effectLst/>
                            </a:rPr>
                            <a:t>0.0001</a:t>
                          </a:r>
                          <a:endParaRPr lang="en-IN"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15000"/>
                            </a:lnSpc>
                            <a:spcAft>
                              <a:spcPts val="1000"/>
                            </a:spcAft>
                          </a:pPr>
                          <a:r>
                            <a:rPr lang="en-US" sz="1100">
                              <a:effectLst/>
                            </a:rPr>
                            <a:t>0.0001</a:t>
                          </a:r>
                          <a:endParaRPr lang="en-IN"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865945336"/>
                      </a:ext>
                    </a:extLst>
                  </a:tr>
                  <a:tr h="409575">
                    <a:tc>
                      <a:txBody>
                        <a:bodyPr/>
                        <a:lstStyle/>
                        <a:p>
                          <a:pPr>
                            <a:lnSpc>
                              <a:spcPct val="115000"/>
                            </a:lnSpc>
                            <a:spcAft>
                              <a:spcPts val="1000"/>
                            </a:spcAft>
                          </a:pPr>
                          <a:r>
                            <a:rPr lang="en-US" sz="1100">
                              <a:effectLst/>
                            </a:rPr>
                            <a:t> </a:t>
                          </a:r>
                          <a:endParaRPr lang="en-IN"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15000"/>
                            </a:lnSpc>
                            <a:spcAft>
                              <a:spcPts val="1000"/>
                            </a:spcAft>
                          </a:pPr>
                          <a:r>
                            <a:rPr lang="en-US" sz="1100">
                              <a:effectLst/>
                            </a:rPr>
                            <a:t> </a:t>
                          </a:r>
                          <a:endParaRPr lang="en-IN"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15000"/>
                            </a:lnSpc>
                            <a:spcAft>
                              <a:spcPts val="1000"/>
                            </a:spcAft>
                          </a:pPr>
                          <a:r>
                            <a:rPr lang="en-US" sz="1100">
                              <a:effectLst/>
                            </a:rPr>
                            <a:t>TOTAL</a:t>
                          </a:r>
                          <a:endParaRPr lang="en-IN"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15000"/>
                            </a:lnSpc>
                            <a:spcAft>
                              <a:spcPts val="1000"/>
                            </a:spcAft>
                          </a:pPr>
                          <a:r>
                            <a:rPr lang="en-US" sz="1100" dirty="0">
                              <a:effectLst/>
                            </a:rPr>
                            <a:t>0.9999</a:t>
                          </a:r>
                          <a:endParaRPr lang="en-IN" sz="11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280478146"/>
                      </a:ext>
                    </a:extLst>
                  </a:tr>
                </a:tbl>
              </a:graphicData>
            </a:graphic>
          </p:graphicFrame>
        </mc:Choice>
        <mc:Fallback xmlns="">
          <p:graphicFrame>
            <p:nvGraphicFramePr>
              <p:cNvPr id="4" name="Table 3">
                <a:extLst>
                  <a:ext uri="{FF2B5EF4-FFF2-40B4-BE49-F238E27FC236}">
                    <a16:creationId xmlns:a16="http://schemas.microsoft.com/office/drawing/2014/main" id="{56BDDDDC-BBB3-B2A4-DE6F-2CADCA76F261}"/>
                  </a:ext>
                </a:extLst>
              </p:cNvPr>
              <p:cNvGraphicFramePr>
                <a:graphicFrameLocks noGrp="1"/>
              </p:cNvGraphicFramePr>
              <p:nvPr>
                <p:extLst>
                  <p:ext uri="{D42A27DB-BD31-4B8C-83A1-F6EECF244321}">
                    <p14:modId xmlns:p14="http://schemas.microsoft.com/office/powerpoint/2010/main" val="3116922612"/>
                  </p:ext>
                </p:extLst>
              </p:nvPr>
            </p:nvGraphicFramePr>
            <p:xfrm>
              <a:off x="2666999" y="3352800"/>
              <a:ext cx="4114800" cy="3276600"/>
            </p:xfrm>
            <a:graphic>
              <a:graphicData uri="http://schemas.openxmlformats.org/drawingml/2006/table">
                <a:tbl>
                  <a:tblPr bandRow="1">
                    <a:tableStyleId>{5C22544A-7EE6-4342-B048-85BDC9FD1C3A}</a:tableStyleId>
                  </a:tblPr>
                  <a:tblGrid>
                    <a:gridCol w="1028700">
                      <a:extLst>
                        <a:ext uri="{9D8B030D-6E8A-4147-A177-3AD203B41FA5}">
                          <a16:colId xmlns:a16="http://schemas.microsoft.com/office/drawing/2014/main" val="1153234942"/>
                        </a:ext>
                      </a:extLst>
                    </a:gridCol>
                    <a:gridCol w="1028700">
                      <a:extLst>
                        <a:ext uri="{9D8B030D-6E8A-4147-A177-3AD203B41FA5}">
                          <a16:colId xmlns:a16="http://schemas.microsoft.com/office/drawing/2014/main" val="3222184263"/>
                        </a:ext>
                      </a:extLst>
                    </a:gridCol>
                    <a:gridCol w="1028700">
                      <a:extLst>
                        <a:ext uri="{9D8B030D-6E8A-4147-A177-3AD203B41FA5}">
                          <a16:colId xmlns:a16="http://schemas.microsoft.com/office/drawing/2014/main" val="2971509297"/>
                        </a:ext>
                      </a:extLst>
                    </a:gridCol>
                    <a:gridCol w="1028700">
                      <a:extLst>
                        <a:ext uri="{9D8B030D-6E8A-4147-A177-3AD203B41FA5}">
                          <a16:colId xmlns:a16="http://schemas.microsoft.com/office/drawing/2014/main" val="5535939"/>
                        </a:ext>
                      </a:extLst>
                    </a:gridCol>
                  </a:tblGrid>
                  <a:tr h="409575">
                    <a:tc>
                      <a:txBody>
                        <a:bodyPr/>
                        <a:lstStyle/>
                        <a:p>
                          <a:endParaRPr lang="en-US"/>
                        </a:p>
                      </a:txBody>
                      <a:tcPr marL="68580" marR="68580" marT="0" marB="0">
                        <a:blipFill>
                          <a:blip r:embed="rId2"/>
                          <a:stretch>
                            <a:fillRect l="-592" t="-8955" r="-301183" b="-705970"/>
                          </a:stretch>
                        </a:blipFill>
                      </a:tcPr>
                    </a:tc>
                    <a:tc>
                      <a:txBody>
                        <a:bodyPr/>
                        <a:lstStyle/>
                        <a:p>
                          <a:pPr>
                            <a:lnSpc>
                              <a:spcPct val="115000"/>
                            </a:lnSpc>
                            <a:spcAft>
                              <a:spcPts val="1000"/>
                            </a:spcAft>
                          </a:pPr>
                          <a:r>
                            <a:rPr lang="en-US" sz="1100">
                              <a:effectLst/>
                            </a:rPr>
                            <a:t> </a:t>
                          </a:r>
                          <a:endParaRPr lang="en-IN" sz="1100">
                            <a:effectLst/>
                            <a:latin typeface="Calibri" panose="020F0502020204030204" pitchFamily="34" charset="0"/>
                            <a:ea typeface="Calibri" panose="020F0502020204030204" pitchFamily="34" charset="0"/>
                          </a:endParaRPr>
                        </a:p>
                      </a:txBody>
                      <a:tcPr marL="68580" marR="68580" marT="0" marB="0"/>
                    </a:tc>
                    <a:tc>
                      <a:txBody>
                        <a:bodyPr/>
                        <a:lstStyle/>
                        <a:p>
                          <a:pPr>
                            <a:lnSpc>
                              <a:spcPct val="115000"/>
                            </a:lnSpc>
                            <a:spcAft>
                              <a:spcPts val="1000"/>
                            </a:spcAft>
                          </a:pPr>
                          <a:r>
                            <a:rPr lang="en-US" sz="1100">
                              <a:effectLst/>
                            </a:rPr>
                            <a:t> </a:t>
                          </a:r>
                          <a:endParaRPr lang="en-IN"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15000"/>
                            </a:lnSpc>
                            <a:spcAft>
                              <a:spcPts val="1000"/>
                            </a:spcAft>
                          </a:pPr>
                          <a:r>
                            <a:rPr lang="en-US" sz="1100">
                              <a:effectLst/>
                            </a:rPr>
                            <a:t>TOTAL</a:t>
                          </a:r>
                          <a:endParaRPr lang="en-IN"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428247208"/>
                      </a:ext>
                    </a:extLst>
                  </a:tr>
                  <a:tr h="409575">
                    <a:tc>
                      <a:txBody>
                        <a:bodyPr/>
                        <a:lstStyle/>
                        <a:p>
                          <a:endParaRPr lang="en-US"/>
                        </a:p>
                      </a:txBody>
                      <a:tcPr marL="68580" marR="68580" marT="0" marB="0">
                        <a:blipFill>
                          <a:blip r:embed="rId2"/>
                          <a:stretch>
                            <a:fillRect l="-592" t="-107353" r="-301183" b="-595588"/>
                          </a:stretch>
                        </a:blipFill>
                      </a:tcPr>
                    </a:tc>
                    <a:tc>
                      <a:txBody>
                        <a:bodyPr/>
                        <a:lstStyle/>
                        <a:p>
                          <a:pPr algn="ctr">
                            <a:lnSpc>
                              <a:spcPct val="115000"/>
                            </a:lnSpc>
                            <a:spcAft>
                              <a:spcPts val="1000"/>
                            </a:spcAft>
                          </a:pPr>
                          <a:r>
                            <a:rPr lang="en-US" sz="1100">
                              <a:effectLst/>
                            </a:rPr>
                            <a:t>0.7316</a:t>
                          </a:r>
                          <a:endParaRPr lang="en-IN"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15000"/>
                            </a:lnSpc>
                            <a:spcAft>
                              <a:spcPts val="1000"/>
                            </a:spcAft>
                          </a:pPr>
                          <a:r>
                            <a:rPr lang="en-US" sz="1100">
                              <a:effectLst/>
                            </a:rPr>
                            <a:t> </a:t>
                          </a:r>
                          <a:endParaRPr lang="en-IN"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15000"/>
                            </a:lnSpc>
                            <a:spcAft>
                              <a:spcPts val="1000"/>
                            </a:spcAft>
                          </a:pPr>
                          <a:r>
                            <a:rPr lang="en-US" sz="1100">
                              <a:effectLst/>
                            </a:rPr>
                            <a:t>0.7316</a:t>
                          </a:r>
                          <a:endParaRPr lang="en-IN"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462292469"/>
                      </a:ext>
                    </a:extLst>
                  </a:tr>
                  <a:tr h="409575">
                    <a:tc>
                      <a:txBody>
                        <a:bodyPr/>
                        <a:lstStyle/>
                        <a:p>
                          <a:endParaRPr lang="en-US"/>
                        </a:p>
                      </a:txBody>
                      <a:tcPr marL="68580" marR="68580" marT="0" marB="0">
                        <a:blipFill>
                          <a:blip r:embed="rId2"/>
                          <a:stretch>
                            <a:fillRect l="-592" t="-210448" r="-301183" b="-504478"/>
                          </a:stretch>
                        </a:blipFill>
                      </a:tcPr>
                    </a:tc>
                    <a:tc>
                      <a:txBody>
                        <a:bodyPr/>
                        <a:lstStyle/>
                        <a:p>
                          <a:pPr algn="ctr">
                            <a:lnSpc>
                              <a:spcPct val="115000"/>
                            </a:lnSpc>
                            <a:spcAft>
                              <a:spcPts val="1000"/>
                            </a:spcAft>
                          </a:pPr>
                          <a:r>
                            <a:rPr lang="en-US" sz="1100">
                              <a:effectLst/>
                            </a:rPr>
                            <a:t>0.1046</a:t>
                          </a:r>
                          <a:endParaRPr lang="en-IN"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15000"/>
                            </a:lnSpc>
                            <a:spcAft>
                              <a:spcPts val="1000"/>
                            </a:spcAft>
                          </a:pPr>
                          <a:r>
                            <a:rPr lang="en-US" sz="1100">
                              <a:effectLst/>
                            </a:rPr>
                            <a:t>0.1220</a:t>
                          </a:r>
                          <a:endParaRPr lang="en-IN"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15000"/>
                            </a:lnSpc>
                            <a:spcAft>
                              <a:spcPts val="1000"/>
                            </a:spcAft>
                          </a:pPr>
                          <a:r>
                            <a:rPr lang="en-US" sz="1100">
                              <a:effectLst/>
                            </a:rPr>
                            <a:t>0.2266</a:t>
                          </a:r>
                          <a:endParaRPr lang="en-IN"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973642070"/>
                      </a:ext>
                    </a:extLst>
                  </a:tr>
                  <a:tr h="409575">
                    <a:tc>
                      <a:txBody>
                        <a:bodyPr/>
                        <a:lstStyle/>
                        <a:p>
                          <a:endParaRPr lang="en-US"/>
                        </a:p>
                      </a:txBody>
                      <a:tcPr marL="68580" marR="68580" marT="0" marB="0">
                        <a:blipFill>
                          <a:blip r:embed="rId2"/>
                          <a:stretch>
                            <a:fillRect l="-592" t="-310448" r="-301183" b="-404478"/>
                          </a:stretch>
                        </a:blipFill>
                      </a:tcPr>
                    </a:tc>
                    <a:tc>
                      <a:txBody>
                        <a:bodyPr/>
                        <a:lstStyle/>
                        <a:p>
                          <a:pPr algn="ctr">
                            <a:lnSpc>
                              <a:spcPct val="115000"/>
                            </a:lnSpc>
                            <a:spcAft>
                              <a:spcPts val="1000"/>
                            </a:spcAft>
                          </a:pPr>
                          <a:r>
                            <a:rPr lang="en-US" sz="1100">
                              <a:effectLst/>
                            </a:rPr>
                            <a:t>0.0149</a:t>
                          </a:r>
                          <a:endParaRPr lang="en-IN"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15000"/>
                            </a:lnSpc>
                            <a:spcAft>
                              <a:spcPts val="1000"/>
                            </a:spcAft>
                          </a:pPr>
                          <a:r>
                            <a:rPr lang="en-US" sz="1100" dirty="0">
                              <a:effectLst/>
                            </a:rPr>
                            <a:t>0.0203</a:t>
                          </a:r>
                          <a:endParaRPr lang="en-IN" sz="1100" dirty="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15000"/>
                            </a:lnSpc>
                            <a:spcAft>
                              <a:spcPts val="1000"/>
                            </a:spcAft>
                          </a:pPr>
                          <a:r>
                            <a:rPr lang="en-US" sz="1100">
                              <a:effectLst/>
                            </a:rPr>
                            <a:t>0.0352</a:t>
                          </a:r>
                          <a:endParaRPr lang="en-IN"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061559950"/>
                      </a:ext>
                    </a:extLst>
                  </a:tr>
                  <a:tr h="409575">
                    <a:tc>
                      <a:txBody>
                        <a:bodyPr/>
                        <a:lstStyle/>
                        <a:p>
                          <a:endParaRPr lang="en-US"/>
                        </a:p>
                      </a:txBody>
                      <a:tcPr marL="68580" marR="68580" marT="0" marB="0">
                        <a:blipFill>
                          <a:blip r:embed="rId2"/>
                          <a:stretch>
                            <a:fillRect l="-592" t="-410448" r="-301183" b="-304478"/>
                          </a:stretch>
                        </a:blipFill>
                      </a:tcPr>
                    </a:tc>
                    <a:tc>
                      <a:txBody>
                        <a:bodyPr/>
                        <a:lstStyle/>
                        <a:p>
                          <a:pPr algn="ctr">
                            <a:lnSpc>
                              <a:spcPct val="115000"/>
                            </a:lnSpc>
                            <a:spcAft>
                              <a:spcPts val="1000"/>
                            </a:spcAft>
                          </a:pPr>
                          <a:r>
                            <a:rPr lang="en-US" sz="1100">
                              <a:effectLst/>
                            </a:rPr>
                            <a:t>0.0021</a:t>
                          </a:r>
                          <a:endParaRPr lang="en-IN"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15000"/>
                            </a:lnSpc>
                            <a:spcAft>
                              <a:spcPts val="1000"/>
                            </a:spcAft>
                          </a:pPr>
                          <a:r>
                            <a:rPr lang="en-US" sz="1100">
                              <a:effectLst/>
                            </a:rPr>
                            <a:t>0.0034</a:t>
                          </a:r>
                          <a:endParaRPr lang="en-IN"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15000"/>
                            </a:lnSpc>
                            <a:spcAft>
                              <a:spcPts val="1000"/>
                            </a:spcAft>
                          </a:pPr>
                          <a:r>
                            <a:rPr lang="en-US" sz="1100">
                              <a:effectLst/>
                            </a:rPr>
                            <a:t>0.0055</a:t>
                          </a:r>
                          <a:endParaRPr lang="en-IN"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670274831"/>
                      </a:ext>
                    </a:extLst>
                  </a:tr>
                  <a:tr h="409575">
                    <a:tc>
                      <a:txBody>
                        <a:bodyPr/>
                        <a:lstStyle/>
                        <a:p>
                          <a:endParaRPr lang="en-US"/>
                        </a:p>
                      </a:txBody>
                      <a:tcPr marL="68580" marR="68580" marT="0" marB="0">
                        <a:blipFill>
                          <a:blip r:embed="rId2"/>
                          <a:stretch>
                            <a:fillRect l="-592" t="-502941" r="-301183" b="-200000"/>
                          </a:stretch>
                        </a:blipFill>
                      </a:tcPr>
                    </a:tc>
                    <a:tc>
                      <a:txBody>
                        <a:bodyPr/>
                        <a:lstStyle/>
                        <a:p>
                          <a:pPr algn="ctr">
                            <a:lnSpc>
                              <a:spcPct val="115000"/>
                            </a:lnSpc>
                            <a:spcAft>
                              <a:spcPts val="1000"/>
                            </a:spcAft>
                          </a:pPr>
                          <a:r>
                            <a:rPr lang="en-US" sz="1100">
                              <a:effectLst/>
                            </a:rPr>
                            <a:t>0.0003</a:t>
                          </a:r>
                          <a:endParaRPr lang="en-IN"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15000"/>
                            </a:lnSpc>
                            <a:spcAft>
                              <a:spcPts val="1000"/>
                            </a:spcAft>
                          </a:pPr>
                          <a:r>
                            <a:rPr lang="en-US" sz="1100">
                              <a:effectLst/>
                            </a:rPr>
                            <a:t>0.0006</a:t>
                          </a:r>
                          <a:endParaRPr lang="en-IN" sz="1100">
                            <a:effectLst/>
                            <a:latin typeface="Calibri" panose="020F0502020204030204" pitchFamily="34" charset="0"/>
                            <a:ea typeface="Calibri" panose="020F0502020204030204" pitchFamily="34" charset="0"/>
                          </a:endParaRPr>
                        </a:p>
                      </a:txBody>
                      <a:tcPr marL="68580" marR="68580" marT="0" marB="0"/>
                    </a:tc>
                    <a:tc>
                      <a:txBody>
                        <a:bodyPr/>
                        <a:lstStyle/>
                        <a:p>
                          <a:pPr>
                            <a:lnSpc>
                              <a:spcPct val="115000"/>
                            </a:lnSpc>
                            <a:spcAft>
                              <a:spcPts val="1000"/>
                            </a:spcAft>
                            <a:tabLst>
                              <a:tab pos="320675" algn="ctr"/>
                            </a:tabLst>
                          </a:pPr>
                          <a:r>
                            <a:rPr lang="en-US" sz="1100">
                              <a:effectLst/>
                            </a:rPr>
                            <a:t>	0.0009</a:t>
                          </a:r>
                          <a:endParaRPr lang="en-IN"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852434695"/>
                      </a:ext>
                    </a:extLst>
                  </a:tr>
                  <a:tr h="409575">
                    <a:tc>
                      <a:txBody>
                        <a:bodyPr/>
                        <a:lstStyle/>
                        <a:p>
                          <a:endParaRPr lang="en-US"/>
                        </a:p>
                      </a:txBody>
                      <a:tcPr marL="68580" marR="68580" marT="0" marB="0">
                        <a:blipFill>
                          <a:blip r:embed="rId2"/>
                          <a:stretch>
                            <a:fillRect l="-592" t="-611940" r="-301183" b="-102985"/>
                          </a:stretch>
                        </a:blipFill>
                      </a:tcPr>
                    </a:tc>
                    <a:tc>
                      <a:txBody>
                        <a:bodyPr/>
                        <a:lstStyle/>
                        <a:p>
                          <a:pPr algn="ctr">
                            <a:lnSpc>
                              <a:spcPct val="115000"/>
                            </a:lnSpc>
                            <a:spcAft>
                              <a:spcPts val="1000"/>
                            </a:spcAft>
                          </a:pPr>
                          <a:r>
                            <a:rPr lang="en-US" sz="1100">
                              <a:effectLst/>
                            </a:rPr>
                            <a:t>0.0000</a:t>
                          </a:r>
                          <a:endParaRPr lang="en-IN"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15000"/>
                            </a:lnSpc>
                            <a:spcAft>
                              <a:spcPts val="1000"/>
                            </a:spcAft>
                          </a:pPr>
                          <a:r>
                            <a:rPr lang="en-US" sz="1100">
                              <a:effectLst/>
                            </a:rPr>
                            <a:t>0.0001</a:t>
                          </a:r>
                          <a:endParaRPr lang="en-IN"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15000"/>
                            </a:lnSpc>
                            <a:spcAft>
                              <a:spcPts val="1000"/>
                            </a:spcAft>
                          </a:pPr>
                          <a:r>
                            <a:rPr lang="en-US" sz="1100">
                              <a:effectLst/>
                            </a:rPr>
                            <a:t>0.0001</a:t>
                          </a:r>
                          <a:endParaRPr lang="en-IN"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865945336"/>
                      </a:ext>
                    </a:extLst>
                  </a:tr>
                  <a:tr h="409575">
                    <a:tc>
                      <a:txBody>
                        <a:bodyPr/>
                        <a:lstStyle/>
                        <a:p>
                          <a:pPr>
                            <a:lnSpc>
                              <a:spcPct val="115000"/>
                            </a:lnSpc>
                            <a:spcAft>
                              <a:spcPts val="1000"/>
                            </a:spcAft>
                          </a:pPr>
                          <a:r>
                            <a:rPr lang="en-US" sz="1100">
                              <a:effectLst/>
                            </a:rPr>
                            <a:t> </a:t>
                          </a:r>
                          <a:endParaRPr lang="en-IN"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15000"/>
                            </a:lnSpc>
                            <a:spcAft>
                              <a:spcPts val="1000"/>
                            </a:spcAft>
                          </a:pPr>
                          <a:r>
                            <a:rPr lang="en-US" sz="1100">
                              <a:effectLst/>
                            </a:rPr>
                            <a:t> </a:t>
                          </a:r>
                          <a:endParaRPr lang="en-IN"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15000"/>
                            </a:lnSpc>
                            <a:spcAft>
                              <a:spcPts val="1000"/>
                            </a:spcAft>
                          </a:pPr>
                          <a:r>
                            <a:rPr lang="en-US" sz="1100">
                              <a:effectLst/>
                            </a:rPr>
                            <a:t>TOTAL</a:t>
                          </a:r>
                          <a:endParaRPr lang="en-IN"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15000"/>
                            </a:lnSpc>
                            <a:spcAft>
                              <a:spcPts val="1000"/>
                            </a:spcAft>
                          </a:pPr>
                          <a:r>
                            <a:rPr lang="en-US" sz="1100" dirty="0">
                              <a:effectLst/>
                            </a:rPr>
                            <a:t>0.9999</a:t>
                          </a:r>
                          <a:endParaRPr lang="en-IN" sz="11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280478146"/>
                      </a:ext>
                    </a:extLst>
                  </a:tr>
                </a:tbl>
              </a:graphicData>
            </a:graphic>
          </p:graphicFrame>
        </mc:Fallback>
      </mc:AlternateContent>
      <p:sp>
        <p:nvSpPr>
          <p:cNvPr id="6" name="TextBox 5">
            <a:extLst>
              <a:ext uri="{FF2B5EF4-FFF2-40B4-BE49-F238E27FC236}">
                <a16:creationId xmlns:a16="http://schemas.microsoft.com/office/drawing/2014/main" id="{9A1696F7-D38C-F522-CED8-22E7E8B91C49}"/>
              </a:ext>
            </a:extLst>
          </p:cNvPr>
          <p:cNvSpPr txBox="1"/>
          <p:nvPr/>
        </p:nvSpPr>
        <p:spPr>
          <a:xfrm>
            <a:off x="1676400" y="1450811"/>
            <a:ext cx="4726236" cy="553998"/>
          </a:xfrm>
          <a:prstGeom prst="rect">
            <a:avLst/>
          </a:prstGeom>
          <a:noFill/>
        </p:spPr>
        <p:txBody>
          <a:bodyPr wrap="square">
            <a:spAutoFit/>
          </a:bodyPr>
          <a:lstStyle/>
          <a:p>
            <a:pPr marL="0" marR="0" lvl="0" indent="150813" algn="l" defTabSz="914400" rtl="0" eaLnBrk="0" fontAlgn="base" latinLnBrk="0" hangingPunct="0">
              <a:lnSpc>
                <a:spcPct val="100000"/>
              </a:lnSpc>
              <a:spcBef>
                <a:spcPct val="0"/>
              </a:spcBef>
              <a:spcAft>
                <a:spcPct val="0"/>
              </a:spcAft>
              <a:buClrTx/>
              <a:buSzTx/>
              <a:buFontTx/>
              <a:buNone/>
              <a:tabLst/>
            </a:pPr>
            <a:r>
              <a:rPr kumimoji="0" lang="en-US" altLang="en-US" sz="3000" b="1" i="0" u="none" strike="noStrike" cap="none" normalizeH="0" baseline="0" dirty="0">
                <a:ln>
                  <a:noFill/>
                </a:ln>
                <a:solidFill>
                  <a:srgbClr val="00B050"/>
                </a:solidFill>
                <a:effectLst/>
                <a:latin typeface="Arial" panose="020B0604020202020204" pitchFamily="34" charset="0"/>
              </a:rPr>
              <a:t>Case (ii)</a:t>
            </a:r>
          </a:p>
        </p:txBody>
      </p:sp>
    </p:spTree>
    <p:extLst>
      <p:ext uri="{BB962C8B-B14F-4D97-AF65-F5344CB8AC3E}">
        <p14:creationId xmlns:p14="http://schemas.microsoft.com/office/powerpoint/2010/main" val="8813633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43000" y="1752600"/>
            <a:ext cx="7772400" cy="5486400"/>
          </a:xfrm>
        </p:spPr>
        <p:txBody>
          <a:bodyPr>
            <a:normAutofit/>
          </a:bodyPr>
          <a:lstStyle/>
          <a:p>
            <a:pPr marL="0" marR="0" lvl="0" indent="150813" defTabSz="914400" rtl="0" eaLnBrk="0" fontAlgn="base" latinLnBrk="0" hangingPunct="0">
              <a:lnSpc>
                <a:spcPct val="100000"/>
              </a:lnSpc>
              <a:spcBef>
                <a:spcPct val="0"/>
              </a:spcBef>
              <a:spcAft>
                <a:spcPct val="0"/>
              </a:spcAft>
              <a:tabLst/>
            </a:pPr>
            <a:r>
              <a:rPr kumimoji="0" lang="en-US" altLang="en-US" sz="2000" b="0" i="0" u="none" strike="noStrike" cap="none" normalizeH="0" baseline="0" dirty="0">
                <a:ln>
                  <a:noFill/>
                </a:ln>
                <a:solidFill>
                  <a:srgbClr val="1E14E6"/>
                </a:solidFill>
                <a:effectLst/>
                <a:latin typeface="Arial" panose="020B0604020202020204" pitchFamily="34" charset="0"/>
                <a:ea typeface="Times New Roman" panose="02020603050405020304" pitchFamily="18" charset="0"/>
              </a:rPr>
              <a:t>If λ = 0.2, µ</a:t>
            </a:r>
            <a:r>
              <a:rPr kumimoji="0" lang="en-US" altLang="en-US" sz="2000" b="0" i="0" u="none" strike="noStrike" cap="none" normalizeH="0" baseline="-30000" dirty="0">
                <a:ln>
                  <a:noFill/>
                </a:ln>
                <a:solidFill>
                  <a:srgbClr val="1E14E6"/>
                </a:solidFill>
                <a:effectLst/>
                <a:latin typeface="Arial" panose="020B0604020202020204" pitchFamily="34" charset="0"/>
                <a:ea typeface="Times New Roman" panose="02020603050405020304" pitchFamily="18" charset="0"/>
              </a:rPr>
              <a:t>1 </a:t>
            </a:r>
            <a:r>
              <a:rPr kumimoji="0" lang="en-US" altLang="en-US" sz="2000" b="0" i="0" u="none" strike="noStrike" cap="none" normalizeH="0" baseline="0" dirty="0">
                <a:ln>
                  <a:noFill/>
                </a:ln>
                <a:solidFill>
                  <a:srgbClr val="1E14E6"/>
                </a:solidFill>
                <a:effectLst/>
                <a:latin typeface="Arial" panose="020B0604020202020204" pitchFamily="34" charset="0"/>
                <a:ea typeface="Times New Roman" panose="02020603050405020304" pitchFamily="18" charset="0"/>
              </a:rPr>
              <a:t>= 0.5, µ</a:t>
            </a:r>
            <a:r>
              <a:rPr kumimoji="0" lang="en-US" altLang="en-US" sz="2000" b="0" i="0" u="none" strike="noStrike" cap="none" normalizeH="0" baseline="-30000" dirty="0">
                <a:ln>
                  <a:noFill/>
                </a:ln>
                <a:solidFill>
                  <a:srgbClr val="1E14E6"/>
                </a:solidFill>
                <a:effectLst/>
                <a:latin typeface="Arial" panose="020B0604020202020204" pitchFamily="34" charset="0"/>
                <a:ea typeface="Times New Roman" panose="02020603050405020304" pitchFamily="18" charset="0"/>
              </a:rPr>
              <a:t>2 </a:t>
            </a:r>
            <a:r>
              <a:rPr kumimoji="0" lang="en-US" altLang="en-US" sz="2000" b="0" i="0" u="none" strike="noStrike" cap="none" normalizeH="0" baseline="0" dirty="0">
                <a:ln>
                  <a:noFill/>
                </a:ln>
                <a:solidFill>
                  <a:srgbClr val="1E14E6"/>
                </a:solidFill>
                <a:effectLst/>
                <a:latin typeface="Arial" panose="020B0604020202020204" pitchFamily="34" charset="0"/>
                <a:ea typeface="Times New Roman" panose="02020603050405020304" pitchFamily="18" charset="0"/>
              </a:rPr>
              <a:t>= 0.4,  </a:t>
            </a:r>
            <a:r>
              <a:rPr kumimoji="0" lang="en-US" altLang="en-US" sz="2000" b="0" i="1" u="none" strike="noStrike" cap="none" normalizeH="0" baseline="0" dirty="0">
                <a:ln>
                  <a:noFill/>
                </a:ln>
                <a:solidFill>
                  <a:srgbClr val="1E14E6"/>
                </a:solidFill>
                <a:effectLst/>
                <a:latin typeface="Arial" panose="020B0604020202020204" pitchFamily="34" charset="0"/>
                <a:ea typeface="Cambria Math" panose="02040503050406030204" pitchFamily="18" charset="0"/>
                <a:cs typeface="Cambria Math" panose="02040503050406030204" pitchFamily="18" charset="0"/>
              </a:rPr>
              <a:t>=0.2</a:t>
            </a:r>
            <a:r>
              <a:rPr kumimoji="0" lang="en-US" altLang="en-US" sz="2000" b="0" i="0" u="none" strike="noStrike" cap="none" normalizeH="0" baseline="0" dirty="0">
                <a:ln>
                  <a:noFill/>
                </a:ln>
                <a:solidFill>
                  <a:srgbClr val="1E14E6"/>
                </a:solidFill>
                <a:effectLst/>
                <a:latin typeface="Arial" panose="020B0604020202020204" pitchFamily="34" charset="0"/>
                <a:ea typeface="Times New Roman" panose="02020603050405020304" pitchFamily="18" charset="0"/>
              </a:rPr>
              <a:t>, </a:t>
            </a:r>
            <a:r>
              <a:rPr kumimoji="0" lang="en-US" altLang="en-US" sz="2000" b="0" i="1" u="none" strike="noStrike" cap="none" normalizeH="0" baseline="0" dirty="0">
                <a:ln>
                  <a:noFill/>
                </a:ln>
                <a:solidFill>
                  <a:srgbClr val="1E14E6"/>
                </a:solidFill>
                <a:effectLst/>
                <a:latin typeface="Arial" panose="020B0604020202020204" pitchFamily="34" charset="0"/>
                <a:ea typeface="Cambria Math" panose="02040503050406030204" pitchFamily="18" charset="0"/>
                <a:cs typeface="Cambria Math" panose="02040503050406030204" pitchFamily="18" charset="0"/>
              </a:rPr>
              <a:t>R=0.2857</a:t>
            </a:r>
            <a:r>
              <a:rPr kumimoji="0" lang="en-US" altLang="en-US" sz="2000" b="0" i="1" u="none" strike="noStrike" cap="none" normalizeH="0" baseline="0" dirty="0">
                <a:ln>
                  <a:noFill/>
                </a:ln>
                <a:solidFill>
                  <a:srgbClr val="1E14E6"/>
                </a:solidFill>
                <a:effectLst/>
                <a:latin typeface="Arial" panose="020B0604020202020204" pitchFamily="34" charset="0"/>
                <a:ea typeface="Times New Roman" panose="02020603050405020304" pitchFamily="18" charset="0"/>
              </a:rPr>
              <a:t> </a:t>
            </a:r>
            <a:r>
              <a:rPr kumimoji="0" lang="en-US" altLang="en-US" sz="2000" b="0" i="1" u="none" strike="noStrike" cap="none" normalizeH="0" baseline="0" dirty="0">
                <a:ln>
                  <a:noFill/>
                </a:ln>
                <a:solidFill>
                  <a:srgbClr val="1E14E6"/>
                </a:solidFill>
                <a:effectLst/>
                <a:latin typeface="Arial" panose="020B0604020202020204" pitchFamily="34" charset="0"/>
                <a:ea typeface="Cambria Math" panose="02040503050406030204" pitchFamily="18" charset="0"/>
                <a:cs typeface="Cambria Math" panose="02040503050406030204" pitchFamily="18" charset="0"/>
              </a:rPr>
              <a:t>0</a:t>
            </a:r>
            <a:r>
              <a:rPr kumimoji="0" lang="en-US" altLang="en-US" sz="2000" b="0" i="1" u="none" strike="noStrike" cap="none" normalizeH="0" baseline="0" dirty="0">
                <a:ln>
                  <a:noFill/>
                </a:ln>
                <a:solidFill>
                  <a:srgbClr val="1E14E6"/>
                </a:solidFill>
                <a:effectLst/>
                <a:latin typeface="Arial" panose="020B0604020202020204" pitchFamily="34" charset="0"/>
                <a:ea typeface="Times New Roman" panose="02020603050405020304" pitchFamily="18" charset="0"/>
              </a:rPr>
              <a:t> </a:t>
            </a:r>
            <a:r>
              <a:rPr kumimoji="0" lang="en-US" altLang="en-US" sz="2000" b="0" i="1" u="none" strike="noStrike" cap="none" normalizeH="0" baseline="0" dirty="0">
                <a:ln>
                  <a:noFill/>
                </a:ln>
                <a:solidFill>
                  <a:srgbClr val="1E14E6"/>
                </a:solidFill>
                <a:effectLst/>
                <a:latin typeface="Arial" panose="020B0604020202020204" pitchFamily="34" charset="0"/>
                <a:ea typeface="Cambria Math" panose="02040503050406030204" pitchFamily="18" charset="0"/>
                <a:cs typeface="Cambria Math" panose="02040503050406030204" pitchFamily="18" charset="0"/>
              </a:rPr>
              <a:t>0</a:t>
            </a:r>
            <a:r>
              <a:rPr kumimoji="0" lang="en-US" altLang="en-US" sz="2000" b="0" i="1" u="none" strike="noStrike" cap="none" normalizeH="0" baseline="0" dirty="0">
                <a:ln>
                  <a:noFill/>
                </a:ln>
                <a:solidFill>
                  <a:srgbClr val="1E14E6"/>
                </a:solidFill>
                <a:effectLst/>
                <a:latin typeface="Arial" panose="020B0604020202020204" pitchFamily="34" charset="0"/>
                <a:ea typeface="Times New Roman" panose="02020603050405020304" pitchFamily="18" charset="0"/>
              </a:rPr>
              <a:t> </a:t>
            </a:r>
            <a:r>
              <a:rPr kumimoji="0" lang="en-US" altLang="en-US" sz="2000" b="0" i="1" u="none" strike="noStrike" cap="none" normalizeH="0" baseline="0" dirty="0">
                <a:ln>
                  <a:noFill/>
                </a:ln>
                <a:solidFill>
                  <a:srgbClr val="1E14E6"/>
                </a:solidFill>
                <a:effectLst/>
                <a:latin typeface="Arial" panose="020B0604020202020204" pitchFamily="34" charset="0"/>
                <a:ea typeface="Cambria Math" panose="02040503050406030204" pitchFamily="18" charset="0"/>
                <a:cs typeface="Cambria Math" panose="02040503050406030204" pitchFamily="18" charset="0"/>
              </a:rPr>
              <a:t>0.3333</a:t>
            </a:r>
            <a:r>
              <a:rPr kumimoji="0" lang="en-US" altLang="en-US" sz="2000" b="0" i="1" u="none" strike="noStrike" cap="none" normalizeH="0" baseline="0" dirty="0">
                <a:ln>
                  <a:noFill/>
                </a:ln>
                <a:solidFill>
                  <a:srgbClr val="1E14E6"/>
                </a:solidFill>
                <a:effectLst/>
                <a:latin typeface="Arial" panose="020B0604020202020204" pitchFamily="34" charset="0"/>
                <a:ea typeface="Times New Roman" panose="02020603050405020304" pitchFamily="18" charset="0"/>
              </a:rPr>
              <a:t> </a:t>
            </a:r>
            <a:br>
              <a:rPr kumimoji="0" lang="en-US" altLang="en-US" sz="2000" b="0" i="0" u="none" strike="noStrike" cap="none" normalizeH="0" baseline="0" dirty="0">
                <a:ln>
                  <a:noFill/>
                </a:ln>
                <a:solidFill>
                  <a:schemeClr val="tx1"/>
                </a:solidFill>
                <a:effectLst/>
                <a:latin typeface="Arial" panose="020B0604020202020204" pitchFamily="34" charset="0"/>
              </a:rPr>
            </a:br>
            <a:br>
              <a:rPr kumimoji="0" lang="en-US" altLang="en-US" sz="2000" b="0" i="0" u="none" strike="noStrike" cap="none" normalizeH="0" baseline="0" dirty="0">
                <a:ln>
                  <a:noFill/>
                </a:ln>
                <a:solidFill>
                  <a:schemeClr val="tx1"/>
                </a:solidFill>
                <a:effectLst/>
                <a:latin typeface="Arial" panose="020B0604020202020204" pitchFamily="34" charset="0"/>
              </a:rPr>
            </a:br>
            <a:r>
              <a:rPr lang="en-US" altLang="en-US" sz="2000" dirty="0">
                <a:solidFill>
                  <a:schemeClr val="tx1"/>
                </a:solidFill>
                <a:latin typeface="Arial" panose="020B0604020202020204" pitchFamily="34" charset="0"/>
              </a:rPr>
              <a:t>                           </a:t>
            </a:r>
            <a:r>
              <a:rPr kumimoji="0" lang="en-US" altLang="en-US" sz="2000" b="0" i="0" u="none" strike="noStrike" cap="none" normalizeH="0" baseline="0" dirty="0">
                <a:ln>
                  <a:noFill/>
                </a:ln>
                <a:solidFill>
                  <a:srgbClr val="CC00FF"/>
                </a:solidFill>
                <a:effectLst/>
                <a:latin typeface="Arial" panose="020B0604020202020204" pitchFamily="34" charset="0"/>
                <a:ea typeface="Times New Roman" panose="02020603050405020304" pitchFamily="18" charset="0"/>
              </a:rPr>
              <a:t>Table 3: Probability Vector</a:t>
            </a:r>
            <a:br>
              <a:rPr kumimoji="0" lang="en-US" altLang="en-US" sz="2000" b="0" i="0" u="none" strike="noStrike" cap="none" normalizeH="0" baseline="0" dirty="0">
                <a:ln>
                  <a:noFill/>
                </a:ln>
                <a:solidFill>
                  <a:schemeClr val="tx1"/>
                </a:solidFill>
                <a:effectLst/>
                <a:latin typeface="Arial" panose="020B0604020202020204" pitchFamily="34" charset="0"/>
              </a:rPr>
            </a:br>
            <a:endParaRPr lang="en-IN" sz="2000" b="1" dirty="0">
              <a:solidFill>
                <a:srgbClr val="C00000"/>
              </a:solidFill>
            </a:endParaRPr>
          </a:p>
        </p:txBody>
      </p:sp>
      <p:sp>
        <p:nvSpPr>
          <p:cNvPr id="5" name="TextBox 4">
            <a:extLst>
              <a:ext uri="{FF2B5EF4-FFF2-40B4-BE49-F238E27FC236}">
                <a16:creationId xmlns:a16="http://schemas.microsoft.com/office/drawing/2014/main" id="{026A63A3-23CF-032E-3D14-844E623722B9}"/>
              </a:ext>
            </a:extLst>
          </p:cNvPr>
          <p:cNvSpPr txBox="1"/>
          <p:nvPr/>
        </p:nvSpPr>
        <p:spPr>
          <a:xfrm>
            <a:off x="0" y="152400"/>
            <a:ext cx="9448799" cy="646331"/>
          </a:xfrm>
          <a:prstGeom prst="rect">
            <a:avLst/>
          </a:prstGeom>
          <a:noFill/>
        </p:spPr>
        <p:txBody>
          <a:bodyPr wrap="square">
            <a:spAutoFit/>
          </a:bodyPr>
          <a:lstStyle/>
          <a:p>
            <a:pPr algn="ctr"/>
            <a:r>
              <a:rPr lang="en-US" b="1" dirty="0">
                <a:solidFill>
                  <a:srgbClr val="FF0000"/>
                </a:solidFill>
                <a:latin typeface="Times New Roman" pitchFamily="18" charset="0"/>
                <a:cs typeface="Times New Roman" pitchFamily="18" charset="0"/>
              </a:rPr>
              <a:t>Attainment Expedients of Markovian Heterogeneous Water Heaters in Queueing Models </a:t>
            </a:r>
          </a:p>
          <a:p>
            <a:pPr algn="ctr"/>
            <a:r>
              <a:rPr lang="en-US" b="1" dirty="0">
                <a:solidFill>
                  <a:srgbClr val="FF0000"/>
                </a:solidFill>
                <a:latin typeface="Times New Roman" pitchFamily="18" charset="0"/>
                <a:cs typeface="Times New Roman" pitchFamily="18" charset="0"/>
              </a:rPr>
              <a:t>by Matrix Geometric Method</a:t>
            </a:r>
            <a:endParaRPr lang="en-US" b="1" dirty="0">
              <a:solidFill>
                <a:schemeClr val="accent6">
                  <a:lumMod val="50000"/>
                </a:schemeClr>
              </a:solidFill>
            </a:endParaRP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CD352597-7F3E-D3C5-7240-69C31DD0A6B5}"/>
                  </a:ext>
                </a:extLst>
              </p:cNvPr>
              <p:cNvGraphicFramePr>
                <a:graphicFrameLocks noGrp="1"/>
              </p:cNvGraphicFramePr>
              <p:nvPr>
                <p:extLst>
                  <p:ext uri="{D42A27DB-BD31-4B8C-83A1-F6EECF244321}">
                    <p14:modId xmlns:p14="http://schemas.microsoft.com/office/powerpoint/2010/main" val="3336403482"/>
                  </p:ext>
                </p:extLst>
              </p:nvPr>
            </p:nvGraphicFramePr>
            <p:xfrm>
              <a:off x="2743200" y="2743200"/>
              <a:ext cx="4648200" cy="4114803"/>
            </p:xfrm>
            <a:graphic>
              <a:graphicData uri="http://schemas.openxmlformats.org/drawingml/2006/table">
                <a:tbl>
                  <a:tblPr bandRow="1">
                    <a:tableStyleId>{5C22544A-7EE6-4342-B048-85BDC9FD1C3A}</a:tableStyleId>
                  </a:tblPr>
                  <a:tblGrid>
                    <a:gridCol w="1162050">
                      <a:extLst>
                        <a:ext uri="{9D8B030D-6E8A-4147-A177-3AD203B41FA5}">
                          <a16:colId xmlns:a16="http://schemas.microsoft.com/office/drawing/2014/main" val="929613304"/>
                        </a:ext>
                      </a:extLst>
                    </a:gridCol>
                    <a:gridCol w="1162050">
                      <a:extLst>
                        <a:ext uri="{9D8B030D-6E8A-4147-A177-3AD203B41FA5}">
                          <a16:colId xmlns:a16="http://schemas.microsoft.com/office/drawing/2014/main" val="1070559691"/>
                        </a:ext>
                      </a:extLst>
                    </a:gridCol>
                    <a:gridCol w="1162050">
                      <a:extLst>
                        <a:ext uri="{9D8B030D-6E8A-4147-A177-3AD203B41FA5}">
                          <a16:colId xmlns:a16="http://schemas.microsoft.com/office/drawing/2014/main" val="1061502163"/>
                        </a:ext>
                      </a:extLst>
                    </a:gridCol>
                    <a:gridCol w="1162050">
                      <a:extLst>
                        <a:ext uri="{9D8B030D-6E8A-4147-A177-3AD203B41FA5}">
                          <a16:colId xmlns:a16="http://schemas.microsoft.com/office/drawing/2014/main" val="4047498716"/>
                        </a:ext>
                      </a:extLst>
                    </a:gridCol>
                  </a:tblGrid>
                  <a:tr h="374073">
                    <a:tc>
                      <a:txBody>
                        <a:bodyPr/>
                        <a:lstStyle/>
                        <a:p>
                          <a:pPr algn="ct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IN" sz="1100" i="1">
                                        <a:effectLst/>
                                        <a:latin typeface="Cambria Math" panose="02040503050406030204" pitchFamily="18" charset="0"/>
                                      </a:rPr>
                                    </m:ctrlPr>
                                  </m:sSubPr>
                                  <m:e>
                                    <m:r>
                                      <a:rPr lang="en-US" sz="1000">
                                        <a:effectLst/>
                                        <a:latin typeface="Cambria Math" panose="02040503050406030204" pitchFamily="18" charset="0"/>
                                      </a:rPr>
                                      <m:t>𝛱</m:t>
                                    </m:r>
                                  </m:e>
                                  <m:sub>
                                    <m:r>
                                      <a:rPr lang="en-US" sz="1100">
                                        <a:effectLst/>
                                        <a:latin typeface="Cambria Math" panose="02040503050406030204" pitchFamily="18" charset="0"/>
                                      </a:rPr>
                                      <m:t>𝑗</m:t>
                                    </m:r>
                                  </m:sub>
                                </m:sSub>
                              </m:oMath>
                            </m:oMathPara>
                          </a14:m>
                          <a:endParaRPr lang="en-IN" sz="1000">
                            <a:effectLst/>
                            <a:latin typeface="Calibri" panose="020F0502020204030204" pitchFamily="34" charset="0"/>
                            <a:ea typeface="Calibri" panose="020F0502020204030204" pitchFamily="34" charset="0"/>
                          </a:endParaRPr>
                        </a:p>
                      </a:txBody>
                      <a:tcPr marL="64890" marR="64890" marT="0" marB="0"/>
                    </a:tc>
                    <a:tc>
                      <a:txBody>
                        <a:bodyPr/>
                        <a:lstStyle/>
                        <a:p>
                          <a:pPr>
                            <a:lnSpc>
                              <a:spcPct val="115000"/>
                            </a:lnSpc>
                            <a:spcAft>
                              <a:spcPts val="1000"/>
                            </a:spcAft>
                          </a:pPr>
                          <a:r>
                            <a:rPr lang="en-US" sz="1000">
                              <a:effectLst/>
                            </a:rPr>
                            <a:t> </a:t>
                          </a:r>
                          <a:endParaRPr lang="en-IN" sz="1000">
                            <a:effectLst/>
                            <a:latin typeface="Calibri" panose="020F0502020204030204" pitchFamily="34" charset="0"/>
                            <a:ea typeface="Calibri" panose="020F0502020204030204" pitchFamily="34" charset="0"/>
                          </a:endParaRPr>
                        </a:p>
                      </a:txBody>
                      <a:tcPr marL="64890" marR="64890" marT="0" marB="0"/>
                    </a:tc>
                    <a:tc>
                      <a:txBody>
                        <a:bodyPr/>
                        <a:lstStyle/>
                        <a:p>
                          <a:pPr>
                            <a:lnSpc>
                              <a:spcPct val="115000"/>
                            </a:lnSpc>
                            <a:spcAft>
                              <a:spcPts val="1000"/>
                            </a:spcAft>
                          </a:pPr>
                          <a:r>
                            <a:rPr lang="en-US" sz="1000">
                              <a:effectLst/>
                            </a:rPr>
                            <a:t> </a:t>
                          </a:r>
                          <a:endParaRPr lang="en-IN" sz="1000">
                            <a:effectLst/>
                            <a:latin typeface="Calibri" panose="020F0502020204030204" pitchFamily="34" charset="0"/>
                            <a:ea typeface="Calibri" panose="020F0502020204030204" pitchFamily="34" charset="0"/>
                          </a:endParaRPr>
                        </a:p>
                      </a:txBody>
                      <a:tcPr marL="64890" marR="64890" marT="0" marB="0"/>
                    </a:tc>
                    <a:tc>
                      <a:txBody>
                        <a:bodyPr/>
                        <a:lstStyle/>
                        <a:p>
                          <a:pPr algn="ctr">
                            <a:lnSpc>
                              <a:spcPct val="115000"/>
                            </a:lnSpc>
                            <a:spcAft>
                              <a:spcPts val="1000"/>
                            </a:spcAft>
                          </a:pPr>
                          <a:r>
                            <a:rPr lang="en-US" sz="1000">
                              <a:effectLst/>
                            </a:rPr>
                            <a:t>TOTAL</a:t>
                          </a:r>
                          <a:endParaRPr lang="en-IN" sz="1000">
                            <a:effectLst/>
                            <a:latin typeface="Calibri" panose="020F0502020204030204" pitchFamily="34" charset="0"/>
                            <a:ea typeface="Calibri" panose="020F0502020204030204" pitchFamily="34" charset="0"/>
                          </a:endParaRPr>
                        </a:p>
                      </a:txBody>
                      <a:tcPr marL="64890" marR="64890" marT="0" marB="0"/>
                    </a:tc>
                    <a:extLst>
                      <a:ext uri="{0D108BD9-81ED-4DB2-BD59-A6C34878D82A}">
                        <a16:rowId xmlns:a16="http://schemas.microsoft.com/office/drawing/2014/main" val="1991845236"/>
                      </a:ext>
                    </a:extLst>
                  </a:tr>
                  <a:tr h="374073">
                    <a:tc>
                      <a:txBody>
                        <a:bodyPr/>
                        <a:lstStyle/>
                        <a:p>
                          <a:pPr algn="ct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IN" sz="1100" i="1">
                                        <a:effectLst/>
                                        <a:latin typeface="Cambria Math" panose="02040503050406030204" pitchFamily="18" charset="0"/>
                                      </a:rPr>
                                    </m:ctrlPr>
                                  </m:sSubPr>
                                  <m:e>
                                    <m:r>
                                      <a:rPr lang="en-US" sz="1000">
                                        <a:effectLst/>
                                        <a:latin typeface="Cambria Math" panose="02040503050406030204" pitchFamily="18" charset="0"/>
                                      </a:rPr>
                                      <m:t>𝛱</m:t>
                                    </m:r>
                                  </m:e>
                                  <m:sub>
                                    <m:r>
                                      <a:rPr lang="en-US" sz="1100">
                                        <a:effectLst/>
                                        <a:latin typeface="Cambria Math" panose="02040503050406030204" pitchFamily="18" charset="0"/>
                                      </a:rPr>
                                      <m:t>0</m:t>
                                    </m:r>
                                  </m:sub>
                                </m:sSub>
                              </m:oMath>
                            </m:oMathPara>
                          </a14:m>
                          <a:endParaRPr lang="en-IN" sz="1000">
                            <a:effectLst/>
                            <a:latin typeface="Calibri" panose="020F0502020204030204" pitchFamily="34" charset="0"/>
                            <a:ea typeface="Calibri" panose="020F0502020204030204" pitchFamily="34" charset="0"/>
                          </a:endParaRPr>
                        </a:p>
                      </a:txBody>
                      <a:tcPr marL="64890" marR="64890" marT="0" marB="0"/>
                    </a:tc>
                    <a:tc>
                      <a:txBody>
                        <a:bodyPr/>
                        <a:lstStyle/>
                        <a:p>
                          <a:pPr algn="ctr">
                            <a:lnSpc>
                              <a:spcPct val="115000"/>
                            </a:lnSpc>
                            <a:spcAft>
                              <a:spcPts val="1000"/>
                            </a:spcAft>
                          </a:pPr>
                          <a:r>
                            <a:rPr lang="en-US" sz="1000">
                              <a:effectLst/>
                            </a:rPr>
                            <a:t>0.5133</a:t>
                          </a:r>
                          <a:endParaRPr lang="en-IN" sz="1000">
                            <a:effectLst/>
                            <a:latin typeface="Calibri" panose="020F0502020204030204" pitchFamily="34" charset="0"/>
                            <a:ea typeface="Calibri" panose="020F0502020204030204" pitchFamily="34" charset="0"/>
                          </a:endParaRPr>
                        </a:p>
                      </a:txBody>
                      <a:tcPr marL="64890" marR="64890" marT="0" marB="0"/>
                    </a:tc>
                    <a:tc>
                      <a:txBody>
                        <a:bodyPr/>
                        <a:lstStyle/>
                        <a:p>
                          <a:pPr algn="ctr">
                            <a:lnSpc>
                              <a:spcPct val="115000"/>
                            </a:lnSpc>
                            <a:spcAft>
                              <a:spcPts val="1000"/>
                            </a:spcAft>
                          </a:pPr>
                          <a:r>
                            <a:rPr lang="en-US" sz="1000">
                              <a:effectLst/>
                            </a:rPr>
                            <a:t> </a:t>
                          </a:r>
                          <a:endParaRPr lang="en-IN" sz="1000">
                            <a:effectLst/>
                            <a:latin typeface="Calibri" panose="020F0502020204030204" pitchFamily="34" charset="0"/>
                            <a:ea typeface="Calibri" panose="020F0502020204030204" pitchFamily="34" charset="0"/>
                          </a:endParaRPr>
                        </a:p>
                      </a:txBody>
                      <a:tcPr marL="64890" marR="64890" marT="0" marB="0"/>
                    </a:tc>
                    <a:tc>
                      <a:txBody>
                        <a:bodyPr/>
                        <a:lstStyle/>
                        <a:p>
                          <a:pPr algn="ctr">
                            <a:lnSpc>
                              <a:spcPct val="115000"/>
                            </a:lnSpc>
                            <a:spcAft>
                              <a:spcPts val="1000"/>
                            </a:spcAft>
                          </a:pPr>
                          <a:r>
                            <a:rPr lang="en-US" sz="1000">
                              <a:effectLst/>
                            </a:rPr>
                            <a:t>0.5133</a:t>
                          </a:r>
                          <a:endParaRPr lang="en-IN" sz="1000">
                            <a:effectLst/>
                            <a:latin typeface="Calibri" panose="020F0502020204030204" pitchFamily="34" charset="0"/>
                            <a:ea typeface="Calibri" panose="020F0502020204030204" pitchFamily="34" charset="0"/>
                          </a:endParaRPr>
                        </a:p>
                      </a:txBody>
                      <a:tcPr marL="64890" marR="64890" marT="0" marB="0"/>
                    </a:tc>
                    <a:extLst>
                      <a:ext uri="{0D108BD9-81ED-4DB2-BD59-A6C34878D82A}">
                        <a16:rowId xmlns:a16="http://schemas.microsoft.com/office/drawing/2014/main" val="1251833361"/>
                      </a:ext>
                    </a:extLst>
                  </a:tr>
                  <a:tr h="374073">
                    <a:tc>
                      <a:txBody>
                        <a:bodyPr/>
                        <a:lstStyle/>
                        <a:p>
                          <a:pPr algn="ct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IN" sz="1100" i="1">
                                        <a:effectLst/>
                                        <a:latin typeface="Cambria Math" panose="02040503050406030204" pitchFamily="18" charset="0"/>
                                      </a:rPr>
                                    </m:ctrlPr>
                                  </m:sSubPr>
                                  <m:e>
                                    <m:r>
                                      <a:rPr lang="en-US" sz="1000">
                                        <a:effectLst/>
                                        <a:latin typeface="Cambria Math" panose="02040503050406030204" pitchFamily="18" charset="0"/>
                                      </a:rPr>
                                      <m:t>𝛱</m:t>
                                    </m:r>
                                  </m:e>
                                  <m:sub>
                                    <m:r>
                                      <a:rPr lang="en-US" sz="1100">
                                        <a:effectLst/>
                                        <a:latin typeface="Cambria Math" panose="02040503050406030204" pitchFamily="18" charset="0"/>
                                      </a:rPr>
                                      <m:t>1</m:t>
                                    </m:r>
                                  </m:sub>
                                </m:sSub>
                              </m:oMath>
                            </m:oMathPara>
                          </a14:m>
                          <a:endParaRPr lang="en-IN" sz="1000">
                            <a:effectLst/>
                            <a:latin typeface="Calibri" panose="020F0502020204030204" pitchFamily="34" charset="0"/>
                            <a:ea typeface="Calibri" panose="020F0502020204030204" pitchFamily="34" charset="0"/>
                          </a:endParaRPr>
                        </a:p>
                      </a:txBody>
                      <a:tcPr marL="64890" marR="64890" marT="0" marB="0"/>
                    </a:tc>
                    <a:tc>
                      <a:txBody>
                        <a:bodyPr/>
                        <a:lstStyle/>
                        <a:p>
                          <a:pPr algn="ctr">
                            <a:lnSpc>
                              <a:spcPct val="115000"/>
                            </a:lnSpc>
                            <a:spcAft>
                              <a:spcPts val="1000"/>
                            </a:spcAft>
                          </a:pPr>
                          <a:r>
                            <a:rPr lang="en-US" sz="1000">
                              <a:effectLst/>
                            </a:rPr>
                            <a:t>0.1529</a:t>
                          </a:r>
                          <a:endParaRPr lang="en-IN" sz="1000">
                            <a:effectLst/>
                            <a:latin typeface="Calibri" panose="020F0502020204030204" pitchFamily="34" charset="0"/>
                            <a:ea typeface="Calibri" panose="020F0502020204030204" pitchFamily="34" charset="0"/>
                          </a:endParaRPr>
                        </a:p>
                      </a:txBody>
                      <a:tcPr marL="64890" marR="64890" marT="0" marB="0"/>
                    </a:tc>
                    <a:tc>
                      <a:txBody>
                        <a:bodyPr/>
                        <a:lstStyle/>
                        <a:p>
                          <a:pPr algn="ctr">
                            <a:lnSpc>
                              <a:spcPct val="115000"/>
                            </a:lnSpc>
                            <a:spcAft>
                              <a:spcPts val="1000"/>
                            </a:spcAft>
                          </a:pPr>
                          <a:r>
                            <a:rPr lang="en-US" sz="1000">
                              <a:effectLst/>
                            </a:rPr>
                            <a:t>0.1818</a:t>
                          </a:r>
                          <a:endParaRPr lang="en-IN" sz="1000">
                            <a:effectLst/>
                            <a:latin typeface="Calibri" panose="020F0502020204030204" pitchFamily="34" charset="0"/>
                            <a:ea typeface="Calibri" panose="020F0502020204030204" pitchFamily="34" charset="0"/>
                          </a:endParaRPr>
                        </a:p>
                      </a:txBody>
                      <a:tcPr marL="64890" marR="64890" marT="0" marB="0"/>
                    </a:tc>
                    <a:tc>
                      <a:txBody>
                        <a:bodyPr/>
                        <a:lstStyle/>
                        <a:p>
                          <a:pPr algn="ctr">
                            <a:lnSpc>
                              <a:spcPct val="115000"/>
                            </a:lnSpc>
                            <a:spcAft>
                              <a:spcPts val="1000"/>
                            </a:spcAft>
                          </a:pPr>
                          <a:r>
                            <a:rPr lang="en-US" sz="1000">
                              <a:effectLst/>
                            </a:rPr>
                            <a:t>0.3347</a:t>
                          </a:r>
                          <a:endParaRPr lang="en-IN" sz="1000">
                            <a:effectLst/>
                            <a:latin typeface="Calibri" panose="020F0502020204030204" pitchFamily="34" charset="0"/>
                            <a:ea typeface="Calibri" panose="020F0502020204030204" pitchFamily="34" charset="0"/>
                          </a:endParaRPr>
                        </a:p>
                      </a:txBody>
                      <a:tcPr marL="64890" marR="64890" marT="0" marB="0"/>
                    </a:tc>
                    <a:extLst>
                      <a:ext uri="{0D108BD9-81ED-4DB2-BD59-A6C34878D82A}">
                        <a16:rowId xmlns:a16="http://schemas.microsoft.com/office/drawing/2014/main" val="74462095"/>
                      </a:ext>
                    </a:extLst>
                  </a:tr>
                  <a:tr h="374073">
                    <a:tc>
                      <a:txBody>
                        <a:bodyPr/>
                        <a:lstStyle/>
                        <a:p>
                          <a:pPr algn="ct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IN" sz="1100" i="1">
                                        <a:effectLst/>
                                        <a:latin typeface="Cambria Math" panose="02040503050406030204" pitchFamily="18" charset="0"/>
                                      </a:rPr>
                                    </m:ctrlPr>
                                  </m:sSubPr>
                                  <m:e>
                                    <m:r>
                                      <a:rPr lang="en-US" sz="1000">
                                        <a:effectLst/>
                                        <a:latin typeface="Cambria Math" panose="02040503050406030204" pitchFamily="18" charset="0"/>
                                      </a:rPr>
                                      <m:t>𝛱</m:t>
                                    </m:r>
                                  </m:e>
                                  <m:sub>
                                    <m:r>
                                      <a:rPr lang="en-US" sz="1100">
                                        <a:effectLst/>
                                        <a:latin typeface="Cambria Math" panose="02040503050406030204" pitchFamily="18" charset="0"/>
                                      </a:rPr>
                                      <m:t>2</m:t>
                                    </m:r>
                                  </m:sub>
                                </m:sSub>
                              </m:oMath>
                            </m:oMathPara>
                          </a14:m>
                          <a:endParaRPr lang="en-IN" sz="1000">
                            <a:effectLst/>
                            <a:latin typeface="Calibri" panose="020F0502020204030204" pitchFamily="34" charset="0"/>
                            <a:ea typeface="Calibri" panose="020F0502020204030204" pitchFamily="34" charset="0"/>
                          </a:endParaRPr>
                        </a:p>
                      </a:txBody>
                      <a:tcPr marL="64890" marR="64890" marT="0" marB="0"/>
                    </a:tc>
                    <a:tc>
                      <a:txBody>
                        <a:bodyPr/>
                        <a:lstStyle/>
                        <a:p>
                          <a:pPr algn="ctr">
                            <a:lnSpc>
                              <a:spcPct val="115000"/>
                            </a:lnSpc>
                            <a:spcAft>
                              <a:spcPts val="1000"/>
                            </a:spcAft>
                          </a:pPr>
                          <a:r>
                            <a:rPr lang="en-US" sz="1000">
                              <a:effectLst/>
                            </a:rPr>
                            <a:t>0.0437</a:t>
                          </a:r>
                          <a:endParaRPr lang="en-IN" sz="1000">
                            <a:effectLst/>
                            <a:latin typeface="Calibri" panose="020F0502020204030204" pitchFamily="34" charset="0"/>
                            <a:ea typeface="Calibri" panose="020F0502020204030204" pitchFamily="34" charset="0"/>
                          </a:endParaRPr>
                        </a:p>
                      </a:txBody>
                      <a:tcPr marL="64890" marR="64890" marT="0" marB="0"/>
                    </a:tc>
                    <a:tc>
                      <a:txBody>
                        <a:bodyPr/>
                        <a:lstStyle/>
                        <a:p>
                          <a:pPr algn="ctr">
                            <a:lnSpc>
                              <a:spcPct val="115000"/>
                            </a:lnSpc>
                            <a:spcAft>
                              <a:spcPts val="1000"/>
                            </a:spcAft>
                          </a:pPr>
                          <a:r>
                            <a:rPr lang="en-US" sz="1000">
                              <a:effectLst/>
                            </a:rPr>
                            <a:t>0.0606</a:t>
                          </a:r>
                          <a:endParaRPr lang="en-IN" sz="1000">
                            <a:effectLst/>
                            <a:latin typeface="Calibri" panose="020F0502020204030204" pitchFamily="34" charset="0"/>
                            <a:ea typeface="Calibri" panose="020F0502020204030204" pitchFamily="34" charset="0"/>
                          </a:endParaRPr>
                        </a:p>
                      </a:txBody>
                      <a:tcPr marL="64890" marR="64890" marT="0" marB="0"/>
                    </a:tc>
                    <a:tc>
                      <a:txBody>
                        <a:bodyPr/>
                        <a:lstStyle/>
                        <a:p>
                          <a:pPr algn="ctr">
                            <a:lnSpc>
                              <a:spcPct val="115000"/>
                            </a:lnSpc>
                            <a:spcAft>
                              <a:spcPts val="1000"/>
                            </a:spcAft>
                          </a:pPr>
                          <a:r>
                            <a:rPr lang="en-US" sz="1000">
                              <a:effectLst/>
                            </a:rPr>
                            <a:t>0.1043</a:t>
                          </a:r>
                          <a:endParaRPr lang="en-IN" sz="1000">
                            <a:effectLst/>
                            <a:latin typeface="Calibri" panose="020F0502020204030204" pitchFamily="34" charset="0"/>
                            <a:ea typeface="Calibri" panose="020F0502020204030204" pitchFamily="34" charset="0"/>
                          </a:endParaRPr>
                        </a:p>
                      </a:txBody>
                      <a:tcPr marL="64890" marR="64890" marT="0" marB="0"/>
                    </a:tc>
                    <a:extLst>
                      <a:ext uri="{0D108BD9-81ED-4DB2-BD59-A6C34878D82A}">
                        <a16:rowId xmlns:a16="http://schemas.microsoft.com/office/drawing/2014/main" val="1464126354"/>
                      </a:ext>
                    </a:extLst>
                  </a:tr>
                  <a:tr h="374073">
                    <a:tc>
                      <a:txBody>
                        <a:bodyPr/>
                        <a:lstStyle/>
                        <a:p>
                          <a:pPr algn="ct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IN" sz="1100" i="1">
                                        <a:effectLst/>
                                        <a:latin typeface="Cambria Math" panose="02040503050406030204" pitchFamily="18" charset="0"/>
                                      </a:rPr>
                                    </m:ctrlPr>
                                  </m:sSubPr>
                                  <m:e>
                                    <m:r>
                                      <a:rPr lang="en-US" sz="1000">
                                        <a:effectLst/>
                                        <a:latin typeface="Cambria Math" panose="02040503050406030204" pitchFamily="18" charset="0"/>
                                      </a:rPr>
                                      <m:t>𝛱</m:t>
                                    </m:r>
                                  </m:e>
                                  <m:sub>
                                    <m:r>
                                      <a:rPr lang="en-US" sz="1100">
                                        <a:effectLst/>
                                        <a:latin typeface="Cambria Math" panose="02040503050406030204" pitchFamily="18" charset="0"/>
                                      </a:rPr>
                                      <m:t>3</m:t>
                                    </m:r>
                                  </m:sub>
                                </m:sSub>
                              </m:oMath>
                            </m:oMathPara>
                          </a14:m>
                          <a:endParaRPr lang="en-IN" sz="1000">
                            <a:effectLst/>
                            <a:latin typeface="Calibri" panose="020F0502020204030204" pitchFamily="34" charset="0"/>
                            <a:ea typeface="Calibri" panose="020F0502020204030204" pitchFamily="34" charset="0"/>
                          </a:endParaRPr>
                        </a:p>
                      </a:txBody>
                      <a:tcPr marL="64890" marR="64890" marT="0" marB="0"/>
                    </a:tc>
                    <a:tc>
                      <a:txBody>
                        <a:bodyPr/>
                        <a:lstStyle/>
                        <a:p>
                          <a:pPr algn="ctr">
                            <a:lnSpc>
                              <a:spcPct val="115000"/>
                            </a:lnSpc>
                            <a:spcAft>
                              <a:spcPts val="1000"/>
                            </a:spcAft>
                          </a:pPr>
                          <a:r>
                            <a:rPr lang="en-US" sz="1000">
                              <a:effectLst/>
                            </a:rPr>
                            <a:t>0.0125</a:t>
                          </a:r>
                          <a:endParaRPr lang="en-IN" sz="1000">
                            <a:effectLst/>
                            <a:latin typeface="Calibri" panose="020F0502020204030204" pitchFamily="34" charset="0"/>
                            <a:ea typeface="Calibri" panose="020F0502020204030204" pitchFamily="34" charset="0"/>
                          </a:endParaRPr>
                        </a:p>
                      </a:txBody>
                      <a:tcPr marL="64890" marR="64890" marT="0" marB="0"/>
                    </a:tc>
                    <a:tc>
                      <a:txBody>
                        <a:bodyPr/>
                        <a:lstStyle/>
                        <a:p>
                          <a:pPr algn="ctr">
                            <a:lnSpc>
                              <a:spcPct val="115000"/>
                            </a:lnSpc>
                            <a:spcAft>
                              <a:spcPts val="1000"/>
                            </a:spcAft>
                          </a:pPr>
                          <a:r>
                            <a:rPr lang="en-US" sz="1000">
                              <a:effectLst/>
                            </a:rPr>
                            <a:t>0.0202</a:t>
                          </a:r>
                          <a:endParaRPr lang="en-IN" sz="1000">
                            <a:effectLst/>
                            <a:latin typeface="Calibri" panose="020F0502020204030204" pitchFamily="34" charset="0"/>
                            <a:ea typeface="Calibri" panose="020F0502020204030204" pitchFamily="34" charset="0"/>
                          </a:endParaRPr>
                        </a:p>
                      </a:txBody>
                      <a:tcPr marL="64890" marR="64890" marT="0" marB="0"/>
                    </a:tc>
                    <a:tc>
                      <a:txBody>
                        <a:bodyPr/>
                        <a:lstStyle/>
                        <a:p>
                          <a:pPr algn="ctr">
                            <a:lnSpc>
                              <a:spcPct val="115000"/>
                            </a:lnSpc>
                            <a:spcAft>
                              <a:spcPts val="1000"/>
                            </a:spcAft>
                          </a:pPr>
                          <a:r>
                            <a:rPr lang="en-US" sz="1000">
                              <a:effectLst/>
                            </a:rPr>
                            <a:t>0.0327</a:t>
                          </a:r>
                          <a:endParaRPr lang="en-IN" sz="1000">
                            <a:effectLst/>
                            <a:latin typeface="Calibri" panose="020F0502020204030204" pitchFamily="34" charset="0"/>
                            <a:ea typeface="Calibri" panose="020F0502020204030204" pitchFamily="34" charset="0"/>
                          </a:endParaRPr>
                        </a:p>
                      </a:txBody>
                      <a:tcPr marL="64890" marR="64890" marT="0" marB="0"/>
                    </a:tc>
                    <a:extLst>
                      <a:ext uri="{0D108BD9-81ED-4DB2-BD59-A6C34878D82A}">
                        <a16:rowId xmlns:a16="http://schemas.microsoft.com/office/drawing/2014/main" val="2041301405"/>
                      </a:ext>
                    </a:extLst>
                  </a:tr>
                  <a:tr h="374073">
                    <a:tc>
                      <a:txBody>
                        <a:bodyPr/>
                        <a:lstStyle/>
                        <a:p>
                          <a:pPr algn="ct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IN" sz="1100" i="1">
                                        <a:effectLst/>
                                        <a:latin typeface="Cambria Math" panose="02040503050406030204" pitchFamily="18" charset="0"/>
                                      </a:rPr>
                                    </m:ctrlPr>
                                  </m:sSubPr>
                                  <m:e>
                                    <m:r>
                                      <a:rPr lang="en-US" sz="1000">
                                        <a:effectLst/>
                                        <a:latin typeface="Cambria Math" panose="02040503050406030204" pitchFamily="18" charset="0"/>
                                      </a:rPr>
                                      <m:t>𝛱</m:t>
                                    </m:r>
                                  </m:e>
                                  <m:sub>
                                    <m:r>
                                      <a:rPr lang="en-US" sz="1100">
                                        <a:effectLst/>
                                        <a:latin typeface="Cambria Math" panose="02040503050406030204" pitchFamily="18" charset="0"/>
                                      </a:rPr>
                                      <m:t>4</m:t>
                                    </m:r>
                                  </m:sub>
                                </m:sSub>
                              </m:oMath>
                            </m:oMathPara>
                          </a14:m>
                          <a:endParaRPr lang="en-IN" sz="1000">
                            <a:effectLst/>
                            <a:latin typeface="Calibri" panose="020F0502020204030204" pitchFamily="34" charset="0"/>
                            <a:ea typeface="Calibri" panose="020F0502020204030204" pitchFamily="34" charset="0"/>
                          </a:endParaRPr>
                        </a:p>
                      </a:txBody>
                      <a:tcPr marL="64890" marR="64890" marT="0" marB="0"/>
                    </a:tc>
                    <a:tc>
                      <a:txBody>
                        <a:bodyPr/>
                        <a:lstStyle/>
                        <a:p>
                          <a:pPr algn="ctr">
                            <a:lnSpc>
                              <a:spcPct val="115000"/>
                            </a:lnSpc>
                            <a:spcAft>
                              <a:spcPts val="1000"/>
                            </a:spcAft>
                          </a:pPr>
                          <a:r>
                            <a:rPr lang="en-US" sz="1000">
                              <a:effectLst/>
                            </a:rPr>
                            <a:t>0.0036</a:t>
                          </a:r>
                          <a:endParaRPr lang="en-IN" sz="1000">
                            <a:effectLst/>
                            <a:latin typeface="Calibri" panose="020F0502020204030204" pitchFamily="34" charset="0"/>
                            <a:ea typeface="Calibri" panose="020F0502020204030204" pitchFamily="34" charset="0"/>
                          </a:endParaRPr>
                        </a:p>
                      </a:txBody>
                      <a:tcPr marL="64890" marR="64890" marT="0" marB="0"/>
                    </a:tc>
                    <a:tc>
                      <a:txBody>
                        <a:bodyPr/>
                        <a:lstStyle/>
                        <a:p>
                          <a:pPr algn="ctr">
                            <a:lnSpc>
                              <a:spcPct val="115000"/>
                            </a:lnSpc>
                            <a:spcAft>
                              <a:spcPts val="1000"/>
                            </a:spcAft>
                          </a:pPr>
                          <a:r>
                            <a:rPr lang="en-US" sz="1000">
                              <a:effectLst/>
                            </a:rPr>
                            <a:t>0.0067</a:t>
                          </a:r>
                          <a:endParaRPr lang="en-IN" sz="1000">
                            <a:effectLst/>
                            <a:latin typeface="Calibri" panose="020F0502020204030204" pitchFamily="34" charset="0"/>
                            <a:ea typeface="Calibri" panose="020F0502020204030204" pitchFamily="34" charset="0"/>
                          </a:endParaRPr>
                        </a:p>
                      </a:txBody>
                      <a:tcPr marL="64890" marR="64890" marT="0" marB="0"/>
                    </a:tc>
                    <a:tc>
                      <a:txBody>
                        <a:bodyPr/>
                        <a:lstStyle/>
                        <a:p>
                          <a:pPr algn="ctr">
                            <a:lnSpc>
                              <a:spcPct val="115000"/>
                            </a:lnSpc>
                            <a:spcAft>
                              <a:spcPts val="1000"/>
                            </a:spcAft>
                          </a:pPr>
                          <a:r>
                            <a:rPr lang="en-US" sz="1000">
                              <a:effectLst/>
                            </a:rPr>
                            <a:t>0.0103</a:t>
                          </a:r>
                          <a:endParaRPr lang="en-IN" sz="1000">
                            <a:effectLst/>
                            <a:latin typeface="Calibri" panose="020F0502020204030204" pitchFamily="34" charset="0"/>
                            <a:ea typeface="Calibri" panose="020F0502020204030204" pitchFamily="34" charset="0"/>
                          </a:endParaRPr>
                        </a:p>
                      </a:txBody>
                      <a:tcPr marL="64890" marR="64890" marT="0" marB="0"/>
                    </a:tc>
                    <a:extLst>
                      <a:ext uri="{0D108BD9-81ED-4DB2-BD59-A6C34878D82A}">
                        <a16:rowId xmlns:a16="http://schemas.microsoft.com/office/drawing/2014/main" val="450469592"/>
                      </a:ext>
                    </a:extLst>
                  </a:tr>
                  <a:tr h="374073">
                    <a:tc>
                      <a:txBody>
                        <a:bodyPr/>
                        <a:lstStyle/>
                        <a:p>
                          <a:pPr algn="ct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IN" sz="1100" i="1">
                                        <a:effectLst/>
                                        <a:latin typeface="Cambria Math" panose="02040503050406030204" pitchFamily="18" charset="0"/>
                                      </a:rPr>
                                    </m:ctrlPr>
                                  </m:sSubPr>
                                  <m:e>
                                    <m:r>
                                      <a:rPr lang="en-US" sz="1000">
                                        <a:effectLst/>
                                        <a:latin typeface="Cambria Math" panose="02040503050406030204" pitchFamily="18" charset="0"/>
                                      </a:rPr>
                                      <m:t>𝛱</m:t>
                                    </m:r>
                                  </m:e>
                                  <m:sub>
                                    <m:r>
                                      <a:rPr lang="en-US" sz="1100">
                                        <a:effectLst/>
                                        <a:latin typeface="Cambria Math" panose="02040503050406030204" pitchFamily="18" charset="0"/>
                                      </a:rPr>
                                      <m:t>5</m:t>
                                    </m:r>
                                  </m:sub>
                                </m:sSub>
                              </m:oMath>
                            </m:oMathPara>
                          </a14:m>
                          <a:endParaRPr lang="en-IN" sz="1000">
                            <a:effectLst/>
                            <a:latin typeface="Calibri" panose="020F0502020204030204" pitchFamily="34" charset="0"/>
                            <a:ea typeface="Calibri" panose="020F0502020204030204" pitchFamily="34" charset="0"/>
                          </a:endParaRPr>
                        </a:p>
                      </a:txBody>
                      <a:tcPr marL="64890" marR="64890" marT="0" marB="0"/>
                    </a:tc>
                    <a:tc>
                      <a:txBody>
                        <a:bodyPr/>
                        <a:lstStyle/>
                        <a:p>
                          <a:pPr algn="ctr">
                            <a:lnSpc>
                              <a:spcPct val="115000"/>
                            </a:lnSpc>
                            <a:spcAft>
                              <a:spcPts val="1000"/>
                            </a:spcAft>
                          </a:pPr>
                          <a:r>
                            <a:rPr lang="en-US" sz="1000">
                              <a:effectLst/>
                            </a:rPr>
                            <a:t>0.0010</a:t>
                          </a:r>
                          <a:endParaRPr lang="en-IN" sz="1000">
                            <a:effectLst/>
                            <a:latin typeface="Calibri" panose="020F0502020204030204" pitchFamily="34" charset="0"/>
                            <a:ea typeface="Calibri" panose="020F0502020204030204" pitchFamily="34" charset="0"/>
                          </a:endParaRPr>
                        </a:p>
                      </a:txBody>
                      <a:tcPr marL="64890" marR="64890" marT="0" marB="0"/>
                    </a:tc>
                    <a:tc>
                      <a:txBody>
                        <a:bodyPr/>
                        <a:lstStyle/>
                        <a:p>
                          <a:pPr algn="ctr">
                            <a:lnSpc>
                              <a:spcPct val="115000"/>
                            </a:lnSpc>
                            <a:spcAft>
                              <a:spcPts val="1000"/>
                            </a:spcAft>
                          </a:pPr>
                          <a:r>
                            <a:rPr lang="en-US" sz="1000">
                              <a:effectLst/>
                            </a:rPr>
                            <a:t>0.0022</a:t>
                          </a:r>
                          <a:endParaRPr lang="en-IN" sz="1000">
                            <a:effectLst/>
                            <a:latin typeface="Calibri" panose="020F0502020204030204" pitchFamily="34" charset="0"/>
                            <a:ea typeface="Calibri" panose="020F0502020204030204" pitchFamily="34" charset="0"/>
                          </a:endParaRPr>
                        </a:p>
                      </a:txBody>
                      <a:tcPr marL="64890" marR="64890" marT="0" marB="0"/>
                    </a:tc>
                    <a:tc>
                      <a:txBody>
                        <a:bodyPr/>
                        <a:lstStyle/>
                        <a:p>
                          <a:pPr algn="ctr">
                            <a:lnSpc>
                              <a:spcPct val="115000"/>
                            </a:lnSpc>
                            <a:spcAft>
                              <a:spcPts val="1000"/>
                            </a:spcAft>
                          </a:pPr>
                          <a:r>
                            <a:rPr lang="en-US" sz="1000" dirty="0">
                              <a:effectLst/>
                            </a:rPr>
                            <a:t>0.0032</a:t>
                          </a:r>
                          <a:endParaRPr lang="en-IN" sz="1000" dirty="0">
                            <a:effectLst/>
                            <a:latin typeface="Calibri" panose="020F0502020204030204" pitchFamily="34" charset="0"/>
                            <a:ea typeface="Calibri" panose="020F0502020204030204" pitchFamily="34" charset="0"/>
                          </a:endParaRPr>
                        </a:p>
                      </a:txBody>
                      <a:tcPr marL="64890" marR="64890" marT="0" marB="0"/>
                    </a:tc>
                    <a:extLst>
                      <a:ext uri="{0D108BD9-81ED-4DB2-BD59-A6C34878D82A}">
                        <a16:rowId xmlns:a16="http://schemas.microsoft.com/office/drawing/2014/main" val="2180994340"/>
                      </a:ext>
                    </a:extLst>
                  </a:tr>
                  <a:tr h="374073">
                    <a:tc>
                      <a:txBody>
                        <a:bodyPr/>
                        <a:lstStyle/>
                        <a:p>
                          <a:pPr algn="ct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IN" sz="1100" i="1">
                                        <a:effectLst/>
                                        <a:latin typeface="Cambria Math" panose="02040503050406030204" pitchFamily="18" charset="0"/>
                                      </a:rPr>
                                    </m:ctrlPr>
                                  </m:sSubPr>
                                  <m:e>
                                    <m:r>
                                      <a:rPr lang="en-US" sz="1000">
                                        <a:effectLst/>
                                        <a:latin typeface="Cambria Math" panose="02040503050406030204" pitchFamily="18" charset="0"/>
                                      </a:rPr>
                                      <m:t>𝛱</m:t>
                                    </m:r>
                                  </m:e>
                                  <m:sub>
                                    <m:r>
                                      <a:rPr lang="en-US" sz="1100">
                                        <a:effectLst/>
                                        <a:latin typeface="Cambria Math" panose="02040503050406030204" pitchFamily="18" charset="0"/>
                                      </a:rPr>
                                      <m:t>6</m:t>
                                    </m:r>
                                  </m:sub>
                                </m:sSub>
                              </m:oMath>
                            </m:oMathPara>
                          </a14:m>
                          <a:endParaRPr lang="en-IN" sz="1000">
                            <a:effectLst/>
                            <a:latin typeface="Calibri" panose="020F0502020204030204" pitchFamily="34" charset="0"/>
                            <a:ea typeface="Calibri" panose="020F0502020204030204" pitchFamily="34" charset="0"/>
                          </a:endParaRPr>
                        </a:p>
                      </a:txBody>
                      <a:tcPr marL="64890" marR="64890" marT="0" marB="0"/>
                    </a:tc>
                    <a:tc>
                      <a:txBody>
                        <a:bodyPr/>
                        <a:lstStyle/>
                        <a:p>
                          <a:pPr algn="ctr">
                            <a:lnSpc>
                              <a:spcPct val="115000"/>
                            </a:lnSpc>
                            <a:spcAft>
                              <a:spcPts val="1000"/>
                            </a:spcAft>
                          </a:pPr>
                          <a:r>
                            <a:rPr lang="en-US" sz="1000">
                              <a:effectLst/>
                            </a:rPr>
                            <a:t>0.0003</a:t>
                          </a:r>
                          <a:endParaRPr lang="en-IN" sz="1000">
                            <a:effectLst/>
                            <a:latin typeface="Calibri" panose="020F0502020204030204" pitchFamily="34" charset="0"/>
                            <a:ea typeface="Calibri" panose="020F0502020204030204" pitchFamily="34" charset="0"/>
                          </a:endParaRPr>
                        </a:p>
                      </a:txBody>
                      <a:tcPr marL="64890" marR="64890" marT="0" marB="0"/>
                    </a:tc>
                    <a:tc>
                      <a:txBody>
                        <a:bodyPr/>
                        <a:lstStyle/>
                        <a:p>
                          <a:pPr algn="ctr">
                            <a:lnSpc>
                              <a:spcPct val="115000"/>
                            </a:lnSpc>
                            <a:spcAft>
                              <a:spcPts val="1000"/>
                            </a:spcAft>
                          </a:pPr>
                          <a:r>
                            <a:rPr lang="en-US" sz="1000">
                              <a:effectLst/>
                            </a:rPr>
                            <a:t>0.0007</a:t>
                          </a:r>
                          <a:endParaRPr lang="en-IN" sz="1000">
                            <a:effectLst/>
                            <a:latin typeface="Calibri" panose="020F0502020204030204" pitchFamily="34" charset="0"/>
                            <a:ea typeface="Calibri" panose="020F0502020204030204" pitchFamily="34" charset="0"/>
                          </a:endParaRPr>
                        </a:p>
                      </a:txBody>
                      <a:tcPr marL="64890" marR="64890" marT="0" marB="0"/>
                    </a:tc>
                    <a:tc>
                      <a:txBody>
                        <a:bodyPr/>
                        <a:lstStyle/>
                        <a:p>
                          <a:pPr algn="ctr">
                            <a:lnSpc>
                              <a:spcPct val="115000"/>
                            </a:lnSpc>
                            <a:spcAft>
                              <a:spcPts val="1000"/>
                            </a:spcAft>
                          </a:pPr>
                          <a:r>
                            <a:rPr lang="en-US" sz="1000">
                              <a:effectLst/>
                            </a:rPr>
                            <a:t>0.0010</a:t>
                          </a:r>
                          <a:endParaRPr lang="en-IN" sz="1000">
                            <a:effectLst/>
                            <a:latin typeface="Calibri" panose="020F0502020204030204" pitchFamily="34" charset="0"/>
                            <a:ea typeface="Calibri" panose="020F0502020204030204" pitchFamily="34" charset="0"/>
                          </a:endParaRPr>
                        </a:p>
                      </a:txBody>
                      <a:tcPr marL="64890" marR="64890" marT="0" marB="0"/>
                    </a:tc>
                    <a:extLst>
                      <a:ext uri="{0D108BD9-81ED-4DB2-BD59-A6C34878D82A}">
                        <a16:rowId xmlns:a16="http://schemas.microsoft.com/office/drawing/2014/main" val="3859823331"/>
                      </a:ext>
                    </a:extLst>
                  </a:tr>
                  <a:tr h="374073">
                    <a:tc>
                      <a:txBody>
                        <a:bodyPr/>
                        <a:lstStyle/>
                        <a:p>
                          <a:pPr algn="ct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IN" sz="1100" i="1">
                                        <a:effectLst/>
                                        <a:latin typeface="Cambria Math" panose="02040503050406030204" pitchFamily="18" charset="0"/>
                                      </a:rPr>
                                    </m:ctrlPr>
                                  </m:sSubPr>
                                  <m:e>
                                    <m:r>
                                      <a:rPr lang="en-US" sz="1000">
                                        <a:effectLst/>
                                        <a:latin typeface="Cambria Math" panose="02040503050406030204" pitchFamily="18" charset="0"/>
                                      </a:rPr>
                                      <m:t>𝛱</m:t>
                                    </m:r>
                                  </m:e>
                                  <m:sub>
                                    <m:r>
                                      <a:rPr lang="en-US" sz="1100">
                                        <a:effectLst/>
                                        <a:latin typeface="Cambria Math" panose="02040503050406030204" pitchFamily="18" charset="0"/>
                                      </a:rPr>
                                      <m:t>7</m:t>
                                    </m:r>
                                  </m:sub>
                                </m:sSub>
                              </m:oMath>
                            </m:oMathPara>
                          </a14:m>
                          <a:endParaRPr lang="en-IN" sz="1000">
                            <a:effectLst/>
                            <a:latin typeface="Calibri" panose="020F0502020204030204" pitchFamily="34" charset="0"/>
                            <a:ea typeface="Calibri" panose="020F0502020204030204" pitchFamily="34" charset="0"/>
                          </a:endParaRPr>
                        </a:p>
                      </a:txBody>
                      <a:tcPr marL="64890" marR="64890" marT="0" marB="0"/>
                    </a:tc>
                    <a:tc>
                      <a:txBody>
                        <a:bodyPr/>
                        <a:lstStyle/>
                        <a:p>
                          <a:pPr algn="ctr">
                            <a:lnSpc>
                              <a:spcPct val="115000"/>
                            </a:lnSpc>
                            <a:spcAft>
                              <a:spcPts val="1000"/>
                            </a:spcAft>
                          </a:pPr>
                          <a:r>
                            <a:rPr lang="en-US" sz="1000">
                              <a:effectLst/>
                            </a:rPr>
                            <a:t>0.0001</a:t>
                          </a:r>
                          <a:endParaRPr lang="en-IN" sz="1000">
                            <a:effectLst/>
                            <a:latin typeface="Calibri" panose="020F0502020204030204" pitchFamily="34" charset="0"/>
                            <a:ea typeface="Calibri" panose="020F0502020204030204" pitchFamily="34" charset="0"/>
                          </a:endParaRPr>
                        </a:p>
                      </a:txBody>
                      <a:tcPr marL="64890" marR="64890" marT="0" marB="0"/>
                    </a:tc>
                    <a:tc>
                      <a:txBody>
                        <a:bodyPr/>
                        <a:lstStyle/>
                        <a:p>
                          <a:pPr algn="ctr">
                            <a:lnSpc>
                              <a:spcPct val="115000"/>
                            </a:lnSpc>
                            <a:spcAft>
                              <a:spcPts val="1000"/>
                            </a:spcAft>
                          </a:pPr>
                          <a:r>
                            <a:rPr lang="en-US" sz="1000">
                              <a:effectLst/>
                            </a:rPr>
                            <a:t>0.0002</a:t>
                          </a:r>
                          <a:endParaRPr lang="en-IN" sz="1000">
                            <a:effectLst/>
                            <a:latin typeface="Calibri" panose="020F0502020204030204" pitchFamily="34" charset="0"/>
                            <a:ea typeface="Calibri" panose="020F0502020204030204" pitchFamily="34" charset="0"/>
                          </a:endParaRPr>
                        </a:p>
                      </a:txBody>
                      <a:tcPr marL="64890" marR="64890" marT="0" marB="0"/>
                    </a:tc>
                    <a:tc>
                      <a:txBody>
                        <a:bodyPr/>
                        <a:lstStyle/>
                        <a:p>
                          <a:pPr algn="ctr">
                            <a:lnSpc>
                              <a:spcPct val="115000"/>
                            </a:lnSpc>
                            <a:spcAft>
                              <a:spcPts val="1000"/>
                            </a:spcAft>
                          </a:pPr>
                          <a:r>
                            <a:rPr lang="en-US" sz="1000">
                              <a:effectLst/>
                            </a:rPr>
                            <a:t>0.0003</a:t>
                          </a:r>
                          <a:endParaRPr lang="en-IN" sz="1000">
                            <a:effectLst/>
                            <a:latin typeface="Calibri" panose="020F0502020204030204" pitchFamily="34" charset="0"/>
                            <a:ea typeface="Calibri" panose="020F0502020204030204" pitchFamily="34" charset="0"/>
                          </a:endParaRPr>
                        </a:p>
                      </a:txBody>
                      <a:tcPr marL="64890" marR="64890" marT="0" marB="0"/>
                    </a:tc>
                    <a:extLst>
                      <a:ext uri="{0D108BD9-81ED-4DB2-BD59-A6C34878D82A}">
                        <a16:rowId xmlns:a16="http://schemas.microsoft.com/office/drawing/2014/main" val="3867115770"/>
                      </a:ext>
                    </a:extLst>
                  </a:tr>
                  <a:tr h="374073">
                    <a:tc>
                      <a:txBody>
                        <a:bodyPr/>
                        <a:lstStyle/>
                        <a:p>
                          <a:pPr algn="ct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IN" sz="1100" i="1">
                                        <a:effectLst/>
                                        <a:latin typeface="Cambria Math" panose="02040503050406030204" pitchFamily="18" charset="0"/>
                                      </a:rPr>
                                    </m:ctrlPr>
                                  </m:sSubPr>
                                  <m:e>
                                    <m:r>
                                      <a:rPr lang="en-US" sz="1000">
                                        <a:effectLst/>
                                        <a:latin typeface="Cambria Math" panose="02040503050406030204" pitchFamily="18" charset="0"/>
                                      </a:rPr>
                                      <m:t>𝛱</m:t>
                                    </m:r>
                                  </m:e>
                                  <m:sub>
                                    <m:r>
                                      <a:rPr lang="en-US" sz="1100">
                                        <a:effectLst/>
                                        <a:latin typeface="Cambria Math" panose="02040503050406030204" pitchFamily="18" charset="0"/>
                                      </a:rPr>
                                      <m:t>8</m:t>
                                    </m:r>
                                  </m:sub>
                                </m:sSub>
                              </m:oMath>
                            </m:oMathPara>
                          </a14:m>
                          <a:endParaRPr lang="en-IN" sz="1000">
                            <a:effectLst/>
                            <a:latin typeface="Calibri" panose="020F0502020204030204" pitchFamily="34" charset="0"/>
                            <a:ea typeface="Calibri" panose="020F0502020204030204" pitchFamily="34" charset="0"/>
                          </a:endParaRPr>
                        </a:p>
                      </a:txBody>
                      <a:tcPr marL="64890" marR="64890" marT="0" marB="0"/>
                    </a:tc>
                    <a:tc>
                      <a:txBody>
                        <a:bodyPr/>
                        <a:lstStyle/>
                        <a:p>
                          <a:pPr algn="ctr">
                            <a:lnSpc>
                              <a:spcPct val="115000"/>
                            </a:lnSpc>
                            <a:spcAft>
                              <a:spcPts val="1000"/>
                            </a:spcAft>
                          </a:pPr>
                          <a:r>
                            <a:rPr lang="en-US" sz="1000">
                              <a:effectLst/>
                            </a:rPr>
                            <a:t>0.0000</a:t>
                          </a:r>
                          <a:endParaRPr lang="en-IN" sz="1000">
                            <a:effectLst/>
                            <a:latin typeface="Calibri" panose="020F0502020204030204" pitchFamily="34" charset="0"/>
                            <a:ea typeface="Calibri" panose="020F0502020204030204" pitchFamily="34" charset="0"/>
                          </a:endParaRPr>
                        </a:p>
                      </a:txBody>
                      <a:tcPr marL="64890" marR="64890" marT="0" marB="0"/>
                    </a:tc>
                    <a:tc>
                      <a:txBody>
                        <a:bodyPr/>
                        <a:lstStyle/>
                        <a:p>
                          <a:pPr algn="ctr">
                            <a:lnSpc>
                              <a:spcPct val="115000"/>
                            </a:lnSpc>
                            <a:spcAft>
                              <a:spcPts val="1000"/>
                            </a:spcAft>
                          </a:pPr>
                          <a:r>
                            <a:rPr lang="en-US" sz="1000">
                              <a:effectLst/>
                            </a:rPr>
                            <a:t>0.0001</a:t>
                          </a:r>
                          <a:endParaRPr lang="en-IN" sz="1000">
                            <a:effectLst/>
                            <a:latin typeface="Calibri" panose="020F0502020204030204" pitchFamily="34" charset="0"/>
                            <a:ea typeface="Calibri" panose="020F0502020204030204" pitchFamily="34" charset="0"/>
                          </a:endParaRPr>
                        </a:p>
                      </a:txBody>
                      <a:tcPr marL="64890" marR="64890" marT="0" marB="0"/>
                    </a:tc>
                    <a:tc>
                      <a:txBody>
                        <a:bodyPr/>
                        <a:lstStyle/>
                        <a:p>
                          <a:pPr algn="ctr">
                            <a:lnSpc>
                              <a:spcPct val="115000"/>
                            </a:lnSpc>
                            <a:spcAft>
                              <a:spcPts val="1000"/>
                            </a:spcAft>
                          </a:pPr>
                          <a:r>
                            <a:rPr lang="en-US" sz="1000">
                              <a:effectLst/>
                            </a:rPr>
                            <a:t>0.0001</a:t>
                          </a:r>
                          <a:endParaRPr lang="en-IN" sz="1000">
                            <a:effectLst/>
                            <a:latin typeface="Calibri" panose="020F0502020204030204" pitchFamily="34" charset="0"/>
                            <a:ea typeface="Calibri" panose="020F0502020204030204" pitchFamily="34" charset="0"/>
                          </a:endParaRPr>
                        </a:p>
                      </a:txBody>
                      <a:tcPr marL="64890" marR="64890" marT="0" marB="0"/>
                    </a:tc>
                    <a:extLst>
                      <a:ext uri="{0D108BD9-81ED-4DB2-BD59-A6C34878D82A}">
                        <a16:rowId xmlns:a16="http://schemas.microsoft.com/office/drawing/2014/main" val="1185393228"/>
                      </a:ext>
                    </a:extLst>
                  </a:tr>
                  <a:tr h="374073">
                    <a:tc>
                      <a:txBody>
                        <a:bodyPr/>
                        <a:lstStyle/>
                        <a:p>
                          <a:pPr>
                            <a:lnSpc>
                              <a:spcPct val="115000"/>
                            </a:lnSpc>
                            <a:spcAft>
                              <a:spcPts val="1000"/>
                            </a:spcAft>
                          </a:pPr>
                          <a:r>
                            <a:rPr lang="en-US" sz="1000">
                              <a:effectLst/>
                            </a:rPr>
                            <a:t> </a:t>
                          </a:r>
                          <a:endParaRPr lang="en-IN" sz="1000">
                            <a:effectLst/>
                            <a:latin typeface="Calibri" panose="020F0502020204030204" pitchFamily="34" charset="0"/>
                            <a:ea typeface="Calibri" panose="020F0502020204030204" pitchFamily="34" charset="0"/>
                          </a:endParaRPr>
                        </a:p>
                      </a:txBody>
                      <a:tcPr marL="64890" marR="64890" marT="0" marB="0"/>
                    </a:tc>
                    <a:tc>
                      <a:txBody>
                        <a:bodyPr/>
                        <a:lstStyle/>
                        <a:p>
                          <a:pPr algn="ctr">
                            <a:lnSpc>
                              <a:spcPct val="115000"/>
                            </a:lnSpc>
                            <a:spcAft>
                              <a:spcPts val="1000"/>
                            </a:spcAft>
                          </a:pPr>
                          <a:r>
                            <a:rPr lang="en-US" sz="1000">
                              <a:effectLst/>
                            </a:rPr>
                            <a:t> </a:t>
                          </a:r>
                          <a:endParaRPr lang="en-IN" sz="1000">
                            <a:effectLst/>
                            <a:latin typeface="Calibri" panose="020F0502020204030204" pitchFamily="34" charset="0"/>
                            <a:ea typeface="Calibri" panose="020F0502020204030204" pitchFamily="34" charset="0"/>
                          </a:endParaRPr>
                        </a:p>
                      </a:txBody>
                      <a:tcPr marL="64890" marR="64890" marT="0" marB="0"/>
                    </a:tc>
                    <a:tc>
                      <a:txBody>
                        <a:bodyPr/>
                        <a:lstStyle/>
                        <a:p>
                          <a:pPr algn="ctr">
                            <a:lnSpc>
                              <a:spcPct val="115000"/>
                            </a:lnSpc>
                            <a:spcAft>
                              <a:spcPts val="1000"/>
                            </a:spcAft>
                          </a:pPr>
                          <a:r>
                            <a:rPr lang="en-US" sz="1000" dirty="0">
                              <a:effectLst/>
                            </a:rPr>
                            <a:t>TOTAL</a:t>
                          </a:r>
                          <a:endParaRPr lang="en-IN" sz="1000" dirty="0">
                            <a:effectLst/>
                            <a:latin typeface="Calibri" panose="020F0502020204030204" pitchFamily="34" charset="0"/>
                            <a:ea typeface="Calibri" panose="020F0502020204030204" pitchFamily="34" charset="0"/>
                          </a:endParaRPr>
                        </a:p>
                      </a:txBody>
                      <a:tcPr marL="64890" marR="64890" marT="0" marB="0"/>
                    </a:tc>
                    <a:tc>
                      <a:txBody>
                        <a:bodyPr/>
                        <a:lstStyle/>
                        <a:p>
                          <a:pPr algn="ctr">
                            <a:lnSpc>
                              <a:spcPct val="115000"/>
                            </a:lnSpc>
                            <a:spcAft>
                              <a:spcPts val="1000"/>
                            </a:spcAft>
                          </a:pPr>
                          <a:r>
                            <a:rPr lang="en-US" sz="1000" dirty="0">
                              <a:effectLst/>
                            </a:rPr>
                            <a:t>0.9999</a:t>
                          </a:r>
                          <a:endParaRPr lang="en-IN" sz="1000" dirty="0">
                            <a:effectLst/>
                            <a:latin typeface="Calibri" panose="020F0502020204030204" pitchFamily="34" charset="0"/>
                            <a:ea typeface="Calibri" panose="020F0502020204030204" pitchFamily="34" charset="0"/>
                          </a:endParaRPr>
                        </a:p>
                      </a:txBody>
                      <a:tcPr marL="64890" marR="64890" marT="0" marB="0"/>
                    </a:tc>
                    <a:extLst>
                      <a:ext uri="{0D108BD9-81ED-4DB2-BD59-A6C34878D82A}">
                        <a16:rowId xmlns:a16="http://schemas.microsoft.com/office/drawing/2014/main" val="707225126"/>
                      </a:ext>
                    </a:extLst>
                  </a:tr>
                </a:tbl>
              </a:graphicData>
            </a:graphic>
          </p:graphicFrame>
        </mc:Choice>
        <mc:Fallback xmlns="">
          <p:graphicFrame>
            <p:nvGraphicFramePr>
              <p:cNvPr id="4" name="Table 3">
                <a:extLst>
                  <a:ext uri="{FF2B5EF4-FFF2-40B4-BE49-F238E27FC236}">
                    <a16:creationId xmlns:a16="http://schemas.microsoft.com/office/drawing/2014/main" id="{CD352597-7F3E-D3C5-7240-69C31DD0A6B5}"/>
                  </a:ext>
                </a:extLst>
              </p:cNvPr>
              <p:cNvGraphicFramePr>
                <a:graphicFrameLocks noGrp="1"/>
              </p:cNvGraphicFramePr>
              <p:nvPr>
                <p:extLst>
                  <p:ext uri="{D42A27DB-BD31-4B8C-83A1-F6EECF244321}">
                    <p14:modId xmlns:p14="http://schemas.microsoft.com/office/powerpoint/2010/main" val="3336403482"/>
                  </p:ext>
                </p:extLst>
              </p:nvPr>
            </p:nvGraphicFramePr>
            <p:xfrm>
              <a:off x="2743200" y="2743200"/>
              <a:ext cx="4648200" cy="4114803"/>
            </p:xfrm>
            <a:graphic>
              <a:graphicData uri="http://schemas.openxmlformats.org/drawingml/2006/table">
                <a:tbl>
                  <a:tblPr bandRow="1">
                    <a:tableStyleId>{5C22544A-7EE6-4342-B048-85BDC9FD1C3A}</a:tableStyleId>
                  </a:tblPr>
                  <a:tblGrid>
                    <a:gridCol w="1162050">
                      <a:extLst>
                        <a:ext uri="{9D8B030D-6E8A-4147-A177-3AD203B41FA5}">
                          <a16:colId xmlns:a16="http://schemas.microsoft.com/office/drawing/2014/main" val="929613304"/>
                        </a:ext>
                      </a:extLst>
                    </a:gridCol>
                    <a:gridCol w="1162050">
                      <a:extLst>
                        <a:ext uri="{9D8B030D-6E8A-4147-A177-3AD203B41FA5}">
                          <a16:colId xmlns:a16="http://schemas.microsoft.com/office/drawing/2014/main" val="1070559691"/>
                        </a:ext>
                      </a:extLst>
                    </a:gridCol>
                    <a:gridCol w="1162050">
                      <a:extLst>
                        <a:ext uri="{9D8B030D-6E8A-4147-A177-3AD203B41FA5}">
                          <a16:colId xmlns:a16="http://schemas.microsoft.com/office/drawing/2014/main" val="1061502163"/>
                        </a:ext>
                      </a:extLst>
                    </a:gridCol>
                    <a:gridCol w="1162050">
                      <a:extLst>
                        <a:ext uri="{9D8B030D-6E8A-4147-A177-3AD203B41FA5}">
                          <a16:colId xmlns:a16="http://schemas.microsoft.com/office/drawing/2014/main" val="4047498716"/>
                        </a:ext>
                      </a:extLst>
                    </a:gridCol>
                  </a:tblGrid>
                  <a:tr h="374073">
                    <a:tc>
                      <a:txBody>
                        <a:bodyPr/>
                        <a:lstStyle/>
                        <a:p>
                          <a:endParaRPr lang="en-US"/>
                        </a:p>
                      </a:txBody>
                      <a:tcPr marL="64890" marR="64890" marT="0" marB="0">
                        <a:blipFill>
                          <a:blip r:embed="rId2"/>
                          <a:stretch>
                            <a:fillRect l="-1047" t="-8197" r="-300524" b="-1011475"/>
                          </a:stretch>
                        </a:blipFill>
                      </a:tcPr>
                    </a:tc>
                    <a:tc>
                      <a:txBody>
                        <a:bodyPr/>
                        <a:lstStyle/>
                        <a:p>
                          <a:pPr>
                            <a:lnSpc>
                              <a:spcPct val="115000"/>
                            </a:lnSpc>
                            <a:spcAft>
                              <a:spcPts val="1000"/>
                            </a:spcAft>
                          </a:pPr>
                          <a:r>
                            <a:rPr lang="en-US" sz="1000">
                              <a:effectLst/>
                            </a:rPr>
                            <a:t> </a:t>
                          </a:r>
                          <a:endParaRPr lang="en-IN" sz="1000">
                            <a:effectLst/>
                            <a:latin typeface="Calibri" panose="020F0502020204030204" pitchFamily="34" charset="0"/>
                            <a:ea typeface="Calibri" panose="020F0502020204030204" pitchFamily="34" charset="0"/>
                          </a:endParaRPr>
                        </a:p>
                      </a:txBody>
                      <a:tcPr marL="64890" marR="64890" marT="0" marB="0"/>
                    </a:tc>
                    <a:tc>
                      <a:txBody>
                        <a:bodyPr/>
                        <a:lstStyle/>
                        <a:p>
                          <a:pPr>
                            <a:lnSpc>
                              <a:spcPct val="115000"/>
                            </a:lnSpc>
                            <a:spcAft>
                              <a:spcPts val="1000"/>
                            </a:spcAft>
                          </a:pPr>
                          <a:r>
                            <a:rPr lang="en-US" sz="1000">
                              <a:effectLst/>
                            </a:rPr>
                            <a:t> </a:t>
                          </a:r>
                          <a:endParaRPr lang="en-IN" sz="1000">
                            <a:effectLst/>
                            <a:latin typeface="Calibri" panose="020F0502020204030204" pitchFamily="34" charset="0"/>
                            <a:ea typeface="Calibri" panose="020F0502020204030204" pitchFamily="34" charset="0"/>
                          </a:endParaRPr>
                        </a:p>
                      </a:txBody>
                      <a:tcPr marL="64890" marR="64890" marT="0" marB="0"/>
                    </a:tc>
                    <a:tc>
                      <a:txBody>
                        <a:bodyPr/>
                        <a:lstStyle/>
                        <a:p>
                          <a:pPr algn="ctr">
                            <a:lnSpc>
                              <a:spcPct val="115000"/>
                            </a:lnSpc>
                            <a:spcAft>
                              <a:spcPts val="1000"/>
                            </a:spcAft>
                          </a:pPr>
                          <a:r>
                            <a:rPr lang="en-US" sz="1000">
                              <a:effectLst/>
                            </a:rPr>
                            <a:t>TOTAL</a:t>
                          </a:r>
                          <a:endParaRPr lang="en-IN" sz="1000">
                            <a:effectLst/>
                            <a:latin typeface="Calibri" panose="020F0502020204030204" pitchFamily="34" charset="0"/>
                            <a:ea typeface="Calibri" panose="020F0502020204030204" pitchFamily="34" charset="0"/>
                          </a:endParaRPr>
                        </a:p>
                      </a:txBody>
                      <a:tcPr marL="64890" marR="64890" marT="0" marB="0"/>
                    </a:tc>
                    <a:extLst>
                      <a:ext uri="{0D108BD9-81ED-4DB2-BD59-A6C34878D82A}">
                        <a16:rowId xmlns:a16="http://schemas.microsoft.com/office/drawing/2014/main" val="1991845236"/>
                      </a:ext>
                    </a:extLst>
                  </a:tr>
                  <a:tr h="374073">
                    <a:tc>
                      <a:txBody>
                        <a:bodyPr/>
                        <a:lstStyle/>
                        <a:p>
                          <a:endParaRPr lang="en-US"/>
                        </a:p>
                      </a:txBody>
                      <a:tcPr marL="64890" marR="64890" marT="0" marB="0">
                        <a:blipFill>
                          <a:blip r:embed="rId2"/>
                          <a:stretch>
                            <a:fillRect l="-1047" t="-106452" r="-300524" b="-895161"/>
                          </a:stretch>
                        </a:blipFill>
                      </a:tcPr>
                    </a:tc>
                    <a:tc>
                      <a:txBody>
                        <a:bodyPr/>
                        <a:lstStyle/>
                        <a:p>
                          <a:pPr algn="ctr">
                            <a:lnSpc>
                              <a:spcPct val="115000"/>
                            </a:lnSpc>
                            <a:spcAft>
                              <a:spcPts val="1000"/>
                            </a:spcAft>
                          </a:pPr>
                          <a:r>
                            <a:rPr lang="en-US" sz="1000">
                              <a:effectLst/>
                            </a:rPr>
                            <a:t>0.5133</a:t>
                          </a:r>
                          <a:endParaRPr lang="en-IN" sz="1000">
                            <a:effectLst/>
                            <a:latin typeface="Calibri" panose="020F0502020204030204" pitchFamily="34" charset="0"/>
                            <a:ea typeface="Calibri" panose="020F0502020204030204" pitchFamily="34" charset="0"/>
                          </a:endParaRPr>
                        </a:p>
                      </a:txBody>
                      <a:tcPr marL="64890" marR="64890" marT="0" marB="0"/>
                    </a:tc>
                    <a:tc>
                      <a:txBody>
                        <a:bodyPr/>
                        <a:lstStyle/>
                        <a:p>
                          <a:pPr algn="ctr">
                            <a:lnSpc>
                              <a:spcPct val="115000"/>
                            </a:lnSpc>
                            <a:spcAft>
                              <a:spcPts val="1000"/>
                            </a:spcAft>
                          </a:pPr>
                          <a:r>
                            <a:rPr lang="en-US" sz="1000">
                              <a:effectLst/>
                            </a:rPr>
                            <a:t> </a:t>
                          </a:r>
                          <a:endParaRPr lang="en-IN" sz="1000">
                            <a:effectLst/>
                            <a:latin typeface="Calibri" panose="020F0502020204030204" pitchFamily="34" charset="0"/>
                            <a:ea typeface="Calibri" panose="020F0502020204030204" pitchFamily="34" charset="0"/>
                          </a:endParaRPr>
                        </a:p>
                      </a:txBody>
                      <a:tcPr marL="64890" marR="64890" marT="0" marB="0"/>
                    </a:tc>
                    <a:tc>
                      <a:txBody>
                        <a:bodyPr/>
                        <a:lstStyle/>
                        <a:p>
                          <a:pPr algn="ctr">
                            <a:lnSpc>
                              <a:spcPct val="115000"/>
                            </a:lnSpc>
                            <a:spcAft>
                              <a:spcPts val="1000"/>
                            </a:spcAft>
                          </a:pPr>
                          <a:r>
                            <a:rPr lang="en-US" sz="1000">
                              <a:effectLst/>
                            </a:rPr>
                            <a:t>0.5133</a:t>
                          </a:r>
                          <a:endParaRPr lang="en-IN" sz="1000">
                            <a:effectLst/>
                            <a:latin typeface="Calibri" panose="020F0502020204030204" pitchFamily="34" charset="0"/>
                            <a:ea typeface="Calibri" panose="020F0502020204030204" pitchFamily="34" charset="0"/>
                          </a:endParaRPr>
                        </a:p>
                      </a:txBody>
                      <a:tcPr marL="64890" marR="64890" marT="0" marB="0"/>
                    </a:tc>
                    <a:extLst>
                      <a:ext uri="{0D108BD9-81ED-4DB2-BD59-A6C34878D82A}">
                        <a16:rowId xmlns:a16="http://schemas.microsoft.com/office/drawing/2014/main" val="1251833361"/>
                      </a:ext>
                    </a:extLst>
                  </a:tr>
                  <a:tr h="374073">
                    <a:tc>
                      <a:txBody>
                        <a:bodyPr/>
                        <a:lstStyle/>
                        <a:p>
                          <a:endParaRPr lang="en-US"/>
                        </a:p>
                      </a:txBody>
                      <a:tcPr marL="64890" marR="64890" marT="0" marB="0">
                        <a:blipFill>
                          <a:blip r:embed="rId2"/>
                          <a:stretch>
                            <a:fillRect l="-1047" t="-209836" r="-300524" b="-809836"/>
                          </a:stretch>
                        </a:blipFill>
                      </a:tcPr>
                    </a:tc>
                    <a:tc>
                      <a:txBody>
                        <a:bodyPr/>
                        <a:lstStyle/>
                        <a:p>
                          <a:pPr algn="ctr">
                            <a:lnSpc>
                              <a:spcPct val="115000"/>
                            </a:lnSpc>
                            <a:spcAft>
                              <a:spcPts val="1000"/>
                            </a:spcAft>
                          </a:pPr>
                          <a:r>
                            <a:rPr lang="en-US" sz="1000">
                              <a:effectLst/>
                            </a:rPr>
                            <a:t>0.1529</a:t>
                          </a:r>
                          <a:endParaRPr lang="en-IN" sz="1000">
                            <a:effectLst/>
                            <a:latin typeface="Calibri" panose="020F0502020204030204" pitchFamily="34" charset="0"/>
                            <a:ea typeface="Calibri" panose="020F0502020204030204" pitchFamily="34" charset="0"/>
                          </a:endParaRPr>
                        </a:p>
                      </a:txBody>
                      <a:tcPr marL="64890" marR="64890" marT="0" marB="0"/>
                    </a:tc>
                    <a:tc>
                      <a:txBody>
                        <a:bodyPr/>
                        <a:lstStyle/>
                        <a:p>
                          <a:pPr algn="ctr">
                            <a:lnSpc>
                              <a:spcPct val="115000"/>
                            </a:lnSpc>
                            <a:spcAft>
                              <a:spcPts val="1000"/>
                            </a:spcAft>
                          </a:pPr>
                          <a:r>
                            <a:rPr lang="en-US" sz="1000">
                              <a:effectLst/>
                            </a:rPr>
                            <a:t>0.1818</a:t>
                          </a:r>
                          <a:endParaRPr lang="en-IN" sz="1000">
                            <a:effectLst/>
                            <a:latin typeface="Calibri" panose="020F0502020204030204" pitchFamily="34" charset="0"/>
                            <a:ea typeface="Calibri" panose="020F0502020204030204" pitchFamily="34" charset="0"/>
                          </a:endParaRPr>
                        </a:p>
                      </a:txBody>
                      <a:tcPr marL="64890" marR="64890" marT="0" marB="0"/>
                    </a:tc>
                    <a:tc>
                      <a:txBody>
                        <a:bodyPr/>
                        <a:lstStyle/>
                        <a:p>
                          <a:pPr algn="ctr">
                            <a:lnSpc>
                              <a:spcPct val="115000"/>
                            </a:lnSpc>
                            <a:spcAft>
                              <a:spcPts val="1000"/>
                            </a:spcAft>
                          </a:pPr>
                          <a:r>
                            <a:rPr lang="en-US" sz="1000">
                              <a:effectLst/>
                            </a:rPr>
                            <a:t>0.3347</a:t>
                          </a:r>
                          <a:endParaRPr lang="en-IN" sz="1000">
                            <a:effectLst/>
                            <a:latin typeface="Calibri" panose="020F0502020204030204" pitchFamily="34" charset="0"/>
                            <a:ea typeface="Calibri" panose="020F0502020204030204" pitchFamily="34" charset="0"/>
                          </a:endParaRPr>
                        </a:p>
                      </a:txBody>
                      <a:tcPr marL="64890" marR="64890" marT="0" marB="0"/>
                    </a:tc>
                    <a:extLst>
                      <a:ext uri="{0D108BD9-81ED-4DB2-BD59-A6C34878D82A}">
                        <a16:rowId xmlns:a16="http://schemas.microsoft.com/office/drawing/2014/main" val="74462095"/>
                      </a:ext>
                    </a:extLst>
                  </a:tr>
                  <a:tr h="374073">
                    <a:tc>
                      <a:txBody>
                        <a:bodyPr/>
                        <a:lstStyle/>
                        <a:p>
                          <a:endParaRPr lang="en-US"/>
                        </a:p>
                      </a:txBody>
                      <a:tcPr marL="64890" marR="64890" marT="0" marB="0">
                        <a:blipFill>
                          <a:blip r:embed="rId2"/>
                          <a:stretch>
                            <a:fillRect l="-1047" t="-304839" r="-300524" b="-696774"/>
                          </a:stretch>
                        </a:blipFill>
                      </a:tcPr>
                    </a:tc>
                    <a:tc>
                      <a:txBody>
                        <a:bodyPr/>
                        <a:lstStyle/>
                        <a:p>
                          <a:pPr algn="ctr">
                            <a:lnSpc>
                              <a:spcPct val="115000"/>
                            </a:lnSpc>
                            <a:spcAft>
                              <a:spcPts val="1000"/>
                            </a:spcAft>
                          </a:pPr>
                          <a:r>
                            <a:rPr lang="en-US" sz="1000">
                              <a:effectLst/>
                            </a:rPr>
                            <a:t>0.0437</a:t>
                          </a:r>
                          <a:endParaRPr lang="en-IN" sz="1000">
                            <a:effectLst/>
                            <a:latin typeface="Calibri" panose="020F0502020204030204" pitchFamily="34" charset="0"/>
                            <a:ea typeface="Calibri" panose="020F0502020204030204" pitchFamily="34" charset="0"/>
                          </a:endParaRPr>
                        </a:p>
                      </a:txBody>
                      <a:tcPr marL="64890" marR="64890" marT="0" marB="0"/>
                    </a:tc>
                    <a:tc>
                      <a:txBody>
                        <a:bodyPr/>
                        <a:lstStyle/>
                        <a:p>
                          <a:pPr algn="ctr">
                            <a:lnSpc>
                              <a:spcPct val="115000"/>
                            </a:lnSpc>
                            <a:spcAft>
                              <a:spcPts val="1000"/>
                            </a:spcAft>
                          </a:pPr>
                          <a:r>
                            <a:rPr lang="en-US" sz="1000">
                              <a:effectLst/>
                            </a:rPr>
                            <a:t>0.0606</a:t>
                          </a:r>
                          <a:endParaRPr lang="en-IN" sz="1000">
                            <a:effectLst/>
                            <a:latin typeface="Calibri" panose="020F0502020204030204" pitchFamily="34" charset="0"/>
                            <a:ea typeface="Calibri" panose="020F0502020204030204" pitchFamily="34" charset="0"/>
                          </a:endParaRPr>
                        </a:p>
                      </a:txBody>
                      <a:tcPr marL="64890" marR="64890" marT="0" marB="0"/>
                    </a:tc>
                    <a:tc>
                      <a:txBody>
                        <a:bodyPr/>
                        <a:lstStyle/>
                        <a:p>
                          <a:pPr algn="ctr">
                            <a:lnSpc>
                              <a:spcPct val="115000"/>
                            </a:lnSpc>
                            <a:spcAft>
                              <a:spcPts val="1000"/>
                            </a:spcAft>
                          </a:pPr>
                          <a:r>
                            <a:rPr lang="en-US" sz="1000">
                              <a:effectLst/>
                            </a:rPr>
                            <a:t>0.1043</a:t>
                          </a:r>
                          <a:endParaRPr lang="en-IN" sz="1000">
                            <a:effectLst/>
                            <a:latin typeface="Calibri" panose="020F0502020204030204" pitchFamily="34" charset="0"/>
                            <a:ea typeface="Calibri" panose="020F0502020204030204" pitchFamily="34" charset="0"/>
                          </a:endParaRPr>
                        </a:p>
                      </a:txBody>
                      <a:tcPr marL="64890" marR="64890" marT="0" marB="0"/>
                    </a:tc>
                    <a:extLst>
                      <a:ext uri="{0D108BD9-81ED-4DB2-BD59-A6C34878D82A}">
                        <a16:rowId xmlns:a16="http://schemas.microsoft.com/office/drawing/2014/main" val="1464126354"/>
                      </a:ext>
                    </a:extLst>
                  </a:tr>
                  <a:tr h="374073">
                    <a:tc>
                      <a:txBody>
                        <a:bodyPr/>
                        <a:lstStyle/>
                        <a:p>
                          <a:endParaRPr lang="en-US"/>
                        </a:p>
                      </a:txBody>
                      <a:tcPr marL="64890" marR="64890" marT="0" marB="0">
                        <a:blipFill>
                          <a:blip r:embed="rId2"/>
                          <a:stretch>
                            <a:fillRect l="-1047" t="-411475" r="-300524" b="-608197"/>
                          </a:stretch>
                        </a:blipFill>
                      </a:tcPr>
                    </a:tc>
                    <a:tc>
                      <a:txBody>
                        <a:bodyPr/>
                        <a:lstStyle/>
                        <a:p>
                          <a:pPr algn="ctr">
                            <a:lnSpc>
                              <a:spcPct val="115000"/>
                            </a:lnSpc>
                            <a:spcAft>
                              <a:spcPts val="1000"/>
                            </a:spcAft>
                          </a:pPr>
                          <a:r>
                            <a:rPr lang="en-US" sz="1000">
                              <a:effectLst/>
                            </a:rPr>
                            <a:t>0.0125</a:t>
                          </a:r>
                          <a:endParaRPr lang="en-IN" sz="1000">
                            <a:effectLst/>
                            <a:latin typeface="Calibri" panose="020F0502020204030204" pitchFamily="34" charset="0"/>
                            <a:ea typeface="Calibri" panose="020F0502020204030204" pitchFamily="34" charset="0"/>
                          </a:endParaRPr>
                        </a:p>
                      </a:txBody>
                      <a:tcPr marL="64890" marR="64890" marT="0" marB="0"/>
                    </a:tc>
                    <a:tc>
                      <a:txBody>
                        <a:bodyPr/>
                        <a:lstStyle/>
                        <a:p>
                          <a:pPr algn="ctr">
                            <a:lnSpc>
                              <a:spcPct val="115000"/>
                            </a:lnSpc>
                            <a:spcAft>
                              <a:spcPts val="1000"/>
                            </a:spcAft>
                          </a:pPr>
                          <a:r>
                            <a:rPr lang="en-US" sz="1000">
                              <a:effectLst/>
                            </a:rPr>
                            <a:t>0.0202</a:t>
                          </a:r>
                          <a:endParaRPr lang="en-IN" sz="1000">
                            <a:effectLst/>
                            <a:latin typeface="Calibri" panose="020F0502020204030204" pitchFamily="34" charset="0"/>
                            <a:ea typeface="Calibri" panose="020F0502020204030204" pitchFamily="34" charset="0"/>
                          </a:endParaRPr>
                        </a:p>
                      </a:txBody>
                      <a:tcPr marL="64890" marR="64890" marT="0" marB="0"/>
                    </a:tc>
                    <a:tc>
                      <a:txBody>
                        <a:bodyPr/>
                        <a:lstStyle/>
                        <a:p>
                          <a:pPr algn="ctr">
                            <a:lnSpc>
                              <a:spcPct val="115000"/>
                            </a:lnSpc>
                            <a:spcAft>
                              <a:spcPts val="1000"/>
                            </a:spcAft>
                          </a:pPr>
                          <a:r>
                            <a:rPr lang="en-US" sz="1000">
                              <a:effectLst/>
                            </a:rPr>
                            <a:t>0.0327</a:t>
                          </a:r>
                          <a:endParaRPr lang="en-IN" sz="1000">
                            <a:effectLst/>
                            <a:latin typeface="Calibri" panose="020F0502020204030204" pitchFamily="34" charset="0"/>
                            <a:ea typeface="Calibri" panose="020F0502020204030204" pitchFamily="34" charset="0"/>
                          </a:endParaRPr>
                        </a:p>
                      </a:txBody>
                      <a:tcPr marL="64890" marR="64890" marT="0" marB="0"/>
                    </a:tc>
                    <a:extLst>
                      <a:ext uri="{0D108BD9-81ED-4DB2-BD59-A6C34878D82A}">
                        <a16:rowId xmlns:a16="http://schemas.microsoft.com/office/drawing/2014/main" val="2041301405"/>
                      </a:ext>
                    </a:extLst>
                  </a:tr>
                  <a:tr h="374073">
                    <a:tc>
                      <a:txBody>
                        <a:bodyPr/>
                        <a:lstStyle/>
                        <a:p>
                          <a:endParaRPr lang="en-US"/>
                        </a:p>
                      </a:txBody>
                      <a:tcPr marL="64890" marR="64890" marT="0" marB="0">
                        <a:blipFill>
                          <a:blip r:embed="rId2"/>
                          <a:stretch>
                            <a:fillRect l="-1047" t="-503226" r="-300524" b="-498387"/>
                          </a:stretch>
                        </a:blipFill>
                      </a:tcPr>
                    </a:tc>
                    <a:tc>
                      <a:txBody>
                        <a:bodyPr/>
                        <a:lstStyle/>
                        <a:p>
                          <a:pPr algn="ctr">
                            <a:lnSpc>
                              <a:spcPct val="115000"/>
                            </a:lnSpc>
                            <a:spcAft>
                              <a:spcPts val="1000"/>
                            </a:spcAft>
                          </a:pPr>
                          <a:r>
                            <a:rPr lang="en-US" sz="1000">
                              <a:effectLst/>
                            </a:rPr>
                            <a:t>0.0036</a:t>
                          </a:r>
                          <a:endParaRPr lang="en-IN" sz="1000">
                            <a:effectLst/>
                            <a:latin typeface="Calibri" panose="020F0502020204030204" pitchFamily="34" charset="0"/>
                            <a:ea typeface="Calibri" panose="020F0502020204030204" pitchFamily="34" charset="0"/>
                          </a:endParaRPr>
                        </a:p>
                      </a:txBody>
                      <a:tcPr marL="64890" marR="64890" marT="0" marB="0"/>
                    </a:tc>
                    <a:tc>
                      <a:txBody>
                        <a:bodyPr/>
                        <a:lstStyle/>
                        <a:p>
                          <a:pPr algn="ctr">
                            <a:lnSpc>
                              <a:spcPct val="115000"/>
                            </a:lnSpc>
                            <a:spcAft>
                              <a:spcPts val="1000"/>
                            </a:spcAft>
                          </a:pPr>
                          <a:r>
                            <a:rPr lang="en-US" sz="1000">
                              <a:effectLst/>
                            </a:rPr>
                            <a:t>0.0067</a:t>
                          </a:r>
                          <a:endParaRPr lang="en-IN" sz="1000">
                            <a:effectLst/>
                            <a:latin typeface="Calibri" panose="020F0502020204030204" pitchFamily="34" charset="0"/>
                            <a:ea typeface="Calibri" panose="020F0502020204030204" pitchFamily="34" charset="0"/>
                          </a:endParaRPr>
                        </a:p>
                      </a:txBody>
                      <a:tcPr marL="64890" marR="64890" marT="0" marB="0"/>
                    </a:tc>
                    <a:tc>
                      <a:txBody>
                        <a:bodyPr/>
                        <a:lstStyle/>
                        <a:p>
                          <a:pPr algn="ctr">
                            <a:lnSpc>
                              <a:spcPct val="115000"/>
                            </a:lnSpc>
                            <a:spcAft>
                              <a:spcPts val="1000"/>
                            </a:spcAft>
                          </a:pPr>
                          <a:r>
                            <a:rPr lang="en-US" sz="1000">
                              <a:effectLst/>
                            </a:rPr>
                            <a:t>0.0103</a:t>
                          </a:r>
                          <a:endParaRPr lang="en-IN" sz="1000">
                            <a:effectLst/>
                            <a:latin typeface="Calibri" panose="020F0502020204030204" pitchFamily="34" charset="0"/>
                            <a:ea typeface="Calibri" panose="020F0502020204030204" pitchFamily="34" charset="0"/>
                          </a:endParaRPr>
                        </a:p>
                      </a:txBody>
                      <a:tcPr marL="64890" marR="64890" marT="0" marB="0"/>
                    </a:tc>
                    <a:extLst>
                      <a:ext uri="{0D108BD9-81ED-4DB2-BD59-A6C34878D82A}">
                        <a16:rowId xmlns:a16="http://schemas.microsoft.com/office/drawing/2014/main" val="450469592"/>
                      </a:ext>
                    </a:extLst>
                  </a:tr>
                  <a:tr h="374073">
                    <a:tc>
                      <a:txBody>
                        <a:bodyPr/>
                        <a:lstStyle/>
                        <a:p>
                          <a:endParaRPr lang="en-US"/>
                        </a:p>
                      </a:txBody>
                      <a:tcPr marL="64890" marR="64890" marT="0" marB="0">
                        <a:blipFill>
                          <a:blip r:embed="rId2"/>
                          <a:stretch>
                            <a:fillRect l="-1047" t="-613115" r="-300524" b="-406557"/>
                          </a:stretch>
                        </a:blipFill>
                      </a:tcPr>
                    </a:tc>
                    <a:tc>
                      <a:txBody>
                        <a:bodyPr/>
                        <a:lstStyle/>
                        <a:p>
                          <a:pPr algn="ctr">
                            <a:lnSpc>
                              <a:spcPct val="115000"/>
                            </a:lnSpc>
                            <a:spcAft>
                              <a:spcPts val="1000"/>
                            </a:spcAft>
                          </a:pPr>
                          <a:r>
                            <a:rPr lang="en-US" sz="1000">
                              <a:effectLst/>
                            </a:rPr>
                            <a:t>0.0010</a:t>
                          </a:r>
                          <a:endParaRPr lang="en-IN" sz="1000">
                            <a:effectLst/>
                            <a:latin typeface="Calibri" panose="020F0502020204030204" pitchFamily="34" charset="0"/>
                            <a:ea typeface="Calibri" panose="020F0502020204030204" pitchFamily="34" charset="0"/>
                          </a:endParaRPr>
                        </a:p>
                      </a:txBody>
                      <a:tcPr marL="64890" marR="64890" marT="0" marB="0"/>
                    </a:tc>
                    <a:tc>
                      <a:txBody>
                        <a:bodyPr/>
                        <a:lstStyle/>
                        <a:p>
                          <a:pPr algn="ctr">
                            <a:lnSpc>
                              <a:spcPct val="115000"/>
                            </a:lnSpc>
                            <a:spcAft>
                              <a:spcPts val="1000"/>
                            </a:spcAft>
                          </a:pPr>
                          <a:r>
                            <a:rPr lang="en-US" sz="1000">
                              <a:effectLst/>
                            </a:rPr>
                            <a:t>0.0022</a:t>
                          </a:r>
                          <a:endParaRPr lang="en-IN" sz="1000">
                            <a:effectLst/>
                            <a:latin typeface="Calibri" panose="020F0502020204030204" pitchFamily="34" charset="0"/>
                            <a:ea typeface="Calibri" panose="020F0502020204030204" pitchFamily="34" charset="0"/>
                          </a:endParaRPr>
                        </a:p>
                      </a:txBody>
                      <a:tcPr marL="64890" marR="64890" marT="0" marB="0"/>
                    </a:tc>
                    <a:tc>
                      <a:txBody>
                        <a:bodyPr/>
                        <a:lstStyle/>
                        <a:p>
                          <a:pPr algn="ctr">
                            <a:lnSpc>
                              <a:spcPct val="115000"/>
                            </a:lnSpc>
                            <a:spcAft>
                              <a:spcPts val="1000"/>
                            </a:spcAft>
                          </a:pPr>
                          <a:r>
                            <a:rPr lang="en-US" sz="1000" dirty="0">
                              <a:effectLst/>
                            </a:rPr>
                            <a:t>0.0032</a:t>
                          </a:r>
                          <a:endParaRPr lang="en-IN" sz="1000" dirty="0">
                            <a:effectLst/>
                            <a:latin typeface="Calibri" panose="020F0502020204030204" pitchFamily="34" charset="0"/>
                            <a:ea typeface="Calibri" panose="020F0502020204030204" pitchFamily="34" charset="0"/>
                          </a:endParaRPr>
                        </a:p>
                      </a:txBody>
                      <a:tcPr marL="64890" marR="64890" marT="0" marB="0"/>
                    </a:tc>
                    <a:extLst>
                      <a:ext uri="{0D108BD9-81ED-4DB2-BD59-A6C34878D82A}">
                        <a16:rowId xmlns:a16="http://schemas.microsoft.com/office/drawing/2014/main" val="2180994340"/>
                      </a:ext>
                    </a:extLst>
                  </a:tr>
                  <a:tr h="374073">
                    <a:tc>
                      <a:txBody>
                        <a:bodyPr/>
                        <a:lstStyle/>
                        <a:p>
                          <a:endParaRPr lang="en-US"/>
                        </a:p>
                      </a:txBody>
                      <a:tcPr marL="64890" marR="64890" marT="0" marB="0">
                        <a:blipFill>
                          <a:blip r:embed="rId2"/>
                          <a:stretch>
                            <a:fillRect l="-1047" t="-701613" r="-300524" b="-300000"/>
                          </a:stretch>
                        </a:blipFill>
                      </a:tcPr>
                    </a:tc>
                    <a:tc>
                      <a:txBody>
                        <a:bodyPr/>
                        <a:lstStyle/>
                        <a:p>
                          <a:pPr algn="ctr">
                            <a:lnSpc>
                              <a:spcPct val="115000"/>
                            </a:lnSpc>
                            <a:spcAft>
                              <a:spcPts val="1000"/>
                            </a:spcAft>
                          </a:pPr>
                          <a:r>
                            <a:rPr lang="en-US" sz="1000">
                              <a:effectLst/>
                            </a:rPr>
                            <a:t>0.0003</a:t>
                          </a:r>
                          <a:endParaRPr lang="en-IN" sz="1000">
                            <a:effectLst/>
                            <a:latin typeface="Calibri" panose="020F0502020204030204" pitchFamily="34" charset="0"/>
                            <a:ea typeface="Calibri" panose="020F0502020204030204" pitchFamily="34" charset="0"/>
                          </a:endParaRPr>
                        </a:p>
                      </a:txBody>
                      <a:tcPr marL="64890" marR="64890" marT="0" marB="0"/>
                    </a:tc>
                    <a:tc>
                      <a:txBody>
                        <a:bodyPr/>
                        <a:lstStyle/>
                        <a:p>
                          <a:pPr algn="ctr">
                            <a:lnSpc>
                              <a:spcPct val="115000"/>
                            </a:lnSpc>
                            <a:spcAft>
                              <a:spcPts val="1000"/>
                            </a:spcAft>
                          </a:pPr>
                          <a:r>
                            <a:rPr lang="en-US" sz="1000">
                              <a:effectLst/>
                            </a:rPr>
                            <a:t>0.0007</a:t>
                          </a:r>
                          <a:endParaRPr lang="en-IN" sz="1000">
                            <a:effectLst/>
                            <a:latin typeface="Calibri" panose="020F0502020204030204" pitchFamily="34" charset="0"/>
                            <a:ea typeface="Calibri" panose="020F0502020204030204" pitchFamily="34" charset="0"/>
                          </a:endParaRPr>
                        </a:p>
                      </a:txBody>
                      <a:tcPr marL="64890" marR="64890" marT="0" marB="0"/>
                    </a:tc>
                    <a:tc>
                      <a:txBody>
                        <a:bodyPr/>
                        <a:lstStyle/>
                        <a:p>
                          <a:pPr algn="ctr">
                            <a:lnSpc>
                              <a:spcPct val="115000"/>
                            </a:lnSpc>
                            <a:spcAft>
                              <a:spcPts val="1000"/>
                            </a:spcAft>
                          </a:pPr>
                          <a:r>
                            <a:rPr lang="en-US" sz="1000">
                              <a:effectLst/>
                            </a:rPr>
                            <a:t>0.0010</a:t>
                          </a:r>
                          <a:endParaRPr lang="en-IN" sz="1000">
                            <a:effectLst/>
                            <a:latin typeface="Calibri" panose="020F0502020204030204" pitchFamily="34" charset="0"/>
                            <a:ea typeface="Calibri" panose="020F0502020204030204" pitchFamily="34" charset="0"/>
                          </a:endParaRPr>
                        </a:p>
                      </a:txBody>
                      <a:tcPr marL="64890" marR="64890" marT="0" marB="0"/>
                    </a:tc>
                    <a:extLst>
                      <a:ext uri="{0D108BD9-81ED-4DB2-BD59-A6C34878D82A}">
                        <a16:rowId xmlns:a16="http://schemas.microsoft.com/office/drawing/2014/main" val="3859823331"/>
                      </a:ext>
                    </a:extLst>
                  </a:tr>
                  <a:tr h="374073">
                    <a:tc>
                      <a:txBody>
                        <a:bodyPr/>
                        <a:lstStyle/>
                        <a:p>
                          <a:endParaRPr lang="en-US"/>
                        </a:p>
                      </a:txBody>
                      <a:tcPr marL="64890" marR="64890" marT="0" marB="0">
                        <a:blipFill>
                          <a:blip r:embed="rId2"/>
                          <a:stretch>
                            <a:fillRect l="-1047" t="-814754" r="-300524" b="-204918"/>
                          </a:stretch>
                        </a:blipFill>
                      </a:tcPr>
                    </a:tc>
                    <a:tc>
                      <a:txBody>
                        <a:bodyPr/>
                        <a:lstStyle/>
                        <a:p>
                          <a:pPr algn="ctr">
                            <a:lnSpc>
                              <a:spcPct val="115000"/>
                            </a:lnSpc>
                            <a:spcAft>
                              <a:spcPts val="1000"/>
                            </a:spcAft>
                          </a:pPr>
                          <a:r>
                            <a:rPr lang="en-US" sz="1000">
                              <a:effectLst/>
                            </a:rPr>
                            <a:t>0.0001</a:t>
                          </a:r>
                          <a:endParaRPr lang="en-IN" sz="1000">
                            <a:effectLst/>
                            <a:latin typeface="Calibri" panose="020F0502020204030204" pitchFamily="34" charset="0"/>
                            <a:ea typeface="Calibri" panose="020F0502020204030204" pitchFamily="34" charset="0"/>
                          </a:endParaRPr>
                        </a:p>
                      </a:txBody>
                      <a:tcPr marL="64890" marR="64890" marT="0" marB="0"/>
                    </a:tc>
                    <a:tc>
                      <a:txBody>
                        <a:bodyPr/>
                        <a:lstStyle/>
                        <a:p>
                          <a:pPr algn="ctr">
                            <a:lnSpc>
                              <a:spcPct val="115000"/>
                            </a:lnSpc>
                            <a:spcAft>
                              <a:spcPts val="1000"/>
                            </a:spcAft>
                          </a:pPr>
                          <a:r>
                            <a:rPr lang="en-US" sz="1000">
                              <a:effectLst/>
                            </a:rPr>
                            <a:t>0.0002</a:t>
                          </a:r>
                          <a:endParaRPr lang="en-IN" sz="1000">
                            <a:effectLst/>
                            <a:latin typeface="Calibri" panose="020F0502020204030204" pitchFamily="34" charset="0"/>
                            <a:ea typeface="Calibri" panose="020F0502020204030204" pitchFamily="34" charset="0"/>
                          </a:endParaRPr>
                        </a:p>
                      </a:txBody>
                      <a:tcPr marL="64890" marR="64890" marT="0" marB="0"/>
                    </a:tc>
                    <a:tc>
                      <a:txBody>
                        <a:bodyPr/>
                        <a:lstStyle/>
                        <a:p>
                          <a:pPr algn="ctr">
                            <a:lnSpc>
                              <a:spcPct val="115000"/>
                            </a:lnSpc>
                            <a:spcAft>
                              <a:spcPts val="1000"/>
                            </a:spcAft>
                          </a:pPr>
                          <a:r>
                            <a:rPr lang="en-US" sz="1000">
                              <a:effectLst/>
                            </a:rPr>
                            <a:t>0.0003</a:t>
                          </a:r>
                          <a:endParaRPr lang="en-IN" sz="1000">
                            <a:effectLst/>
                            <a:latin typeface="Calibri" panose="020F0502020204030204" pitchFamily="34" charset="0"/>
                            <a:ea typeface="Calibri" panose="020F0502020204030204" pitchFamily="34" charset="0"/>
                          </a:endParaRPr>
                        </a:p>
                      </a:txBody>
                      <a:tcPr marL="64890" marR="64890" marT="0" marB="0"/>
                    </a:tc>
                    <a:extLst>
                      <a:ext uri="{0D108BD9-81ED-4DB2-BD59-A6C34878D82A}">
                        <a16:rowId xmlns:a16="http://schemas.microsoft.com/office/drawing/2014/main" val="3867115770"/>
                      </a:ext>
                    </a:extLst>
                  </a:tr>
                  <a:tr h="374073">
                    <a:tc>
                      <a:txBody>
                        <a:bodyPr/>
                        <a:lstStyle/>
                        <a:p>
                          <a:endParaRPr lang="en-US"/>
                        </a:p>
                      </a:txBody>
                      <a:tcPr marL="64890" marR="64890" marT="0" marB="0">
                        <a:blipFill>
                          <a:blip r:embed="rId2"/>
                          <a:stretch>
                            <a:fillRect l="-1047" t="-900000" r="-300524" b="-101613"/>
                          </a:stretch>
                        </a:blipFill>
                      </a:tcPr>
                    </a:tc>
                    <a:tc>
                      <a:txBody>
                        <a:bodyPr/>
                        <a:lstStyle/>
                        <a:p>
                          <a:pPr algn="ctr">
                            <a:lnSpc>
                              <a:spcPct val="115000"/>
                            </a:lnSpc>
                            <a:spcAft>
                              <a:spcPts val="1000"/>
                            </a:spcAft>
                          </a:pPr>
                          <a:r>
                            <a:rPr lang="en-US" sz="1000">
                              <a:effectLst/>
                            </a:rPr>
                            <a:t>0.0000</a:t>
                          </a:r>
                          <a:endParaRPr lang="en-IN" sz="1000">
                            <a:effectLst/>
                            <a:latin typeface="Calibri" panose="020F0502020204030204" pitchFamily="34" charset="0"/>
                            <a:ea typeface="Calibri" panose="020F0502020204030204" pitchFamily="34" charset="0"/>
                          </a:endParaRPr>
                        </a:p>
                      </a:txBody>
                      <a:tcPr marL="64890" marR="64890" marT="0" marB="0"/>
                    </a:tc>
                    <a:tc>
                      <a:txBody>
                        <a:bodyPr/>
                        <a:lstStyle/>
                        <a:p>
                          <a:pPr algn="ctr">
                            <a:lnSpc>
                              <a:spcPct val="115000"/>
                            </a:lnSpc>
                            <a:spcAft>
                              <a:spcPts val="1000"/>
                            </a:spcAft>
                          </a:pPr>
                          <a:r>
                            <a:rPr lang="en-US" sz="1000">
                              <a:effectLst/>
                            </a:rPr>
                            <a:t>0.0001</a:t>
                          </a:r>
                          <a:endParaRPr lang="en-IN" sz="1000">
                            <a:effectLst/>
                            <a:latin typeface="Calibri" panose="020F0502020204030204" pitchFamily="34" charset="0"/>
                            <a:ea typeface="Calibri" panose="020F0502020204030204" pitchFamily="34" charset="0"/>
                          </a:endParaRPr>
                        </a:p>
                      </a:txBody>
                      <a:tcPr marL="64890" marR="64890" marT="0" marB="0"/>
                    </a:tc>
                    <a:tc>
                      <a:txBody>
                        <a:bodyPr/>
                        <a:lstStyle/>
                        <a:p>
                          <a:pPr algn="ctr">
                            <a:lnSpc>
                              <a:spcPct val="115000"/>
                            </a:lnSpc>
                            <a:spcAft>
                              <a:spcPts val="1000"/>
                            </a:spcAft>
                          </a:pPr>
                          <a:r>
                            <a:rPr lang="en-US" sz="1000">
                              <a:effectLst/>
                            </a:rPr>
                            <a:t>0.0001</a:t>
                          </a:r>
                          <a:endParaRPr lang="en-IN" sz="1000">
                            <a:effectLst/>
                            <a:latin typeface="Calibri" panose="020F0502020204030204" pitchFamily="34" charset="0"/>
                            <a:ea typeface="Calibri" panose="020F0502020204030204" pitchFamily="34" charset="0"/>
                          </a:endParaRPr>
                        </a:p>
                      </a:txBody>
                      <a:tcPr marL="64890" marR="64890" marT="0" marB="0"/>
                    </a:tc>
                    <a:extLst>
                      <a:ext uri="{0D108BD9-81ED-4DB2-BD59-A6C34878D82A}">
                        <a16:rowId xmlns:a16="http://schemas.microsoft.com/office/drawing/2014/main" val="1185393228"/>
                      </a:ext>
                    </a:extLst>
                  </a:tr>
                  <a:tr h="374073">
                    <a:tc>
                      <a:txBody>
                        <a:bodyPr/>
                        <a:lstStyle/>
                        <a:p>
                          <a:pPr>
                            <a:lnSpc>
                              <a:spcPct val="115000"/>
                            </a:lnSpc>
                            <a:spcAft>
                              <a:spcPts val="1000"/>
                            </a:spcAft>
                          </a:pPr>
                          <a:r>
                            <a:rPr lang="en-US" sz="1000">
                              <a:effectLst/>
                            </a:rPr>
                            <a:t> </a:t>
                          </a:r>
                          <a:endParaRPr lang="en-IN" sz="1000">
                            <a:effectLst/>
                            <a:latin typeface="Calibri" panose="020F0502020204030204" pitchFamily="34" charset="0"/>
                            <a:ea typeface="Calibri" panose="020F0502020204030204" pitchFamily="34" charset="0"/>
                          </a:endParaRPr>
                        </a:p>
                      </a:txBody>
                      <a:tcPr marL="64890" marR="64890" marT="0" marB="0"/>
                    </a:tc>
                    <a:tc>
                      <a:txBody>
                        <a:bodyPr/>
                        <a:lstStyle/>
                        <a:p>
                          <a:pPr algn="ctr">
                            <a:lnSpc>
                              <a:spcPct val="115000"/>
                            </a:lnSpc>
                            <a:spcAft>
                              <a:spcPts val="1000"/>
                            </a:spcAft>
                          </a:pPr>
                          <a:r>
                            <a:rPr lang="en-US" sz="1000">
                              <a:effectLst/>
                            </a:rPr>
                            <a:t> </a:t>
                          </a:r>
                          <a:endParaRPr lang="en-IN" sz="1000">
                            <a:effectLst/>
                            <a:latin typeface="Calibri" panose="020F0502020204030204" pitchFamily="34" charset="0"/>
                            <a:ea typeface="Calibri" panose="020F0502020204030204" pitchFamily="34" charset="0"/>
                          </a:endParaRPr>
                        </a:p>
                      </a:txBody>
                      <a:tcPr marL="64890" marR="64890" marT="0" marB="0"/>
                    </a:tc>
                    <a:tc>
                      <a:txBody>
                        <a:bodyPr/>
                        <a:lstStyle/>
                        <a:p>
                          <a:pPr algn="ctr">
                            <a:lnSpc>
                              <a:spcPct val="115000"/>
                            </a:lnSpc>
                            <a:spcAft>
                              <a:spcPts val="1000"/>
                            </a:spcAft>
                          </a:pPr>
                          <a:r>
                            <a:rPr lang="en-US" sz="1000" dirty="0">
                              <a:effectLst/>
                            </a:rPr>
                            <a:t>TOTAL</a:t>
                          </a:r>
                          <a:endParaRPr lang="en-IN" sz="1000" dirty="0">
                            <a:effectLst/>
                            <a:latin typeface="Calibri" panose="020F0502020204030204" pitchFamily="34" charset="0"/>
                            <a:ea typeface="Calibri" panose="020F0502020204030204" pitchFamily="34" charset="0"/>
                          </a:endParaRPr>
                        </a:p>
                      </a:txBody>
                      <a:tcPr marL="64890" marR="64890" marT="0" marB="0"/>
                    </a:tc>
                    <a:tc>
                      <a:txBody>
                        <a:bodyPr/>
                        <a:lstStyle/>
                        <a:p>
                          <a:pPr algn="ctr">
                            <a:lnSpc>
                              <a:spcPct val="115000"/>
                            </a:lnSpc>
                            <a:spcAft>
                              <a:spcPts val="1000"/>
                            </a:spcAft>
                          </a:pPr>
                          <a:r>
                            <a:rPr lang="en-US" sz="1000" dirty="0">
                              <a:effectLst/>
                            </a:rPr>
                            <a:t>0.9999</a:t>
                          </a:r>
                          <a:endParaRPr lang="en-IN" sz="1000" dirty="0">
                            <a:effectLst/>
                            <a:latin typeface="Calibri" panose="020F0502020204030204" pitchFamily="34" charset="0"/>
                            <a:ea typeface="Calibri" panose="020F0502020204030204" pitchFamily="34" charset="0"/>
                          </a:endParaRPr>
                        </a:p>
                      </a:txBody>
                      <a:tcPr marL="64890" marR="64890" marT="0" marB="0"/>
                    </a:tc>
                    <a:extLst>
                      <a:ext uri="{0D108BD9-81ED-4DB2-BD59-A6C34878D82A}">
                        <a16:rowId xmlns:a16="http://schemas.microsoft.com/office/drawing/2014/main" val="707225126"/>
                      </a:ext>
                    </a:extLst>
                  </a:tr>
                </a:tbl>
              </a:graphicData>
            </a:graphic>
          </p:graphicFrame>
        </mc:Fallback>
      </mc:AlternateContent>
      <p:sp>
        <p:nvSpPr>
          <p:cNvPr id="6" name="TextBox 5">
            <a:extLst>
              <a:ext uri="{FF2B5EF4-FFF2-40B4-BE49-F238E27FC236}">
                <a16:creationId xmlns:a16="http://schemas.microsoft.com/office/drawing/2014/main" id="{24052C8D-AF41-4803-4CAC-D75FB5B2B1CA}"/>
              </a:ext>
            </a:extLst>
          </p:cNvPr>
          <p:cNvSpPr txBox="1"/>
          <p:nvPr/>
        </p:nvSpPr>
        <p:spPr>
          <a:xfrm>
            <a:off x="1752600" y="1038998"/>
            <a:ext cx="4726236" cy="553998"/>
          </a:xfrm>
          <a:prstGeom prst="rect">
            <a:avLst/>
          </a:prstGeom>
          <a:noFill/>
        </p:spPr>
        <p:txBody>
          <a:bodyPr wrap="square">
            <a:spAutoFit/>
          </a:bodyPr>
          <a:lstStyle/>
          <a:p>
            <a:pPr marL="0" marR="0" lvl="0" indent="150813" algn="l" defTabSz="914400" rtl="0" eaLnBrk="0" fontAlgn="base" latinLnBrk="0" hangingPunct="0">
              <a:lnSpc>
                <a:spcPct val="100000"/>
              </a:lnSpc>
              <a:spcBef>
                <a:spcPct val="0"/>
              </a:spcBef>
              <a:spcAft>
                <a:spcPct val="0"/>
              </a:spcAft>
              <a:buClrTx/>
              <a:buSzTx/>
              <a:buFontTx/>
              <a:buNone/>
              <a:tabLst/>
            </a:pPr>
            <a:r>
              <a:rPr kumimoji="0" lang="en-US" altLang="en-US" sz="3000" b="1" i="0" u="none" strike="noStrike" cap="none" normalizeH="0" baseline="0" dirty="0">
                <a:ln>
                  <a:noFill/>
                </a:ln>
                <a:solidFill>
                  <a:srgbClr val="00B050"/>
                </a:solidFill>
                <a:effectLst/>
                <a:latin typeface="Arial" panose="020B0604020202020204" pitchFamily="34" charset="0"/>
              </a:rPr>
              <a:t>Case (iii)</a:t>
            </a:r>
          </a:p>
        </p:txBody>
      </p:sp>
    </p:spTree>
    <p:extLst>
      <p:ext uri="{BB962C8B-B14F-4D97-AF65-F5344CB8AC3E}">
        <p14:creationId xmlns:p14="http://schemas.microsoft.com/office/powerpoint/2010/main" val="12083965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p:cNvSpPr>
                <a:spLocks noGrp="1"/>
              </p:cNvSpPr>
              <p:nvPr>
                <p:ph type="body" idx="4294967295"/>
              </p:nvPr>
            </p:nvSpPr>
            <p:spPr>
              <a:xfrm>
                <a:off x="1139825" y="1961467"/>
                <a:ext cx="8004175" cy="5715000"/>
              </a:xfrm>
            </p:spPr>
            <p:txBody>
              <a:bodyPr>
                <a:noAutofit/>
              </a:bodyPr>
              <a:lstStyle/>
              <a:p>
                <a:pPr marL="0" indent="0">
                  <a:buNone/>
                </a:pPr>
                <a:r>
                  <a:rPr lang="en-US" dirty="0">
                    <a:solidFill>
                      <a:srgbClr val="1E14E6"/>
                    </a:solidFill>
                  </a:rPr>
                  <a:t>If λ= 0.3, µ</a:t>
                </a:r>
                <a:r>
                  <a:rPr lang="en-US" baseline="-25000" dirty="0">
                    <a:solidFill>
                      <a:srgbClr val="1E14E6"/>
                    </a:solidFill>
                  </a:rPr>
                  <a:t>1 </a:t>
                </a:r>
                <a:r>
                  <a:rPr lang="en-US" dirty="0">
                    <a:solidFill>
                      <a:srgbClr val="1E14E6"/>
                    </a:solidFill>
                  </a:rPr>
                  <a:t>= 0.5, µ</a:t>
                </a:r>
                <a:r>
                  <a:rPr lang="en-US" baseline="-25000" dirty="0">
                    <a:solidFill>
                      <a:srgbClr val="1E14E6"/>
                    </a:solidFill>
                  </a:rPr>
                  <a:t>2 </a:t>
                </a:r>
                <a:r>
                  <a:rPr lang="en-US" dirty="0">
                    <a:solidFill>
                      <a:srgbClr val="1E14E6"/>
                    </a:solidFill>
                  </a:rPr>
                  <a:t>= 0.4,  </a:t>
                </a:r>
                <a14:m>
                  <m:oMath xmlns:m="http://schemas.openxmlformats.org/officeDocument/2006/math">
                    <m:r>
                      <a:rPr lang="en-US" i="1">
                        <a:solidFill>
                          <a:srgbClr val="1E14E6"/>
                        </a:solidFill>
                        <a:latin typeface="Cambria Math" panose="02040503050406030204" pitchFamily="18" charset="0"/>
                      </a:rPr>
                      <m:t>=0.2</m:t>
                    </m:r>
                  </m:oMath>
                </a14:m>
                <a:r>
                  <a:rPr lang="en-US" dirty="0">
                    <a:solidFill>
                      <a:srgbClr val="1E14E6"/>
                    </a:solidFill>
                  </a:rPr>
                  <a:t>, </a:t>
                </a:r>
                <a14:m>
                  <m:oMath xmlns:m="http://schemas.openxmlformats.org/officeDocument/2006/math">
                    <m:r>
                      <a:rPr lang="en-US" i="1">
                        <a:solidFill>
                          <a:srgbClr val="1E14E6"/>
                        </a:solidFill>
                        <a:latin typeface="Cambria Math" panose="02040503050406030204" pitchFamily="18" charset="0"/>
                      </a:rPr>
                      <m:t>𝑅</m:t>
                    </m:r>
                    <m:r>
                      <a:rPr lang="en-US" i="1">
                        <a:solidFill>
                          <a:srgbClr val="1E14E6"/>
                        </a:solidFill>
                        <a:latin typeface="Cambria Math" panose="02040503050406030204" pitchFamily="18" charset="0"/>
                      </a:rPr>
                      <m:t>=</m:t>
                    </m:r>
                    <m:d>
                      <m:dPr>
                        <m:ctrlPr>
                          <a:rPr lang="en-IN" i="1">
                            <a:solidFill>
                              <a:srgbClr val="1E14E6"/>
                            </a:solidFill>
                            <a:latin typeface="Cambria Math" panose="02040503050406030204" pitchFamily="18" charset="0"/>
                          </a:rPr>
                        </m:ctrlPr>
                      </m:dPr>
                      <m:e>
                        <m:r>
                          <a:rPr lang="en-US" i="1">
                            <a:solidFill>
                              <a:srgbClr val="1E14E6"/>
                            </a:solidFill>
                            <a:latin typeface="Cambria Math" panose="02040503050406030204" pitchFamily="18" charset="0"/>
                          </a:rPr>
                          <m:t>0.2857 0 0 0.3333 </m:t>
                        </m:r>
                      </m:e>
                    </m:d>
                  </m:oMath>
                </a14:m>
                <a:endParaRPr lang="en-IN" dirty="0">
                  <a:solidFill>
                    <a:srgbClr val="1E14E6"/>
                  </a:solidFill>
                </a:endParaRPr>
              </a:p>
              <a:p>
                <a:pPr marL="457200" indent="-457200">
                  <a:buFont typeface="Arial" pitchFamily="34" charset="0"/>
                  <a:buChar char="•"/>
                </a:pPr>
                <a:endParaRPr lang="en-IN" sz="2600" dirty="0">
                  <a:solidFill>
                    <a:srgbClr val="1E14E6"/>
                  </a:solidFill>
                </a:endParaRPr>
              </a:p>
            </p:txBody>
          </p:sp>
        </mc:Choice>
        <mc:Fallback xmlns="">
          <p:sp>
            <p:nvSpPr>
              <p:cNvPr id="3" name="Text Placeholder 2"/>
              <p:cNvSpPr>
                <a:spLocks noGrp="1" noRot="1" noChangeAspect="1" noMove="1" noResize="1" noEditPoints="1" noAdjustHandles="1" noChangeArrowheads="1" noChangeShapeType="1" noTextEdit="1"/>
              </p:cNvSpPr>
              <p:nvPr>
                <p:ph type="body" idx="4294967295"/>
              </p:nvPr>
            </p:nvSpPr>
            <p:spPr>
              <a:xfrm>
                <a:off x="1139825" y="1961467"/>
                <a:ext cx="8004175" cy="5715000"/>
              </a:xfrm>
              <a:blipFill>
                <a:blip r:embed="rId2"/>
                <a:stretch>
                  <a:fillRect l="-685" t="-640"/>
                </a:stretch>
              </a:blipFill>
            </p:spPr>
            <p:txBody>
              <a:bodyPr/>
              <a:lstStyle/>
              <a:p>
                <a:r>
                  <a:rPr lang="en-IN">
                    <a:noFill/>
                  </a:rPr>
                  <a:t> </a:t>
                </a:r>
              </a:p>
            </p:txBody>
          </p:sp>
        </mc:Fallback>
      </mc:AlternateContent>
      <p:sp>
        <p:nvSpPr>
          <p:cNvPr id="5" name="TextBox 4">
            <a:extLst>
              <a:ext uri="{FF2B5EF4-FFF2-40B4-BE49-F238E27FC236}">
                <a16:creationId xmlns:a16="http://schemas.microsoft.com/office/drawing/2014/main" id="{026A63A3-23CF-032E-3D14-844E623722B9}"/>
              </a:ext>
            </a:extLst>
          </p:cNvPr>
          <p:cNvSpPr txBox="1"/>
          <p:nvPr/>
        </p:nvSpPr>
        <p:spPr>
          <a:xfrm>
            <a:off x="0" y="152400"/>
            <a:ext cx="9448799" cy="646331"/>
          </a:xfrm>
          <a:prstGeom prst="rect">
            <a:avLst/>
          </a:prstGeom>
          <a:noFill/>
        </p:spPr>
        <p:txBody>
          <a:bodyPr wrap="square">
            <a:spAutoFit/>
          </a:bodyPr>
          <a:lstStyle/>
          <a:p>
            <a:pPr algn="ctr"/>
            <a:r>
              <a:rPr lang="en-US" b="1" dirty="0">
                <a:solidFill>
                  <a:srgbClr val="FF0000"/>
                </a:solidFill>
                <a:latin typeface="Times New Roman" pitchFamily="18" charset="0"/>
                <a:cs typeface="Times New Roman" pitchFamily="18" charset="0"/>
              </a:rPr>
              <a:t>Attainment Expedients of Markovian Heterogeneous Water Heaters in Queueing Models </a:t>
            </a:r>
          </a:p>
          <a:p>
            <a:pPr algn="ctr"/>
            <a:r>
              <a:rPr lang="en-US" b="1" dirty="0">
                <a:solidFill>
                  <a:srgbClr val="FF0000"/>
                </a:solidFill>
                <a:latin typeface="Times New Roman" pitchFamily="18" charset="0"/>
                <a:cs typeface="Times New Roman" pitchFamily="18" charset="0"/>
              </a:rPr>
              <a:t>by Matrix Geometric Method</a:t>
            </a:r>
            <a:endParaRPr lang="en-US" b="1" dirty="0">
              <a:solidFill>
                <a:schemeClr val="accent6">
                  <a:lumMod val="50000"/>
                </a:schemeClr>
              </a:solidFill>
            </a:endParaRPr>
          </a:p>
        </p:txBody>
      </p:sp>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7676C494-ADAD-7971-2A89-DEBBFC5B593B}"/>
                  </a:ext>
                </a:extLst>
              </p:cNvPr>
              <p:cNvGraphicFramePr>
                <a:graphicFrameLocks noGrp="1"/>
              </p:cNvGraphicFramePr>
              <p:nvPr>
                <p:extLst>
                  <p:ext uri="{D42A27DB-BD31-4B8C-83A1-F6EECF244321}">
                    <p14:modId xmlns:p14="http://schemas.microsoft.com/office/powerpoint/2010/main" val="1204148979"/>
                  </p:ext>
                </p:extLst>
              </p:nvPr>
            </p:nvGraphicFramePr>
            <p:xfrm>
              <a:off x="2895600" y="2823085"/>
              <a:ext cx="4726236" cy="3991765"/>
            </p:xfrm>
            <a:graphic>
              <a:graphicData uri="http://schemas.openxmlformats.org/drawingml/2006/table">
                <a:tbl>
                  <a:tblPr bandRow="1">
                    <a:tableStyleId>{5C22544A-7EE6-4342-B048-85BDC9FD1C3A}</a:tableStyleId>
                  </a:tblPr>
                  <a:tblGrid>
                    <a:gridCol w="1181559">
                      <a:extLst>
                        <a:ext uri="{9D8B030D-6E8A-4147-A177-3AD203B41FA5}">
                          <a16:colId xmlns:a16="http://schemas.microsoft.com/office/drawing/2014/main" val="1873787664"/>
                        </a:ext>
                      </a:extLst>
                    </a:gridCol>
                    <a:gridCol w="1181559">
                      <a:extLst>
                        <a:ext uri="{9D8B030D-6E8A-4147-A177-3AD203B41FA5}">
                          <a16:colId xmlns:a16="http://schemas.microsoft.com/office/drawing/2014/main" val="4064595567"/>
                        </a:ext>
                      </a:extLst>
                    </a:gridCol>
                    <a:gridCol w="1181559">
                      <a:extLst>
                        <a:ext uri="{9D8B030D-6E8A-4147-A177-3AD203B41FA5}">
                          <a16:colId xmlns:a16="http://schemas.microsoft.com/office/drawing/2014/main" val="2176536943"/>
                        </a:ext>
                      </a:extLst>
                    </a:gridCol>
                    <a:gridCol w="1181559">
                      <a:extLst>
                        <a:ext uri="{9D8B030D-6E8A-4147-A177-3AD203B41FA5}">
                          <a16:colId xmlns:a16="http://schemas.microsoft.com/office/drawing/2014/main" val="1705291706"/>
                        </a:ext>
                      </a:extLst>
                    </a:gridCol>
                  </a:tblGrid>
                  <a:tr h="277586">
                    <a:tc>
                      <a:txBody>
                        <a:bodyPr/>
                        <a:lstStyle/>
                        <a:p>
                          <a:pPr algn="ct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IN" sz="900" i="1">
                                        <a:effectLst/>
                                        <a:latin typeface="Cambria Math" panose="02040503050406030204" pitchFamily="18" charset="0"/>
                                      </a:rPr>
                                    </m:ctrlPr>
                                  </m:sSubPr>
                                  <m:e>
                                    <m:r>
                                      <a:rPr lang="en-US" sz="800">
                                        <a:effectLst/>
                                        <a:latin typeface="Cambria Math" panose="02040503050406030204" pitchFamily="18" charset="0"/>
                                      </a:rPr>
                                      <m:t>𝛱</m:t>
                                    </m:r>
                                  </m:e>
                                  <m:sub>
                                    <m:r>
                                      <a:rPr lang="en-US" sz="900">
                                        <a:effectLst/>
                                        <a:latin typeface="Cambria Math" panose="02040503050406030204" pitchFamily="18" charset="0"/>
                                      </a:rPr>
                                      <m:t>𝑗</m:t>
                                    </m:r>
                                  </m:sub>
                                </m:sSub>
                              </m:oMath>
                            </m:oMathPara>
                          </a14:m>
                          <a:endParaRPr lang="en-IN" sz="800">
                            <a:effectLst/>
                            <a:latin typeface="Calibri" panose="020F0502020204030204" pitchFamily="34" charset="0"/>
                            <a:ea typeface="Calibri" panose="020F0502020204030204" pitchFamily="34" charset="0"/>
                          </a:endParaRPr>
                        </a:p>
                      </a:txBody>
                      <a:tcPr marL="50985" marR="50985" marT="0" marB="0"/>
                    </a:tc>
                    <a:tc>
                      <a:txBody>
                        <a:bodyPr/>
                        <a:lstStyle/>
                        <a:p>
                          <a:pPr>
                            <a:lnSpc>
                              <a:spcPct val="115000"/>
                            </a:lnSpc>
                            <a:spcAft>
                              <a:spcPts val="1000"/>
                            </a:spcAft>
                          </a:pPr>
                          <a:r>
                            <a:rPr lang="en-US" sz="800" dirty="0">
                              <a:effectLst/>
                            </a:rPr>
                            <a:t> </a:t>
                          </a:r>
                          <a:endParaRPr lang="en-IN" sz="800" dirty="0">
                            <a:effectLst/>
                            <a:latin typeface="Calibri" panose="020F0502020204030204" pitchFamily="34" charset="0"/>
                            <a:ea typeface="Calibri" panose="020F0502020204030204" pitchFamily="34" charset="0"/>
                          </a:endParaRPr>
                        </a:p>
                      </a:txBody>
                      <a:tcPr marL="50985" marR="50985" marT="0" marB="0"/>
                    </a:tc>
                    <a:tc>
                      <a:txBody>
                        <a:bodyPr/>
                        <a:lstStyle/>
                        <a:p>
                          <a:pPr>
                            <a:lnSpc>
                              <a:spcPct val="115000"/>
                            </a:lnSpc>
                            <a:spcAft>
                              <a:spcPts val="1000"/>
                            </a:spcAft>
                          </a:pPr>
                          <a:r>
                            <a:rPr lang="en-US" sz="800">
                              <a:effectLst/>
                            </a:rPr>
                            <a:t> </a:t>
                          </a:r>
                          <a:endParaRPr lang="en-IN" sz="800">
                            <a:effectLst/>
                            <a:latin typeface="Calibri" panose="020F0502020204030204" pitchFamily="34" charset="0"/>
                            <a:ea typeface="Calibri" panose="020F0502020204030204" pitchFamily="34" charset="0"/>
                          </a:endParaRPr>
                        </a:p>
                      </a:txBody>
                      <a:tcPr marL="50985" marR="50985" marT="0" marB="0"/>
                    </a:tc>
                    <a:tc>
                      <a:txBody>
                        <a:bodyPr/>
                        <a:lstStyle/>
                        <a:p>
                          <a:pPr algn="ctr">
                            <a:lnSpc>
                              <a:spcPct val="115000"/>
                            </a:lnSpc>
                            <a:spcAft>
                              <a:spcPts val="1000"/>
                            </a:spcAft>
                          </a:pPr>
                          <a:r>
                            <a:rPr lang="en-US" sz="800">
                              <a:effectLst/>
                            </a:rPr>
                            <a:t>TOTAL</a:t>
                          </a:r>
                          <a:endParaRPr lang="en-IN" sz="800">
                            <a:effectLst/>
                            <a:latin typeface="Calibri" panose="020F0502020204030204" pitchFamily="34" charset="0"/>
                            <a:ea typeface="Calibri" panose="020F0502020204030204" pitchFamily="34" charset="0"/>
                          </a:endParaRPr>
                        </a:p>
                      </a:txBody>
                      <a:tcPr marL="50985" marR="50985" marT="0" marB="0"/>
                    </a:tc>
                    <a:extLst>
                      <a:ext uri="{0D108BD9-81ED-4DB2-BD59-A6C34878D82A}">
                        <a16:rowId xmlns:a16="http://schemas.microsoft.com/office/drawing/2014/main" val="2551797217"/>
                      </a:ext>
                    </a:extLst>
                  </a:tr>
                  <a:tr h="277586">
                    <a:tc>
                      <a:txBody>
                        <a:bodyPr/>
                        <a:lstStyle/>
                        <a:p>
                          <a:pPr algn="ct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IN" sz="900" i="1">
                                        <a:effectLst/>
                                        <a:latin typeface="Cambria Math" panose="02040503050406030204" pitchFamily="18" charset="0"/>
                                      </a:rPr>
                                    </m:ctrlPr>
                                  </m:sSubPr>
                                  <m:e>
                                    <m:r>
                                      <a:rPr lang="en-US" sz="800">
                                        <a:effectLst/>
                                        <a:latin typeface="Cambria Math" panose="02040503050406030204" pitchFamily="18" charset="0"/>
                                      </a:rPr>
                                      <m:t>𝛱</m:t>
                                    </m:r>
                                  </m:e>
                                  <m:sub>
                                    <m:r>
                                      <a:rPr lang="en-US" sz="900">
                                        <a:effectLst/>
                                        <a:latin typeface="Cambria Math" panose="02040503050406030204" pitchFamily="18" charset="0"/>
                                      </a:rPr>
                                      <m:t>0</m:t>
                                    </m:r>
                                  </m:sub>
                                </m:sSub>
                              </m:oMath>
                            </m:oMathPara>
                          </a14:m>
                          <a:endParaRPr lang="en-IN" sz="800">
                            <a:effectLst/>
                            <a:latin typeface="Calibri" panose="020F0502020204030204" pitchFamily="34" charset="0"/>
                            <a:ea typeface="Calibri" panose="020F0502020204030204" pitchFamily="34" charset="0"/>
                          </a:endParaRPr>
                        </a:p>
                      </a:txBody>
                      <a:tcPr marL="50985" marR="50985" marT="0" marB="0"/>
                    </a:tc>
                    <a:tc>
                      <a:txBody>
                        <a:bodyPr/>
                        <a:lstStyle/>
                        <a:p>
                          <a:pPr algn="ctr">
                            <a:lnSpc>
                              <a:spcPct val="115000"/>
                            </a:lnSpc>
                            <a:spcAft>
                              <a:spcPts val="1000"/>
                            </a:spcAft>
                          </a:pPr>
                          <a:r>
                            <a:rPr lang="en-US" sz="800">
                              <a:effectLst/>
                            </a:rPr>
                            <a:t>0.3658</a:t>
                          </a:r>
                          <a:endParaRPr lang="en-IN" sz="800">
                            <a:effectLst/>
                            <a:latin typeface="Calibri" panose="020F0502020204030204" pitchFamily="34" charset="0"/>
                            <a:ea typeface="Calibri" panose="020F0502020204030204" pitchFamily="34" charset="0"/>
                          </a:endParaRPr>
                        </a:p>
                      </a:txBody>
                      <a:tcPr marL="50985" marR="50985" marT="0" marB="0"/>
                    </a:tc>
                    <a:tc>
                      <a:txBody>
                        <a:bodyPr/>
                        <a:lstStyle/>
                        <a:p>
                          <a:pPr algn="ctr">
                            <a:lnSpc>
                              <a:spcPct val="115000"/>
                            </a:lnSpc>
                            <a:spcAft>
                              <a:spcPts val="1000"/>
                            </a:spcAft>
                          </a:pPr>
                          <a:r>
                            <a:rPr lang="en-US" sz="800">
                              <a:effectLst/>
                            </a:rPr>
                            <a:t> </a:t>
                          </a:r>
                          <a:endParaRPr lang="en-IN" sz="800">
                            <a:effectLst/>
                            <a:latin typeface="Calibri" panose="020F0502020204030204" pitchFamily="34" charset="0"/>
                            <a:ea typeface="Calibri" panose="020F0502020204030204" pitchFamily="34" charset="0"/>
                          </a:endParaRPr>
                        </a:p>
                      </a:txBody>
                      <a:tcPr marL="50985" marR="50985" marT="0" marB="0"/>
                    </a:tc>
                    <a:tc>
                      <a:txBody>
                        <a:bodyPr/>
                        <a:lstStyle/>
                        <a:p>
                          <a:pPr algn="ctr">
                            <a:lnSpc>
                              <a:spcPct val="115000"/>
                            </a:lnSpc>
                            <a:spcAft>
                              <a:spcPts val="1000"/>
                            </a:spcAft>
                          </a:pPr>
                          <a:r>
                            <a:rPr lang="en-US" sz="800">
                              <a:effectLst/>
                            </a:rPr>
                            <a:t>0.3658</a:t>
                          </a:r>
                          <a:endParaRPr lang="en-IN" sz="800">
                            <a:effectLst/>
                            <a:latin typeface="Calibri" panose="020F0502020204030204" pitchFamily="34" charset="0"/>
                            <a:ea typeface="Calibri" panose="020F0502020204030204" pitchFamily="34" charset="0"/>
                          </a:endParaRPr>
                        </a:p>
                      </a:txBody>
                      <a:tcPr marL="50985" marR="50985" marT="0" marB="0"/>
                    </a:tc>
                    <a:extLst>
                      <a:ext uri="{0D108BD9-81ED-4DB2-BD59-A6C34878D82A}">
                        <a16:rowId xmlns:a16="http://schemas.microsoft.com/office/drawing/2014/main" val="3565875340"/>
                      </a:ext>
                    </a:extLst>
                  </a:tr>
                  <a:tr h="277586">
                    <a:tc>
                      <a:txBody>
                        <a:bodyPr/>
                        <a:lstStyle/>
                        <a:p>
                          <a:pPr algn="ct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IN" sz="900" i="1">
                                        <a:effectLst/>
                                        <a:latin typeface="Cambria Math" panose="02040503050406030204" pitchFamily="18" charset="0"/>
                                      </a:rPr>
                                    </m:ctrlPr>
                                  </m:sSubPr>
                                  <m:e>
                                    <m:r>
                                      <a:rPr lang="en-US" sz="800">
                                        <a:effectLst/>
                                        <a:latin typeface="Cambria Math" panose="02040503050406030204" pitchFamily="18" charset="0"/>
                                      </a:rPr>
                                      <m:t>𝛱</m:t>
                                    </m:r>
                                  </m:e>
                                  <m:sub>
                                    <m:r>
                                      <a:rPr lang="en-US" sz="900">
                                        <a:effectLst/>
                                        <a:latin typeface="Cambria Math" panose="02040503050406030204" pitchFamily="18" charset="0"/>
                                      </a:rPr>
                                      <m:t>1</m:t>
                                    </m:r>
                                  </m:sub>
                                </m:sSub>
                              </m:oMath>
                            </m:oMathPara>
                          </a14:m>
                          <a:endParaRPr lang="en-IN" sz="800">
                            <a:effectLst/>
                            <a:latin typeface="Calibri" panose="020F0502020204030204" pitchFamily="34" charset="0"/>
                            <a:ea typeface="Calibri" panose="020F0502020204030204" pitchFamily="34" charset="0"/>
                          </a:endParaRPr>
                        </a:p>
                      </a:txBody>
                      <a:tcPr marL="50985" marR="50985" marT="0" marB="0"/>
                    </a:tc>
                    <a:tc>
                      <a:txBody>
                        <a:bodyPr/>
                        <a:lstStyle/>
                        <a:p>
                          <a:pPr algn="ctr">
                            <a:lnSpc>
                              <a:spcPct val="115000"/>
                            </a:lnSpc>
                            <a:spcAft>
                              <a:spcPts val="1000"/>
                            </a:spcAft>
                          </a:pPr>
                          <a:r>
                            <a:rPr lang="en-US" sz="800">
                              <a:effectLst/>
                            </a:rPr>
                            <a:t>0.1670</a:t>
                          </a:r>
                          <a:endParaRPr lang="en-IN" sz="800">
                            <a:effectLst/>
                            <a:latin typeface="Calibri" panose="020F0502020204030204" pitchFamily="34" charset="0"/>
                            <a:ea typeface="Calibri" panose="020F0502020204030204" pitchFamily="34" charset="0"/>
                          </a:endParaRPr>
                        </a:p>
                      </a:txBody>
                      <a:tcPr marL="50985" marR="50985" marT="0" marB="0"/>
                    </a:tc>
                    <a:tc>
                      <a:txBody>
                        <a:bodyPr/>
                        <a:lstStyle/>
                        <a:p>
                          <a:pPr algn="ctr">
                            <a:lnSpc>
                              <a:spcPct val="115000"/>
                            </a:lnSpc>
                            <a:spcAft>
                              <a:spcPts val="1000"/>
                            </a:spcAft>
                          </a:pPr>
                          <a:r>
                            <a:rPr lang="en-US" sz="800">
                              <a:effectLst/>
                            </a:rPr>
                            <a:t>0.1709</a:t>
                          </a:r>
                          <a:endParaRPr lang="en-IN" sz="800">
                            <a:effectLst/>
                            <a:latin typeface="Calibri" panose="020F0502020204030204" pitchFamily="34" charset="0"/>
                            <a:ea typeface="Calibri" panose="020F0502020204030204" pitchFamily="34" charset="0"/>
                          </a:endParaRPr>
                        </a:p>
                      </a:txBody>
                      <a:tcPr marL="50985" marR="50985" marT="0" marB="0"/>
                    </a:tc>
                    <a:tc>
                      <a:txBody>
                        <a:bodyPr/>
                        <a:lstStyle/>
                        <a:p>
                          <a:pPr algn="ctr">
                            <a:lnSpc>
                              <a:spcPct val="115000"/>
                            </a:lnSpc>
                            <a:spcAft>
                              <a:spcPts val="1000"/>
                            </a:spcAft>
                          </a:pPr>
                          <a:r>
                            <a:rPr lang="en-US" sz="800">
                              <a:effectLst/>
                            </a:rPr>
                            <a:t>0.3379</a:t>
                          </a:r>
                          <a:endParaRPr lang="en-IN" sz="800">
                            <a:effectLst/>
                            <a:latin typeface="Calibri" panose="020F0502020204030204" pitchFamily="34" charset="0"/>
                            <a:ea typeface="Calibri" panose="020F0502020204030204" pitchFamily="34" charset="0"/>
                          </a:endParaRPr>
                        </a:p>
                      </a:txBody>
                      <a:tcPr marL="50985" marR="50985" marT="0" marB="0"/>
                    </a:tc>
                    <a:extLst>
                      <a:ext uri="{0D108BD9-81ED-4DB2-BD59-A6C34878D82A}">
                        <a16:rowId xmlns:a16="http://schemas.microsoft.com/office/drawing/2014/main" val="1659766970"/>
                      </a:ext>
                    </a:extLst>
                  </a:tr>
                  <a:tr h="277586">
                    <a:tc>
                      <a:txBody>
                        <a:bodyPr/>
                        <a:lstStyle/>
                        <a:p>
                          <a:pPr algn="ct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IN" sz="900" i="1">
                                        <a:effectLst/>
                                        <a:latin typeface="Cambria Math" panose="02040503050406030204" pitchFamily="18" charset="0"/>
                                      </a:rPr>
                                    </m:ctrlPr>
                                  </m:sSubPr>
                                  <m:e>
                                    <m:r>
                                      <a:rPr lang="en-US" sz="800">
                                        <a:effectLst/>
                                        <a:latin typeface="Cambria Math" panose="02040503050406030204" pitchFamily="18" charset="0"/>
                                      </a:rPr>
                                      <m:t>𝛱</m:t>
                                    </m:r>
                                  </m:e>
                                  <m:sub>
                                    <m:r>
                                      <a:rPr lang="en-US" sz="900">
                                        <a:effectLst/>
                                        <a:latin typeface="Cambria Math" panose="02040503050406030204" pitchFamily="18" charset="0"/>
                                      </a:rPr>
                                      <m:t>2</m:t>
                                    </m:r>
                                  </m:sub>
                                </m:sSub>
                              </m:oMath>
                            </m:oMathPara>
                          </a14:m>
                          <a:endParaRPr lang="en-IN" sz="800">
                            <a:effectLst/>
                            <a:latin typeface="Calibri" panose="020F0502020204030204" pitchFamily="34" charset="0"/>
                            <a:ea typeface="Calibri" panose="020F0502020204030204" pitchFamily="34" charset="0"/>
                          </a:endParaRPr>
                        </a:p>
                      </a:txBody>
                      <a:tcPr marL="50985" marR="50985" marT="0" marB="0"/>
                    </a:tc>
                    <a:tc>
                      <a:txBody>
                        <a:bodyPr/>
                        <a:lstStyle/>
                        <a:p>
                          <a:pPr algn="ctr">
                            <a:lnSpc>
                              <a:spcPct val="115000"/>
                            </a:lnSpc>
                            <a:spcAft>
                              <a:spcPts val="1000"/>
                            </a:spcAft>
                          </a:pPr>
                          <a:r>
                            <a:rPr lang="en-US" sz="800" dirty="0">
                              <a:effectLst/>
                            </a:rPr>
                            <a:t>0.0716</a:t>
                          </a:r>
                          <a:endParaRPr lang="en-IN" sz="800" dirty="0">
                            <a:effectLst/>
                            <a:latin typeface="Calibri" panose="020F0502020204030204" pitchFamily="34" charset="0"/>
                            <a:ea typeface="Calibri" panose="020F0502020204030204" pitchFamily="34" charset="0"/>
                          </a:endParaRPr>
                        </a:p>
                      </a:txBody>
                      <a:tcPr marL="50985" marR="50985" marT="0" marB="0"/>
                    </a:tc>
                    <a:tc>
                      <a:txBody>
                        <a:bodyPr/>
                        <a:lstStyle/>
                        <a:p>
                          <a:pPr algn="ctr">
                            <a:lnSpc>
                              <a:spcPct val="115000"/>
                            </a:lnSpc>
                            <a:spcAft>
                              <a:spcPts val="1000"/>
                            </a:spcAft>
                          </a:pPr>
                          <a:r>
                            <a:rPr lang="en-US" sz="800">
                              <a:effectLst/>
                            </a:rPr>
                            <a:t>0.0855</a:t>
                          </a:r>
                          <a:endParaRPr lang="en-IN" sz="800">
                            <a:effectLst/>
                            <a:latin typeface="Calibri" panose="020F0502020204030204" pitchFamily="34" charset="0"/>
                            <a:ea typeface="Calibri" panose="020F0502020204030204" pitchFamily="34" charset="0"/>
                          </a:endParaRPr>
                        </a:p>
                      </a:txBody>
                      <a:tcPr marL="50985" marR="50985" marT="0" marB="0"/>
                    </a:tc>
                    <a:tc>
                      <a:txBody>
                        <a:bodyPr/>
                        <a:lstStyle/>
                        <a:p>
                          <a:pPr algn="ctr">
                            <a:lnSpc>
                              <a:spcPct val="115000"/>
                            </a:lnSpc>
                            <a:spcAft>
                              <a:spcPts val="1000"/>
                            </a:spcAft>
                          </a:pPr>
                          <a:r>
                            <a:rPr lang="en-US" sz="800">
                              <a:effectLst/>
                            </a:rPr>
                            <a:t>0.1571</a:t>
                          </a:r>
                          <a:endParaRPr lang="en-IN" sz="800">
                            <a:effectLst/>
                            <a:latin typeface="Calibri" panose="020F0502020204030204" pitchFamily="34" charset="0"/>
                            <a:ea typeface="Calibri" panose="020F0502020204030204" pitchFamily="34" charset="0"/>
                          </a:endParaRPr>
                        </a:p>
                      </a:txBody>
                      <a:tcPr marL="50985" marR="50985" marT="0" marB="0"/>
                    </a:tc>
                    <a:extLst>
                      <a:ext uri="{0D108BD9-81ED-4DB2-BD59-A6C34878D82A}">
                        <a16:rowId xmlns:a16="http://schemas.microsoft.com/office/drawing/2014/main" val="1802571388"/>
                      </a:ext>
                    </a:extLst>
                  </a:tr>
                  <a:tr h="277586">
                    <a:tc>
                      <a:txBody>
                        <a:bodyPr/>
                        <a:lstStyle/>
                        <a:p>
                          <a:pPr algn="ct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IN" sz="900" i="1">
                                        <a:effectLst/>
                                        <a:latin typeface="Cambria Math" panose="02040503050406030204" pitchFamily="18" charset="0"/>
                                      </a:rPr>
                                    </m:ctrlPr>
                                  </m:sSubPr>
                                  <m:e>
                                    <m:r>
                                      <a:rPr lang="en-US" sz="800">
                                        <a:effectLst/>
                                        <a:latin typeface="Cambria Math" panose="02040503050406030204" pitchFamily="18" charset="0"/>
                                      </a:rPr>
                                      <m:t>𝛱</m:t>
                                    </m:r>
                                  </m:e>
                                  <m:sub>
                                    <m:r>
                                      <a:rPr lang="en-US" sz="900">
                                        <a:effectLst/>
                                        <a:latin typeface="Cambria Math" panose="02040503050406030204" pitchFamily="18" charset="0"/>
                                      </a:rPr>
                                      <m:t>3</m:t>
                                    </m:r>
                                  </m:sub>
                                </m:sSub>
                              </m:oMath>
                            </m:oMathPara>
                          </a14:m>
                          <a:endParaRPr lang="en-IN" sz="800">
                            <a:effectLst/>
                            <a:latin typeface="Calibri" panose="020F0502020204030204" pitchFamily="34" charset="0"/>
                            <a:ea typeface="Calibri" panose="020F0502020204030204" pitchFamily="34" charset="0"/>
                          </a:endParaRPr>
                        </a:p>
                      </a:txBody>
                      <a:tcPr marL="50985" marR="50985" marT="0" marB="0"/>
                    </a:tc>
                    <a:tc>
                      <a:txBody>
                        <a:bodyPr/>
                        <a:lstStyle/>
                        <a:p>
                          <a:pPr algn="ctr">
                            <a:lnSpc>
                              <a:spcPct val="115000"/>
                            </a:lnSpc>
                            <a:spcAft>
                              <a:spcPts val="1000"/>
                            </a:spcAft>
                          </a:pPr>
                          <a:r>
                            <a:rPr lang="en-US" sz="800">
                              <a:effectLst/>
                            </a:rPr>
                            <a:t>0.0307</a:t>
                          </a:r>
                          <a:endParaRPr lang="en-IN" sz="800">
                            <a:effectLst/>
                            <a:latin typeface="Calibri" panose="020F0502020204030204" pitchFamily="34" charset="0"/>
                            <a:ea typeface="Calibri" panose="020F0502020204030204" pitchFamily="34" charset="0"/>
                          </a:endParaRPr>
                        </a:p>
                      </a:txBody>
                      <a:tcPr marL="50985" marR="50985" marT="0" marB="0"/>
                    </a:tc>
                    <a:tc>
                      <a:txBody>
                        <a:bodyPr/>
                        <a:lstStyle/>
                        <a:p>
                          <a:pPr algn="ctr">
                            <a:lnSpc>
                              <a:spcPct val="115000"/>
                            </a:lnSpc>
                            <a:spcAft>
                              <a:spcPts val="1000"/>
                            </a:spcAft>
                          </a:pPr>
                          <a:r>
                            <a:rPr lang="en-US" sz="800">
                              <a:effectLst/>
                            </a:rPr>
                            <a:t>0.0427</a:t>
                          </a:r>
                          <a:endParaRPr lang="en-IN" sz="800">
                            <a:effectLst/>
                            <a:latin typeface="Calibri" panose="020F0502020204030204" pitchFamily="34" charset="0"/>
                            <a:ea typeface="Calibri" panose="020F0502020204030204" pitchFamily="34" charset="0"/>
                          </a:endParaRPr>
                        </a:p>
                      </a:txBody>
                      <a:tcPr marL="50985" marR="50985" marT="0" marB="0"/>
                    </a:tc>
                    <a:tc>
                      <a:txBody>
                        <a:bodyPr/>
                        <a:lstStyle/>
                        <a:p>
                          <a:pPr algn="ctr">
                            <a:lnSpc>
                              <a:spcPct val="115000"/>
                            </a:lnSpc>
                            <a:spcAft>
                              <a:spcPts val="1000"/>
                            </a:spcAft>
                          </a:pPr>
                          <a:r>
                            <a:rPr lang="en-US" sz="800">
                              <a:effectLst/>
                            </a:rPr>
                            <a:t>0.0734</a:t>
                          </a:r>
                          <a:endParaRPr lang="en-IN" sz="800">
                            <a:effectLst/>
                            <a:latin typeface="Calibri" panose="020F0502020204030204" pitchFamily="34" charset="0"/>
                            <a:ea typeface="Calibri" panose="020F0502020204030204" pitchFamily="34" charset="0"/>
                          </a:endParaRPr>
                        </a:p>
                      </a:txBody>
                      <a:tcPr marL="50985" marR="50985" marT="0" marB="0"/>
                    </a:tc>
                    <a:extLst>
                      <a:ext uri="{0D108BD9-81ED-4DB2-BD59-A6C34878D82A}">
                        <a16:rowId xmlns:a16="http://schemas.microsoft.com/office/drawing/2014/main" val="2988150807"/>
                      </a:ext>
                    </a:extLst>
                  </a:tr>
                  <a:tr h="277586">
                    <a:tc>
                      <a:txBody>
                        <a:bodyPr/>
                        <a:lstStyle/>
                        <a:p>
                          <a:pPr algn="ct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IN" sz="900" i="1">
                                        <a:effectLst/>
                                        <a:latin typeface="Cambria Math" panose="02040503050406030204" pitchFamily="18" charset="0"/>
                                      </a:rPr>
                                    </m:ctrlPr>
                                  </m:sSubPr>
                                  <m:e>
                                    <m:r>
                                      <a:rPr lang="en-US" sz="800">
                                        <a:effectLst/>
                                        <a:latin typeface="Cambria Math" panose="02040503050406030204" pitchFamily="18" charset="0"/>
                                      </a:rPr>
                                      <m:t>𝛱</m:t>
                                    </m:r>
                                  </m:e>
                                  <m:sub>
                                    <m:r>
                                      <a:rPr lang="en-US" sz="900">
                                        <a:effectLst/>
                                        <a:latin typeface="Cambria Math" panose="02040503050406030204" pitchFamily="18" charset="0"/>
                                      </a:rPr>
                                      <m:t>4</m:t>
                                    </m:r>
                                  </m:sub>
                                </m:sSub>
                              </m:oMath>
                            </m:oMathPara>
                          </a14:m>
                          <a:endParaRPr lang="en-IN" sz="800">
                            <a:effectLst/>
                            <a:latin typeface="Calibri" panose="020F0502020204030204" pitchFamily="34" charset="0"/>
                            <a:ea typeface="Calibri" panose="020F0502020204030204" pitchFamily="34" charset="0"/>
                          </a:endParaRPr>
                        </a:p>
                      </a:txBody>
                      <a:tcPr marL="50985" marR="50985" marT="0" marB="0"/>
                    </a:tc>
                    <a:tc>
                      <a:txBody>
                        <a:bodyPr/>
                        <a:lstStyle/>
                        <a:p>
                          <a:pPr algn="ctr">
                            <a:lnSpc>
                              <a:spcPct val="115000"/>
                            </a:lnSpc>
                            <a:spcAft>
                              <a:spcPts val="1000"/>
                            </a:spcAft>
                          </a:pPr>
                          <a:r>
                            <a:rPr lang="en-US" sz="800">
                              <a:effectLst/>
                            </a:rPr>
                            <a:t>0.0131</a:t>
                          </a:r>
                          <a:endParaRPr lang="en-IN" sz="800">
                            <a:effectLst/>
                            <a:latin typeface="Calibri" panose="020F0502020204030204" pitchFamily="34" charset="0"/>
                            <a:ea typeface="Calibri" panose="020F0502020204030204" pitchFamily="34" charset="0"/>
                          </a:endParaRPr>
                        </a:p>
                      </a:txBody>
                      <a:tcPr marL="50985" marR="50985" marT="0" marB="0"/>
                    </a:tc>
                    <a:tc>
                      <a:txBody>
                        <a:bodyPr/>
                        <a:lstStyle/>
                        <a:p>
                          <a:pPr algn="ctr">
                            <a:lnSpc>
                              <a:spcPct val="115000"/>
                            </a:lnSpc>
                            <a:spcAft>
                              <a:spcPts val="1000"/>
                            </a:spcAft>
                          </a:pPr>
                          <a:r>
                            <a:rPr lang="en-US" sz="800">
                              <a:effectLst/>
                            </a:rPr>
                            <a:t>0.0214</a:t>
                          </a:r>
                          <a:endParaRPr lang="en-IN" sz="800">
                            <a:effectLst/>
                            <a:latin typeface="Calibri" panose="020F0502020204030204" pitchFamily="34" charset="0"/>
                            <a:ea typeface="Calibri" panose="020F0502020204030204" pitchFamily="34" charset="0"/>
                          </a:endParaRPr>
                        </a:p>
                      </a:txBody>
                      <a:tcPr marL="50985" marR="50985" marT="0" marB="0"/>
                    </a:tc>
                    <a:tc>
                      <a:txBody>
                        <a:bodyPr/>
                        <a:lstStyle/>
                        <a:p>
                          <a:pPr algn="ctr">
                            <a:lnSpc>
                              <a:spcPct val="115000"/>
                            </a:lnSpc>
                            <a:spcAft>
                              <a:spcPts val="1000"/>
                            </a:spcAft>
                          </a:pPr>
                          <a:r>
                            <a:rPr lang="en-US" sz="800">
                              <a:effectLst/>
                            </a:rPr>
                            <a:t>0.0345</a:t>
                          </a:r>
                          <a:endParaRPr lang="en-IN" sz="800">
                            <a:effectLst/>
                            <a:latin typeface="Calibri" panose="020F0502020204030204" pitchFamily="34" charset="0"/>
                            <a:ea typeface="Calibri" panose="020F0502020204030204" pitchFamily="34" charset="0"/>
                          </a:endParaRPr>
                        </a:p>
                      </a:txBody>
                      <a:tcPr marL="50985" marR="50985" marT="0" marB="0"/>
                    </a:tc>
                    <a:extLst>
                      <a:ext uri="{0D108BD9-81ED-4DB2-BD59-A6C34878D82A}">
                        <a16:rowId xmlns:a16="http://schemas.microsoft.com/office/drawing/2014/main" val="3070293899"/>
                      </a:ext>
                    </a:extLst>
                  </a:tr>
                  <a:tr h="277586">
                    <a:tc>
                      <a:txBody>
                        <a:bodyPr/>
                        <a:lstStyle/>
                        <a:p>
                          <a:pPr algn="ct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IN" sz="900" i="1">
                                        <a:effectLst/>
                                        <a:latin typeface="Cambria Math" panose="02040503050406030204" pitchFamily="18" charset="0"/>
                                      </a:rPr>
                                    </m:ctrlPr>
                                  </m:sSubPr>
                                  <m:e>
                                    <m:r>
                                      <a:rPr lang="en-US" sz="800">
                                        <a:effectLst/>
                                        <a:latin typeface="Cambria Math" panose="02040503050406030204" pitchFamily="18" charset="0"/>
                                      </a:rPr>
                                      <m:t>𝛱</m:t>
                                    </m:r>
                                  </m:e>
                                  <m:sub>
                                    <m:r>
                                      <a:rPr lang="en-US" sz="900">
                                        <a:effectLst/>
                                        <a:latin typeface="Cambria Math" panose="02040503050406030204" pitchFamily="18" charset="0"/>
                                      </a:rPr>
                                      <m:t>5</m:t>
                                    </m:r>
                                  </m:sub>
                                </m:sSub>
                              </m:oMath>
                            </m:oMathPara>
                          </a14:m>
                          <a:endParaRPr lang="en-IN" sz="800">
                            <a:effectLst/>
                            <a:latin typeface="Calibri" panose="020F0502020204030204" pitchFamily="34" charset="0"/>
                            <a:ea typeface="Calibri" panose="020F0502020204030204" pitchFamily="34" charset="0"/>
                          </a:endParaRPr>
                        </a:p>
                      </a:txBody>
                      <a:tcPr marL="50985" marR="50985" marT="0" marB="0"/>
                    </a:tc>
                    <a:tc>
                      <a:txBody>
                        <a:bodyPr/>
                        <a:lstStyle/>
                        <a:p>
                          <a:pPr algn="ctr">
                            <a:lnSpc>
                              <a:spcPct val="115000"/>
                            </a:lnSpc>
                            <a:spcAft>
                              <a:spcPts val="1000"/>
                            </a:spcAft>
                          </a:pPr>
                          <a:r>
                            <a:rPr lang="en-US" sz="800">
                              <a:effectLst/>
                            </a:rPr>
                            <a:t>0.0056</a:t>
                          </a:r>
                          <a:endParaRPr lang="en-IN" sz="800">
                            <a:effectLst/>
                            <a:latin typeface="Calibri" panose="020F0502020204030204" pitchFamily="34" charset="0"/>
                            <a:ea typeface="Calibri" panose="020F0502020204030204" pitchFamily="34" charset="0"/>
                          </a:endParaRPr>
                        </a:p>
                      </a:txBody>
                      <a:tcPr marL="50985" marR="50985" marT="0" marB="0"/>
                    </a:tc>
                    <a:tc>
                      <a:txBody>
                        <a:bodyPr/>
                        <a:lstStyle/>
                        <a:p>
                          <a:pPr algn="ctr">
                            <a:lnSpc>
                              <a:spcPct val="115000"/>
                            </a:lnSpc>
                            <a:spcAft>
                              <a:spcPts val="1000"/>
                            </a:spcAft>
                          </a:pPr>
                          <a:r>
                            <a:rPr lang="en-US" sz="800">
                              <a:effectLst/>
                            </a:rPr>
                            <a:t>0.0107</a:t>
                          </a:r>
                          <a:endParaRPr lang="en-IN" sz="800">
                            <a:effectLst/>
                            <a:latin typeface="Calibri" panose="020F0502020204030204" pitchFamily="34" charset="0"/>
                            <a:ea typeface="Calibri" panose="020F0502020204030204" pitchFamily="34" charset="0"/>
                          </a:endParaRPr>
                        </a:p>
                      </a:txBody>
                      <a:tcPr marL="50985" marR="50985" marT="0" marB="0"/>
                    </a:tc>
                    <a:tc>
                      <a:txBody>
                        <a:bodyPr/>
                        <a:lstStyle/>
                        <a:p>
                          <a:pPr algn="ctr">
                            <a:lnSpc>
                              <a:spcPct val="115000"/>
                            </a:lnSpc>
                            <a:spcAft>
                              <a:spcPts val="1000"/>
                            </a:spcAft>
                          </a:pPr>
                          <a:r>
                            <a:rPr lang="en-US" sz="800">
                              <a:effectLst/>
                            </a:rPr>
                            <a:t>0.0163</a:t>
                          </a:r>
                          <a:endParaRPr lang="en-IN" sz="800">
                            <a:effectLst/>
                            <a:latin typeface="Calibri" panose="020F0502020204030204" pitchFamily="34" charset="0"/>
                            <a:ea typeface="Calibri" panose="020F0502020204030204" pitchFamily="34" charset="0"/>
                          </a:endParaRPr>
                        </a:p>
                      </a:txBody>
                      <a:tcPr marL="50985" marR="50985" marT="0" marB="0"/>
                    </a:tc>
                    <a:extLst>
                      <a:ext uri="{0D108BD9-81ED-4DB2-BD59-A6C34878D82A}">
                        <a16:rowId xmlns:a16="http://schemas.microsoft.com/office/drawing/2014/main" val="4282574048"/>
                      </a:ext>
                    </a:extLst>
                  </a:tr>
                  <a:tr h="277586">
                    <a:tc>
                      <a:txBody>
                        <a:bodyPr/>
                        <a:lstStyle/>
                        <a:p>
                          <a:pPr algn="ct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IN" sz="900" i="1">
                                        <a:effectLst/>
                                        <a:latin typeface="Cambria Math" panose="02040503050406030204" pitchFamily="18" charset="0"/>
                                      </a:rPr>
                                    </m:ctrlPr>
                                  </m:sSubPr>
                                  <m:e>
                                    <m:r>
                                      <a:rPr lang="en-US" sz="800">
                                        <a:effectLst/>
                                        <a:latin typeface="Cambria Math" panose="02040503050406030204" pitchFamily="18" charset="0"/>
                                      </a:rPr>
                                      <m:t>𝛱</m:t>
                                    </m:r>
                                  </m:e>
                                  <m:sub>
                                    <m:r>
                                      <a:rPr lang="en-US" sz="900">
                                        <a:effectLst/>
                                        <a:latin typeface="Cambria Math" panose="02040503050406030204" pitchFamily="18" charset="0"/>
                                      </a:rPr>
                                      <m:t>6</m:t>
                                    </m:r>
                                  </m:sub>
                                </m:sSub>
                              </m:oMath>
                            </m:oMathPara>
                          </a14:m>
                          <a:endParaRPr lang="en-IN" sz="800">
                            <a:effectLst/>
                            <a:latin typeface="Calibri" panose="020F0502020204030204" pitchFamily="34" charset="0"/>
                            <a:ea typeface="Calibri" panose="020F0502020204030204" pitchFamily="34" charset="0"/>
                          </a:endParaRPr>
                        </a:p>
                      </a:txBody>
                      <a:tcPr marL="50985" marR="50985" marT="0" marB="0"/>
                    </a:tc>
                    <a:tc>
                      <a:txBody>
                        <a:bodyPr/>
                        <a:lstStyle/>
                        <a:p>
                          <a:pPr algn="ctr">
                            <a:lnSpc>
                              <a:spcPct val="115000"/>
                            </a:lnSpc>
                            <a:spcAft>
                              <a:spcPts val="1000"/>
                            </a:spcAft>
                          </a:pPr>
                          <a:r>
                            <a:rPr lang="en-US" sz="800">
                              <a:effectLst/>
                            </a:rPr>
                            <a:t>0.0024</a:t>
                          </a:r>
                          <a:endParaRPr lang="en-IN" sz="800">
                            <a:effectLst/>
                            <a:latin typeface="Calibri" panose="020F0502020204030204" pitchFamily="34" charset="0"/>
                            <a:ea typeface="Calibri" panose="020F0502020204030204" pitchFamily="34" charset="0"/>
                          </a:endParaRPr>
                        </a:p>
                      </a:txBody>
                      <a:tcPr marL="50985" marR="50985" marT="0" marB="0"/>
                    </a:tc>
                    <a:tc>
                      <a:txBody>
                        <a:bodyPr/>
                        <a:lstStyle/>
                        <a:p>
                          <a:pPr algn="ctr">
                            <a:lnSpc>
                              <a:spcPct val="115000"/>
                            </a:lnSpc>
                            <a:spcAft>
                              <a:spcPts val="1000"/>
                            </a:spcAft>
                          </a:pPr>
                          <a:r>
                            <a:rPr lang="en-US" sz="800">
                              <a:effectLst/>
                            </a:rPr>
                            <a:t>0.0053</a:t>
                          </a:r>
                          <a:endParaRPr lang="en-IN" sz="800">
                            <a:effectLst/>
                            <a:latin typeface="Calibri" panose="020F0502020204030204" pitchFamily="34" charset="0"/>
                            <a:ea typeface="Calibri" panose="020F0502020204030204" pitchFamily="34" charset="0"/>
                          </a:endParaRPr>
                        </a:p>
                      </a:txBody>
                      <a:tcPr marL="50985" marR="50985" marT="0" marB="0"/>
                    </a:tc>
                    <a:tc>
                      <a:txBody>
                        <a:bodyPr/>
                        <a:lstStyle/>
                        <a:p>
                          <a:pPr algn="ctr">
                            <a:lnSpc>
                              <a:spcPct val="115000"/>
                            </a:lnSpc>
                            <a:spcAft>
                              <a:spcPts val="1000"/>
                            </a:spcAft>
                          </a:pPr>
                          <a:r>
                            <a:rPr lang="en-US" sz="800">
                              <a:effectLst/>
                            </a:rPr>
                            <a:t>0.0077</a:t>
                          </a:r>
                          <a:endParaRPr lang="en-IN" sz="800">
                            <a:effectLst/>
                            <a:latin typeface="Calibri" panose="020F0502020204030204" pitchFamily="34" charset="0"/>
                            <a:ea typeface="Calibri" panose="020F0502020204030204" pitchFamily="34" charset="0"/>
                          </a:endParaRPr>
                        </a:p>
                      </a:txBody>
                      <a:tcPr marL="50985" marR="50985" marT="0" marB="0"/>
                    </a:tc>
                    <a:extLst>
                      <a:ext uri="{0D108BD9-81ED-4DB2-BD59-A6C34878D82A}">
                        <a16:rowId xmlns:a16="http://schemas.microsoft.com/office/drawing/2014/main" val="3603557837"/>
                      </a:ext>
                    </a:extLst>
                  </a:tr>
                  <a:tr h="277586">
                    <a:tc>
                      <a:txBody>
                        <a:bodyPr/>
                        <a:lstStyle/>
                        <a:p>
                          <a:pPr algn="ct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IN" sz="900" i="1">
                                        <a:effectLst/>
                                        <a:latin typeface="Cambria Math" panose="02040503050406030204" pitchFamily="18" charset="0"/>
                                      </a:rPr>
                                    </m:ctrlPr>
                                  </m:sSubPr>
                                  <m:e>
                                    <m:r>
                                      <a:rPr lang="en-US" sz="800">
                                        <a:effectLst/>
                                        <a:latin typeface="Cambria Math" panose="02040503050406030204" pitchFamily="18" charset="0"/>
                                      </a:rPr>
                                      <m:t>𝛱</m:t>
                                    </m:r>
                                  </m:e>
                                  <m:sub>
                                    <m:r>
                                      <a:rPr lang="en-US" sz="900">
                                        <a:effectLst/>
                                        <a:latin typeface="Cambria Math" panose="02040503050406030204" pitchFamily="18" charset="0"/>
                                      </a:rPr>
                                      <m:t>7</m:t>
                                    </m:r>
                                  </m:sub>
                                </m:sSub>
                              </m:oMath>
                            </m:oMathPara>
                          </a14:m>
                          <a:endParaRPr lang="en-IN" sz="800">
                            <a:effectLst/>
                            <a:latin typeface="Calibri" panose="020F0502020204030204" pitchFamily="34" charset="0"/>
                            <a:ea typeface="Calibri" panose="020F0502020204030204" pitchFamily="34" charset="0"/>
                          </a:endParaRPr>
                        </a:p>
                      </a:txBody>
                      <a:tcPr marL="50985" marR="50985" marT="0" marB="0"/>
                    </a:tc>
                    <a:tc>
                      <a:txBody>
                        <a:bodyPr/>
                        <a:lstStyle/>
                        <a:p>
                          <a:pPr algn="ctr">
                            <a:lnSpc>
                              <a:spcPct val="115000"/>
                            </a:lnSpc>
                            <a:spcAft>
                              <a:spcPts val="1000"/>
                            </a:spcAft>
                          </a:pPr>
                          <a:r>
                            <a:rPr lang="en-US" sz="800">
                              <a:effectLst/>
                            </a:rPr>
                            <a:t>0.0010</a:t>
                          </a:r>
                          <a:endParaRPr lang="en-IN" sz="800">
                            <a:effectLst/>
                            <a:latin typeface="Calibri" panose="020F0502020204030204" pitchFamily="34" charset="0"/>
                            <a:ea typeface="Calibri" panose="020F0502020204030204" pitchFamily="34" charset="0"/>
                          </a:endParaRPr>
                        </a:p>
                      </a:txBody>
                      <a:tcPr marL="50985" marR="50985" marT="0" marB="0"/>
                    </a:tc>
                    <a:tc>
                      <a:txBody>
                        <a:bodyPr/>
                        <a:lstStyle/>
                        <a:p>
                          <a:pPr algn="ctr">
                            <a:lnSpc>
                              <a:spcPct val="115000"/>
                            </a:lnSpc>
                            <a:spcAft>
                              <a:spcPts val="1000"/>
                            </a:spcAft>
                          </a:pPr>
                          <a:r>
                            <a:rPr lang="en-US" sz="800">
                              <a:effectLst/>
                            </a:rPr>
                            <a:t>0.0027</a:t>
                          </a:r>
                          <a:endParaRPr lang="en-IN" sz="800">
                            <a:effectLst/>
                            <a:latin typeface="Calibri" panose="020F0502020204030204" pitchFamily="34" charset="0"/>
                            <a:ea typeface="Calibri" panose="020F0502020204030204" pitchFamily="34" charset="0"/>
                          </a:endParaRPr>
                        </a:p>
                      </a:txBody>
                      <a:tcPr marL="50985" marR="50985" marT="0" marB="0"/>
                    </a:tc>
                    <a:tc>
                      <a:txBody>
                        <a:bodyPr/>
                        <a:lstStyle/>
                        <a:p>
                          <a:pPr algn="ctr">
                            <a:lnSpc>
                              <a:spcPct val="115000"/>
                            </a:lnSpc>
                            <a:spcAft>
                              <a:spcPts val="1000"/>
                            </a:spcAft>
                          </a:pPr>
                          <a:r>
                            <a:rPr lang="en-US" sz="800">
                              <a:effectLst/>
                            </a:rPr>
                            <a:t>0.0037</a:t>
                          </a:r>
                          <a:endParaRPr lang="en-IN" sz="800">
                            <a:effectLst/>
                            <a:latin typeface="Calibri" panose="020F0502020204030204" pitchFamily="34" charset="0"/>
                            <a:ea typeface="Calibri" panose="020F0502020204030204" pitchFamily="34" charset="0"/>
                          </a:endParaRPr>
                        </a:p>
                      </a:txBody>
                      <a:tcPr marL="50985" marR="50985" marT="0" marB="0"/>
                    </a:tc>
                    <a:extLst>
                      <a:ext uri="{0D108BD9-81ED-4DB2-BD59-A6C34878D82A}">
                        <a16:rowId xmlns:a16="http://schemas.microsoft.com/office/drawing/2014/main" val="1108031470"/>
                      </a:ext>
                    </a:extLst>
                  </a:tr>
                  <a:tr h="277586">
                    <a:tc>
                      <a:txBody>
                        <a:bodyPr/>
                        <a:lstStyle/>
                        <a:p>
                          <a:pPr algn="ct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IN" sz="900" i="1">
                                        <a:effectLst/>
                                        <a:latin typeface="Cambria Math" panose="02040503050406030204" pitchFamily="18" charset="0"/>
                                      </a:rPr>
                                    </m:ctrlPr>
                                  </m:sSubPr>
                                  <m:e>
                                    <m:r>
                                      <a:rPr lang="en-US" sz="800">
                                        <a:effectLst/>
                                        <a:latin typeface="Cambria Math" panose="02040503050406030204" pitchFamily="18" charset="0"/>
                                      </a:rPr>
                                      <m:t>𝛱</m:t>
                                    </m:r>
                                  </m:e>
                                  <m:sub>
                                    <m:r>
                                      <a:rPr lang="en-US" sz="900">
                                        <a:effectLst/>
                                        <a:latin typeface="Cambria Math" panose="02040503050406030204" pitchFamily="18" charset="0"/>
                                      </a:rPr>
                                      <m:t>8</m:t>
                                    </m:r>
                                  </m:sub>
                                </m:sSub>
                              </m:oMath>
                            </m:oMathPara>
                          </a14:m>
                          <a:endParaRPr lang="en-IN" sz="800">
                            <a:effectLst/>
                            <a:latin typeface="Calibri" panose="020F0502020204030204" pitchFamily="34" charset="0"/>
                            <a:ea typeface="Calibri" panose="020F0502020204030204" pitchFamily="34" charset="0"/>
                          </a:endParaRPr>
                        </a:p>
                      </a:txBody>
                      <a:tcPr marL="50985" marR="50985" marT="0" marB="0"/>
                    </a:tc>
                    <a:tc>
                      <a:txBody>
                        <a:bodyPr/>
                        <a:lstStyle/>
                        <a:p>
                          <a:pPr algn="ctr">
                            <a:lnSpc>
                              <a:spcPct val="115000"/>
                            </a:lnSpc>
                            <a:spcAft>
                              <a:spcPts val="1000"/>
                            </a:spcAft>
                          </a:pPr>
                          <a:r>
                            <a:rPr lang="en-US" sz="800">
                              <a:effectLst/>
                            </a:rPr>
                            <a:t>0.0004</a:t>
                          </a:r>
                          <a:endParaRPr lang="en-IN" sz="800">
                            <a:effectLst/>
                            <a:latin typeface="Calibri" panose="020F0502020204030204" pitchFamily="34" charset="0"/>
                            <a:ea typeface="Calibri" panose="020F0502020204030204" pitchFamily="34" charset="0"/>
                          </a:endParaRPr>
                        </a:p>
                      </a:txBody>
                      <a:tcPr marL="50985" marR="50985" marT="0" marB="0"/>
                    </a:tc>
                    <a:tc>
                      <a:txBody>
                        <a:bodyPr/>
                        <a:lstStyle/>
                        <a:p>
                          <a:pPr algn="ctr">
                            <a:lnSpc>
                              <a:spcPct val="115000"/>
                            </a:lnSpc>
                            <a:spcAft>
                              <a:spcPts val="1000"/>
                            </a:spcAft>
                          </a:pPr>
                          <a:r>
                            <a:rPr lang="en-US" sz="800">
                              <a:effectLst/>
                            </a:rPr>
                            <a:t>0.0013</a:t>
                          </a:r>
                          <a:endParaRPr lang="en-IN" sz="800">
                            <a:effectLst/>
                            <a:latin typeface="Calibri" panose="020F0502020204030204" pitchFamily="34" charset="0"/>
                            <a:ea typeface="Calibri" panose="020F0502020204030204" pitchFamily="34" charset="0"/>
                          </a:endParaRPr>
                        </a:p>
                      </a:txBody>
                      <a:tcPr marL="50985" marR="50985" marT="0" marB="0"/>
                    </a:tc>
                    <a:tc>
                      <a:txBody>
                        <a:bodyPr/>
                        <a:lstStyle/>
                        <a:p>
                          <a:pPr algn="ctr">
                            <a:lnSpc>
                              <a:spcPct val="115000"/>
                            </a:lnSpc>
                            <a:spcAft>
                              <a:spcPts val="1000"/>
                            </a:spcAft>
                          </a:pPr>
                          <a:r>
                            <a:rPr lang="en-US" sz="800">
                              <a:effectLst/>
                            </a:rPr>
                            <a:t>0.0017</a:t>
                          </a:r>
                          <a:endParaRPr lang="en-IN" sz="800">
                            <a:effectLst/>
                            <a:latin typeface="Calibri" panose="020F0502020204030204" pitchFamily="34" charset="0"/>
                            <a:ea typeface="Calibri" panose="020F0502020204030204" pitchFamily="34" charset="0"/>
                          </a:endParaRPr>
                        </a:p>
                      </a:txBody>
                      <a:tcPr marL="50985" marR="50985" marT="0" marB="0"/>
                    </a:tc>
                    <a:extLst>
                      <a:ext uri="{0D108BD9-81ED-4DB2-BD59-A6C34878D82A}">
                        <a16:rowId xmlns:a16="http://schemas.microsoft.com/office/drawing/2014/main" val="4045901178"/>
                      </a:ext>
                    </a:extLst>
                  </a:tr>
                  <a:tr h="277586">
                    <a:tc>
                      <a:txBody>
                        <a:bodyPr/>
                        <a:lstStyle/>
                        <a:p>
                          <a:pPr algn="ct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IN" sz="900" i="1">
                                        <a:effectLst/>
                                        <a:latin typeface="Cambria Math" panose="02040503050406030204" pitchFamily="18" charset="0"/>
                                      </a:rPr>
                                    </m:ctrlPr>
                                  </m:sSubPr>
                                  <m:e>
                                    <m:r>
                                      <a:rPr lang="en-US" sz="800">
                                        <a:effectLst/>
                                        <a:latin typeface="Cambria Math" panose="02040503050406030204" pitchFamily="18" charset="0"/>
                                      </a:rPr>
                                      <m:t>𝛱</m:t>
                                    </m:r>
                                  </m:e>
                                  <m:sub>
                                    <m:r>
                                      <a:rPr lang="en-US" sz="900">
                                        <a:effectLst/>
                                        <a:latin typeface="Cambria Math" panose="02040503050406030204" pitchFamily="18" charset="0"/>
                                      </a:rPr>
                                      <m:t>9</m:t>
                                    </m:r>
                                  </m:sub>
                                </m:sSub>
                              </m:oMath>
                            </m:oMathPara>
                          </a14:m>
                          <a:endParaRPr lang="en-IN" sz="800">
                            <a:effectLst/>
                            <a:latin typeface="Calibri" panose="020F0502020204030204" pitchFamily="34" charset="0"/>
                            <a:ea typeface="Calibri" panose="020F0502020204030204" pitchFamily="34" charset="0"/>
                          </a:endParaRPr>
                        </a:p>
                      </a:txBody>
                      <a:tcPr marL="50985" marR="50985" marT="0" marB="0"/>
                    </a:tc>
                    <a:tc>
                      <a:txBody>
                        <a:bodyPr/>
                        <a:lstStyle/>
                        <a:p>
                          <a:pPr algn="ctr">
                            <a:lnSpc>
                              <a:spcPct val="115000"/>
                            </a:lnSpc>
                            <a:spcAft>
                              <a:spcPts val="1000"/>
                            </a:spcAft>
                          </a:pPr>
                          <a:r>
                            <a:rPr lang="en-US" sz="800">
                              <a:effectLst/>
                            </a:rPr>
                            <a:t>0.0002</a:t>
                          </a:r>
                          <a:endParaRPr lang="en-IN" sz="800">
                            <a:effectLst/>
                            <a:latin typeface="Calibri" panose="020F0502020204030204" pitchFamily="34" charset="0"/>
                            <a:ea typeface="Calibri" panose="020F0502020204030204" pitchFamily="34" charset="0"/>
                          </a:endParaRPr>
                        </a:p>
                      </a:txBody>
                      <a:tcPr marL="50985" marR="50985" marT="0" marB="0"/>
                    </a:tc>
                    <a:tc>
                      <a:txBody>
                        <a:bodyPr/>
                        <a:lstStyle/>
                        <a:p>
                          <a:pPr algn="ctr">
                            <a:lnSpc>
                              <a:spcPct val="115000"/>
                            </a:lnSpc>
                            <a:spcAft>
                              <a:spcPts val="1000"/>
                            </a:spcAft>
                          </a:pPr>
                          <a:r>
                            <a:rPr lang="en-US" sz="800">
                              <a:effectLst/>
                            </a:rPr>
                            <a:t>0.0007</a:t>
                          </a:r>
                          <a:endParaRPr lang="en-IN" sz="800">
                            <a:effectLst/>
                            <a:latin typeface="Calibri" panose="020F0502020204030204" pitchFamily="34" charset="0"/>
                            <a:ea typeface="Calibri" panose="020F0502020204030204" pitchFamily="34" charset="0"/>
                          </a:endParaRPr>
                        </a:p>
                      </a:txBody>
                      <a:tcPr marL="50985" marR="50985" marT="0" marB="0"/>
                    </a:tc>
                    <a:tc>
                      <a:txBody>
                        <a:bodyPr/>
                        <a:lstStyle/>
                        <a:p>
                          <a:pPr algn="ctr">
                            <a:lnSpc>
                              <a:spcPct val="115000"/>
                            </a:lnSpc>
                            <a:spcAft>
                              <a:spcPts val="1000"/>
                            </a:spcAft>
                          </a:pPr>
                          <a:r>
                            <a:rPr lang="en-US" sz="800">
                              <a:effectLst/>
                            </a:rPr>
                            <a:t>0.0009</a:t>
                          </a:r>
                          <a:endParaRPr lang="en-IN" sz="800">
                            <a:effectLst/>
                            <a:latin typeface="Calibri" panose="020F0502020204030204" pitchFamily="34" charset="0"/>
                            <a:ea typeface="Calibri" panose="020F0502020204030204" pitchFamily="34" charset="0"/>
                          </a:endParaRPr>
                        </a:p>
                      </a:txBody>
                      <a:tcPr marL="50985" marR="50985" marT="0" marB="0"/>
                    </a:tc>
                    <a:extLst>
                      <a:ext uri="{0D108BD9-81ED-4DB2-BD59-A6C34878D82A}">
                        <a16:rowId xmlns:a16="http://schemas.microsoft.com/office/drawing/2014/main" val="1420921348"/>
                      </a:ext>
                    </a:extLst>
                  </a:tr>
                  <a:tr h="277586">
                    <a:tc>
                      <a:txBody>
                        <a:bodyPr/>
                        <a:lstStyle/>
                        <a:p>
                          <a:pPr algn="ct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IN" sz="900" i="1">
                                        <a:effectLst/>
                                        <a:latin typeface="Cambria Math" panose="02040503050406030204" pitchFamily="18" charset="0"/>
                                      </a:rPr>
                                    </m:ctrlPr>
                                  </m:sSubPr>
                                  <m:e>
                                    <m:r>
                                      <a:rPr lang="en-US" sz="800">
                                        <a:effectLst/>
                                        <a:latin typeface="Cambria Math" panose="02040503050406030204" pitchFamily="18" charset="0"/>
                                      </a:rPr>
                                      <m:t>𝛱</m:t>
                                    </m:r>
                                  </m:e>
                                  <m:sub>
                                    <m:r>
                                      <a:rPr lang="en-US" sz="900">
                                        <a:effectLst/>
                                        <a:latin typeface="Cambria Math" panose="02040503050406030204" pitchFamily="18" charset="0"/>
                                      </a:rPr>
                                      <m:t>10</m:t>
                                    </m:r>
                                  </m:sub>
                                </m:sSub>
                              </m:oMath>
                            </m:oMathPara>
                          </a14:m>
                          <a:endParaRPr lang="en-IN" sz="800">
                            <a:effectLst/>
                            <a:latin typeface="Calibri" panose="020F0502020204030204" pitchFamily="34" charset="0"/>
                            <a:ea typeface="Calibri" panose="020F0502020204030204" pitchFamily="34" charset="0"/>
                          </a:endParaRPr>
                        </a:p>
                      </a:txBody>
                      <a:tcPr marL="50985" marR="50985" marT="0" marB="0"/>
                    </a:tc>
                    <a:tc>
                      <a:txBody>
                        <a:bodyPr/>
                        <a:lstStyle/>
                        <a:p>
                          <a:pPr algn="ctr">
                            <a:lnSpc>
                              <a:spcPct val="115000"/>
                            </a:lnSpc>
                            <a:spcAft>
                              <a:spcPts val="1000"/>
                            </a:spcAft>
                          </a:pPr>
                          <a:r>
                            <a:rPr lang="en-US" sz="800">
                              <a:effectLst/>
                            </a:rPr>
                            <a:t>0.0001</a:t>
                          </a:r>
                          <a:endParaRPr lang="en-IN" sz="800">
                            <a:effectLst/>
                            <a:latin typeface="Calibri" panose="020F0502020204030204" pitchFamily="34" charset="0"/>
                            <a:ea typeface="Calibri" panose="020F0502020204030204" pitchFamily="34" charset="0"/>
                          </a:endParaRPr>
                        </a:p>
                      </a:txBody>
                      <a:tcPr marL="50985" marR="50985" marT="0" marB="0"/>
                    </a:tc>
                    <a:tc>
                      <a:txBody>
                        <a:bodyPr/>
                        <a:lstStyle/>
                        <a:p>
                          <a:pPr algn="ctr">
                            <a:lnSpc>
                              <a:spcPct val="115000"/>
                            </a:lnSpc>
                            <a:spcAft>
                              <a:spcPts val="1000"/>
                            </a:spcAft>
                          </a:pPr>
                          <a:r>
                            <a:rPr lang="en-US" sz="800">
                              <a:effectLst/>
                            </a:rPr>
                            <a:t>0.0003</a:t>
                          </a:r>
                          <a:endParaRPr lang="en-IN" sz="800">
                            <a:effectLst/>
                            <a:latin typeface="Calibri" panose="020F0502020204030204" pitchFamily="34" charset="0"/>
                            <a:ea typeface="Calibri" panose="020F0502020204030204" pitchFamily="34" charset="0"/>
                          </a:endParaRPr>
                        </a:p>
                      </a:txBody>
                      <a:tcPr marL="50985" marR="50985" marT="0" marB="0"/>
                    </a:tc>
                    <a:tc>
                      <a:txBody>
                        <a:bodyPr/>
                        <a:lstStyle/>
                        <a:p>
                          <a:pPr algn="ctr">
                            <a:lnSpc>
                              <a:spcPct val="115000"/>
                            </a:lnSpc>
                            <a:spcAft>
                              <a:spcPts val="1000"/>
                            </a:spcAft>
                          </a:pPr>
                          <a:r>
                            <a:rPr lang="en-US" sz="800">
                              <a:effectLst/>
                            </a:rPr>
                            <a:t>0.0004</a:t>
                          </a:r>
                          <a:endParaRPr lang="en-IN" sz="800">
                            <a:effectLst/>
                            <a:latin typeface="Calibri" panose="020F0502020204030204" pitchFamily="34" charset="0"/>
                            <a:ea typeface="Calibri" panose="020F0502020204030204" pitchFamily="34" charset="0"/>
                          </a:endParaRPr>
                        </a:p>
                      </a:txBody>
                      <a:tcPr marL="50985" marR="50985" marT="0" marB="0"/>
                    </a:tc>
                    <a:extLst>
                      <a:ext uri="{0D108BD9-81ED-4DB2-BD59-A6C34878D82A}">
                        <a16:rowId xmlns:a16="http://schemas.microsoft.com/office/drawing/2014/main" val="1701626410"/>
                      </a:ext>
                    </a:extLst>
                  </a:tr>
                  <a:tr h="277586">
                    <a:tc>
                      <a:txBody>
                        <a:bodyPr/>
                        <a:lstStyle/>
                        <a:p>
                          <a:pPr algn="ct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IN" sz="900" i="1">
                                        <a:effectLst/>
                                        <a:latin typeface="Cambria Math" panose="02040503050406030204" pitchFamily="18" charset="0"/>
                                      </a:rPr>
                                    </m:ctrlPr>
                                  </m:sSubPr>
                                  <m:e>
                                    <m:r>
                                      <a:rPr lang="en-US" sz="800">
                                        <a:effectLst/>
                                        <a:latin typeface="Cambria Math" panose="02040503050406030204" pitchFamily="18" charset="0"/>
                                      </a:rPr>
                                      <m:t>𝛱</m:t>
                                    </m:r>
                                  </m:e>
                                  <m:sub>
                                    <m:r>
                                      <a:rPr lang="en-US" sz="900">
                                        <a:effectLst/>
                                        <a:latin typeface="Cambria Math" panose="02040503050406030204" pitchFamily="18" charset="0"/>
                                      </a:rPr>
                                      <m:t>11</m:t>
                                    </m:r>
                                  </m:sub>
                                </m:sSub>
                              </m:oMath>
                            </m:oMathPara>
                          </a14:m>
                          <a:endParaRPr lang="en-IN" sz="800">
                            <a:effectLst/>
                            <a:latin typeface="Calibri" panose="020F0502020204030204" pitchFamily="34" charset="0"/>
                            <a:ea typeface="Calibri" panose="020F0502020204030204" pitchFamily="34" charset="0"/>
                          </a:endParaRPr>
                        </a:p>
                      </a:txBody>
                      <a:tcPr marL="50985" marR="50985" marT="0" marB="0"/>
                    </a:tc>
                    <a:tc>
                      <a:txBody>
                        <a:bodyPr/>
                        <a:lstStyle/>
                        <a:p>
                          <a:pPr algn="ctr">
                            <a:lnSpc>
                              <a:spcPct val="115000"/>
                            </a:lnSpc>
                            <a:spcAft>
                              <a:spcPts val="1000"/>
                            </a:spcAft>
                          </a:pPr>
                          <a:r>
                            <a:rPr lang="en-US" sz="800">
                              <a:effectLst/>
                            </a:rPr>
                            <a:t>0.0000</a:t>
                          </a:r>
                          <a:endParaRPr lang="en-IN" sz="800">
                            <a:effectLst/>
                            <a:latin typeface="Calibri" panose="020F0502020204030204" pitchFamily="34" charset="0"/>
                            <a:ea typeface="Calibri" panose="020F0502020204030204" pitchFamily="34" charset="0"/>
                          </a:endParaRPr>
                        </a:p>
                      </a:txBody>
                      <a:tcPr marL="50985" marR="50985" marT="0" marB="0"/>
                    </a:tc>
                    <a:tc>
                      <a:txBody>
                        <a:bodyPr/>
                        <a:lstStyle/>
                        <a:p>
                          <a:pPr algn="ctr">
                            <a:lnSpc>
                              <a:spcPct val="115000"/>
                            </a:lnSpc>
                            <a:spcAft>
                              <a:spcPts val="1000"/>
                            </a:spcAft>
                          </a:pPr>
                          <a:r>
                            <a:rPr lang="en-US" sz="800">
                              <a:effectLst/>
                            </a:rPr>
                            <a:t>0.0001</a:t>
                          </a:r>
                          <a:endParaRPr lang="en-IN" sz="800">
                            <a:effectLst/>
                            <a:latin typeface="Calibri" panose="020F0502020204030204" pitchFamily="34" charset="0"/>
                            <a:ea typeface="Calibri" panose="020F0502020204030204" pitchFamily="34" charset="0"/>
                          </a:endParaRPr>
                        </a:p>
                      </a:txBody>
                      <a:tcPr marL="50985" marR="50985" marT="0" marB="0"/>
                    </a:tc>
                    <a:tc>
                      <a:txBody>
                        <a:bodyPr/>
                        <a:lstStyle/>
                        <a:p>
                          <a:pPr algn="ctr">
                            <a:lnSpc>
                              <a:spcPct val="115000"/>
                            </a:lnSpc>
                            <a:spcAft>
                              <a:spcPts val="1000"/>
                            </a:spcAft>
                          </a:pPr>
                          <a:r>
                            <a:rPr lang="en-US" sz="800">
                              <a:effectLst/>
                            </a:rPr>
                            <a:t>0.0001</a:t>
                          </a:r>
                          <a:endParaRPr lang="en-IN" sz="800">
                            <a:effectLst/>
                            <a:latin typeface="Calibri" panose="020F0502020204030204" pitchFamily="34" charset="0"/>
                            <a:ea typeface="Calibri" panose="020F0502020204030204" pitchFamily="34" charset="0"/>
                          </a:endParaRPr>
                        </a:p>
                      </a:txBody>
                      <a:tcPr marL="50985" marR="50985" marT="0" marB="0"/>
                    </a:tc>
                    <a:extLst>
                      <a:ext uri="{0D108BD9-81ED-4DB2-BD59-A6C34878D82A}">
                        <a16:rowId xmlns:a16="http://schemas.microsoft.com/office/drawing/2014/main" val="34416325"/>
                      </a:ext>
                    </a:extLst>
                  </a:tr>
                  <a:tr h="277586">
                    <a:tc>
                      <a:txBody>
                        <a:bodyPr/>
                        <a:lstStyle/>
                        <a:p>
                          <a:pPr>
                            <a:lnSpc>
                              <a:spcPct val="115000"/>
                            </a:lnSpc>
                            <a:spcAft>
                              <a:spcPts val="1000"/>
                            </a:spcAft>
                          </a:pPr>
                          <a:r>
                            <a:rPr lang="en-US" sz="800">
                              <a:effectLst/>
                            </a:rPr>
                            <a:t> </a:t>
                          </a:r>
                          <a:endParaRPr lang="en-IN" sz="800">
                            <a:effectLst/>
                            <a:latin typeface="Calibri" panose="020F0502020204030204" pitchFamily="34" charset="0"/>
                            <a:ea typeface="Calibri" panose="020F0502020204030204" pitchFamily="34" charset="0"/>
                          </a:endParaRPr>
                        </a:p>
                      </a:txBody>
                      <a:tcPr marL="50985" marR="50985" marT="0" marB="0"/>
                    </a:tc>
                    <a:tc>
                      <a:txBody>
                        <a:bodyPr/>
                        <a:lstStyle/>
                        <a:p>
                          <a:pPr algn="ctr">
                            <a:lnSpc>
                              <a:spcPct val="115000"/>
                            </a:lnSpc>
                            <a:spcAft>
                              <a:spcPts val="1000"/>
                            </a:spcAft>
                          </a:pPr>
                          <a:r>
                            <a:rPr lang="en-US" sz="800">
                              <a:effectLst/>
                            </a:rPr>
                            <a:t> </a:t>
                          </a:r>
                          <a:endParaRPr lang="en-IN" sz="800">
                            <a:effectLst/>
                            <a:latin typeface="Calibri" panose="020F0502020204030204" pitchFamily="34" charset="0"/>
                            <a:ea typeface="Calibri" panose="020F0502020204030204" pitchFamily="34" charset="0"/>
                          </a:endParaRPr>
                        </a:p>
                      </a:txBody>
                      <a:tcPr marL="50985" marR="50985" marT="0" marB="0"/>
                    </a:tc>
                    <a:tc>
                      <a:txBody>
                        <a:bodyPr/>
                        <a:lstStyle/>
                        <a:p>
                          <a:pPr algn="ctr">
                            <a:lnSpc>
                              <a:spcPct val="115000"/>
                            </a:lnSpc>
                            <a:spcAft>
                              <a:spcPts val="1000"/>
                            </a:spcAft>
                          </a:pPr>
                          <a:r>
                            <a:rPr lang="en-US" sz="800">
                              <a:effectLst/>
                            </a:rPr>
                            <a:t>TOTAL</a:t>
                          </a:r>
                          <a:endParaRPr lang="en-IN" sz="800">
                            <a:effectLst/>
                            <a:latin typeface="Calibri" panose="020F0502020204030204" pitchFamily="34" charset="0"/>
                            <a:ea typeface="Calibri" panose="020F0502020204030204" pitchFamily="34" charset="0"/>
                          </a:endParaRPr>
                        </a:p>
                      </a:txBody>
                      <a:tcPr marL="50985" marR="50985" marT="0" marB="0"/>
                    </a:tc>
                    <a:tc>
                      <a:txBody>
                        <a:bodyPr/>
                        <a:lstStyle/>
                        <a:p>
                          <a:pPr algn="ctr">
                            <a:lnSpc>
                              <a:spcPct val="115000"/>
                            </a:lnSpc>
                            <a:spcAft>
                              <a:spcPts val="1000"/>
                            </a:spcAft>
                          </a:pPr>
                          <a:r>
                            <a:rPr lang="en-US" sz="800" dirty="0">
                              <a:effectLst/>
                            </a:rPr>
                            <a:t>0.9995</a:t>
                          </a:r>
                          <a:endParaRPr lang="en-IN" sz="800" dirty="0">
                            <a:effectLst/>
                            <a:latin typeface="Calibri" panose="020F0502020204030204" pitchFamily="34" charset="0"/>
                            <a:ea typeface="Calibri" panose="020F0502020204030204" pitchFamily="34" charset="0"/>
                          </a:endParaRPr>
                        </a:p>
                      </a:txBody>
                      <a:tcPr marL="50985" marR="50985" marT="0" marB="0"/>
                    </a:tc>
                    <a:extLst>
                      <a:ext uri="{0D108BD9-81ED-4DB2-BD59-A6C34878D82A}">
                        <a16:rowId xmlns:a16="http://schemas.microsoft.com/office/drawing/2014/main" val="773475236"/>
                      </a:ext>
                    </a:extLst>
                  </a:tr>
                </a:tbl>
              </a:graphicData>
            </a:graphic>
          </p:graphicFrame>
        </mc:Choice>
        <mc:Fallback xmlns="">
          <p:graphicFrame>
            <p:nvGraphicFramePr>
              <p:cNvPr id="7" name="Table 6">
                <a:extLst>
                  <a:ext uri="{FF2B5EF4-FFF2-40B4-BE49-F238E27FC236}">
                    <a16:creationId xmlns:a16="http://schemas.microsoft.com/office/drawing/2014/main" id="{7676C494-ADAD-7971-2A89-DEBBFC5B593B}"/>
                  </a:ext>
                </a:extLst>
              </p:cNvPr>
              <p:cNvGraphicFramePr>
                <a:graphicFrameLocks noGrp="1"/>
              </p:cNvGraphicFramePr>
              <p:nvPr>
                <p:extLst>
                  <p:ext uri="{D42A27DB-BD31-4B8C-83A1-F6EECF244321}">
                    <p14:modId xmlns:p14="http://schemas.microsoft.com/office/powerpoint/2010/main" val="1204148979"/>
                  </p:ext>
                </p:extLst>
              </p:nvPr>
            </p:nvGraphicFramePr>
            <p:xfrm>
              <a:off x="2895600" y="2823085"/>
              <a:ext cx="4726236" cy="3991765"/>
            </p:xfrm>
            <a:graphic>
              <a:graphicData uri="http://schemas.openxmlformats.org/drawingml/2006/table">
                <a:tbl>
                  <a:tblPr bandRow="1">
                    <a:tableStyleId>{5C22544A-7EE6-4342-B048-85BDC9FD1C3A}</a:tableStyleId>
                  </a:tblPr>
                  <a:tblGrid>
                    <a:gridCol w="1181559">
                      <a:extLst>
                        <a:ext uri="{9D8B030D-6E8A-4147-A177-3AD203B41FA5}">
                          <a16:colId xmlns:a16="http://schemas.microsoft.com/office/drawing/2014/main" val="1873787664"/>
                        </a:ext>
                      </a:extLst>
                    </a:gridCol>
                    <a:gridCol w="1181559">
                      <a:extLst>
                        <a:ext uri="{9D8B030D-6E8A-4147-A177-3AD203B41FA5}">
                          <a16:colId xmlns:a16="http://schemas.microsoft.com/office/drawing/2014/main" val="4064595567"/>
                        </a:ext>
                      </a:extLst>
                    </a:gridCol>
                    <a:gridCol w="1181559">
                      <a:extLst>
                        <a:ext uri="{9D8B030D-6E8A-4147-A177-3AD203B41FA5}">
                          <a16:colId xmlns:a16="http://schemas.microsoft.com/office/drawing/2014/main" val="2176536943"/>
                        </a:ext>
                      </a:extLst>
                    </a:gridCol>
                    <a:gridCol w="1181559">
                      <a:extLst>
                        <a:ext uri="{9D8B030D-6E8A-4147-A177-3AD203B41FA5}">
                          <a16:colId xmlns:a16="http://schemas.microsoft.com/office/drawing/2014/main" val="1705291706"/>
                        </a:ext>
                      </a:extLst>
                    </a:gridCol>
                  </a:tblGrid>
                  <a:tr h="297371">
                    <a:tc>
                      <a:txBody>
                        <a:bodyPr/>
                        <a:lstStyle/>
                        <a:p>
                          <a:endParaRPr lang="en-US"/>
                        </a:p>
                      </a:txBody>
                      <a:tcPr marL="50985" marR="50985" marT="0" marB="0">
                        <a:blipFill>
                          <a:blip r:embed="rId3"/>
                          <a:stretch>
                            <a:fillRect l="-1031" t="-8163" r="-301031" b="-1242857"/>
                          </a:stretch>
                        </a:blipFill>
                      </a:tcPr>
                    </a:tc>
                    <a:tc>
                      <a:txBody>
                        <a:bodyPr/>
                        <a:lstStyle/>
                        <a:p>
                          <a:pPr>
                            <a:lnSpc>
                              <a:spcPct val="115000"/>
                            </a:lnSpc>
                            <a:spcAft>
                              <a:spcPts val="1000"/>
                            </a:spcAft>
                          </a:pPr>
                          <a:r>
                            <a:rPr lang="en-US" sz="800" dirty="0">
                              <a:effectLst/>
                            </a:rPr>
                            <a:t> </a:t>
                          </a:r>
                          <a:endParaRPr lang="en-IN" sz="800" dirty="0">
                            <a:effectLst/>
                            <a:latin typeface="Calibri" panose="020F0502020204030204" pitchFamily="34" charset="0"/>
                            <a:ea typeface="Calibri" panose="020F0502020204030204" pitchFamily="34" charset="0"/>
                          </a:endParaRPr>
                        </a:p>
                      </a:txBody>
                      <a:tcPr marL="50985" marR="50985" marT="0" marB="0"/>
                    </a:tc>
                    <a:tc>
                      <a:txBody>
                        <a:bodyPr/>
                        <a:lstStyle/>
                        <a:p>
                          <a:pPr>
                            <a:lnSpc>
                              <a:spcPct val="115000"/>
                            </a:lnSpc>
                            <a:spcAft>
                              <a:spcPts val="1000"/>
                            </a:spcAft>
                          </a:pPr>
                          <a:r>
                            <a:rPr lang="en-US" sz="800">
                              <a:effectLst/>
                            </a:rPr>
                            <a:t> </a:t>
                          </a:r>
                          <a:endParaRPr lang="en-IN" sz="800">
                            <a:effectLst/>
                            <a:latin typeface="Calibri" panose="020F0502020204030204" pitchFamily="34" charset="0"/>
                            <a:ea typeface="Calibri" panose="020F0502020204030204" pitchFamily="34" charset="0"/>
                          </a:endParaRPr>
                        </a:p>
                      </a:txBody>
                      <a:tcPr marL="50985" marR="50985" marT="0" marB="0"/>
                    </a:tc>
                    <a:tc>
                      <a:txBody>
                        <a:bodyPr/>
                        <a:lstStyle/>
                        <a:p>
                          <a:pPr algn="ctr">
                            <a:lnSpc>
                              <a:spcPct val="115000"/>
                            </a:lnSpc>
                            <a:spcAft>
                              <a:spcPts val="1000"/>
                            </a:spcAft>
                          </a:pPr>
                          <a:r>
                            <a:rPr lang="en-US" sz="800">
                              <a:effectLst/>
                            </a:rPr>
                            <a:t>TOTAL</a:t>
                          </a:r>
                          <a:endParaRPr lang="en-IN" sz="800">
                            <a:effectLst/>
                            <a:latin typeface="Calibri" panose="020F0502020204030204" pitchFamily="34" charset="0"/>
                            <a:ea typeface="Calibri" panose="020F0502020204030204" pitchFamily="34" charset="0"/>
                          </a:endParaRPr>
                        </a:p>
                      </a:txBody>
                      <a:tcPr marL="50985" marR="50985" marT="0" marB="0"/>
                    </a:tc>
                    <a:extLst>
                      <a:ext uri="{0D108BD9-81ED-4DB2-BD59-A6C34878D82A}">
                        <a16:rowId xmlns:a16="http://schemas.microsoft.com/office/drawing/2014/main" val="2551797217"/>
                      </a:ext>
                    </a:extLst>
                  </a:tr>
                  <a:tr h="284734">
                    <a:tc>
                      <a:txBody>
                        <a:bodyPr/>
                        <a:lstStyle/>
                        <a:p>
                          <a:endParaRPr lang="en-US"/>
                        </a:p>
                      </a:txBody>
                      <a:tcPr marL="50985" marR="50985" marT="0" marB="0">
                        <a:blipFill>
                          <a:blip r:embed="rId3"/>
                          <a:stretch>
                            <a:fillRect l="-1031" t="-112766" r="-301031" b="-1195745"/>
                          </a:stretch>
                        </a:blipFill>
                      </a:tcPr>
                    </a:tc>
                    <a:tc>
                      <a:txBody>
                        <a:bodyPr/>
                        <a:lstStyle/>
                        <a:p>
                          <a:pPr algn="ctr">
                            <a:lnSpc>
                              <a:spcPct val="115000"/>
                            </a:lnSpc>
                            <a:spcAft>
                              <a:spcPts val="1000"/>
                            </a:spcAft>
                          </a:pPr>
                          <a:r>
                            <a:rPr lang="en-US" sz="800">
                              <a:effectLst/>
                            </a:rPr>
                            <a:t>0.3658</a:t>
                          </a:r>
                          <a:endParaRPr lang="en-IN" sz="800">
                            <a:effectLst/>
                            <a:latin typeface="Calibri" panose="020F0502020204030204" pitchFamily="34" charset="0"/>
                            <a:ea typeface="Calibri" panose="020F0502020204030204" pitchFamily="34" charset="0"/>
                          </a:endParaRPr>
                        </a:p>
                      </a:txBody>
                      <a:tcPr marL="50985" marR="50985" marT="0" marB="0"/>
                    </a:tc>
                    <a:tc>
                      <a:txBody>
                        <a:bodyPr/>
                        <a:lstStyle/>
                        <a:p>
                          <a:pPr algn="ctr">
                            <a:lnSpc>
                              <a:spcPct val="115000"/>
                            </a:lnSpc>
                            <a:spcAft>
                              <a:spcPts val="1000"/>
                            </a:spcAft>
                          </a:pPr>
                          <a:r>
                            <a:rPr lang="en-US" sz="800">
                              <a:effectLst/>
                            </a:rPr>
                            <a:t> </a:t>
                          </a:r>
                          <a:endParaRPr lang="en-IN" sz="800">
                            <a:effectLst/>
                            <a:latin typeface="Calibri" panose="020F0502020204030204" pitchFamily="34" charset="0"/>
                            <a:ea typeface="Calibri" panose="020F0502020204030204" pitchFamily="34" charset="0"/>
                          </a:endParaRPr>
                        </a:p>
                      </a:txBody>
                      <a:tcPr marL="50985" marR="50985" marT="0" marB="0"/>
                    </a:tc>
                    <a:tc>
                      <a:txBody>
                        <a:bodyPr/>
                        <a:lstStyle/>
                        <a:p>
                          <a:pPr algn="ctr">
                            <a:lnSpc>
                              <a:spcPct val="115000"/>
                            </a:lnSpc>
                            <a:spcAft>
                              <a:spcPts val="1000"/>
                            </a:spcAft>
                          </a:pPr>
                          <a:r>
                            <a:rPr lang="en-US" sz="800">
                              <a:effectLst/>
                            </a:rPr>
                            <a:t>0.3658</a:t>
                          </a:r>
                          <a:endParaRPr lang="en-IN" sz="800">
                            <a:effectLst/>
                            <a:latin typeface="Calibri" panose="020F0502020204030204" pitchFamily="34" charset="0"/>
                            <a:ea typeface="Calibri" panose="020F0502020204030204" pitchFamily="34" charset="0"/>
                          </a:endParaRPr>
                        </a:p>
                      </a:txBody>
                      <a:tcPr marL="50985" marR="50985" marT="0" marB="0"/>
                    </a:tc>
                    <a:extLst>
                      <a:ext uri="{0D108BD9-81ED-4DB2-BD59-A6C34878D82A}">
                        <a16:rowId xmlns:a16="http://schemas.microsoft.com/office/drawing/2014/main" val="3565875340"/>
                      </a:ext>
                    </a:extLst>
                  </a:tr>
                  <a:tr h="284734">
                    <a:tc>
                      <a:txBody>
                        <a:bodyPr/>
                        <a:lstStyle/>
                        <a:p>
                          <a:endParaRPr lang="en-US"/>
                        </a:p>
                      </a:txBody>
                      <a:tcPr marL="50985" marR="50985" marT="0" marB="0">
                        <a:blipFill>
                          <a:blip r:embed="rId3"/>
                          <a:stretch>
                            <a:fillRect l="-1031" t="-217391" r="-301031" b="-1121739"/>
                          </a:stretch>
                        </a:blipFill>
                      </a:tcPr>
                    </a:tc>
                    <a:tc>
                      <a:txBody>
                        <a:bodyPr/>
                        <a:lstStyle/>
                        <a:p>
                          <a:pPr algn="ctr">
                            <a:lnSpc>
                              <a:spcPct val="115000"/>
                            </a:lnSpc>
                            <a:spcAft>
                              <a:spcPts val="1000"/>
                            </a:spcAft>
                          </a:pPr>
                          <a:r>
                            <a:rPr lang="en-US" sz="800">
                              <a:effectLst/>
                            </a:rPr>
                            <a:t>0.1670</a:t>
                          </a:r>
                          <a:endParaRPr lang="en-IN" sz="800">
                            <a:effectLst/>
                            <a:latin typeface="Calibri" panose="020F0502020204030204" pitchFamily="34" charset="0"/>
                            <a:ea typeface="Calibri" panose="020F0502020204030204" pitchFamily="34" charset="0"/>
                          </a:endParaRPr>
                        </a:p>
                      </a:txBody>
                      <a:tcPr marL="50985" marR="50985" marT="0" marB="0"/>
                    </a:tc>
                    <a:tc>
                      <a:txBody>
                        <a:bodyPr/>
                        <a:lstStyle/>
                        <a:p>
                          <a:pPr algn="ctr">
                            <a:lnSpc>
                              <a:spcPct val="115000"/>
                            </a:lnSpc>
                            <a:spcAft>
                              <a:spcPts val="1000"/>
                            </a:spcAft>
                          </a:pPr>
                          <a:r>
                            <a:rPr lang="en-US" sz="800">
                              <a:effectLst/>
                            </a:rPr>
                            <a:t>0.1709</a:t>
                          </a:r>
                          <a:endParaRPr lang="en-IN" sz="800">
                            <a:effectLst/>
                            <a:latin typeface="Calibri" panose="020F0502020204030204" pitchFamily="34" charset="0"/>
                            <a:ea typeface="Calibri" panose="020F0502020204030204" pitchFamily="34" charset="0"/>
                          </a:endParaRPr>
                        </a:p>
                      </a:txBody>
                      <a:tcPr marL="50985" marR="50985" marT="0" marB="0"/>
                    </a:tc>
                    <a:tc>
                      <a:txBody>
                        <a:bodyPr/>
                        <a:lstStyle/>
                        <a:p>
                          <a:pPr algn="ctr">
                            <a:lnSpc>
                              <a:spcPct val="115000"/>
                            </a:lnSpc>
                            <a:spcAft>
                              <a:spcPts val="1000"/>
                            </a:spcAft>
                          </a:pPr>
                          <a:r>
                            <a:rPr lang="en-US" sz="800">
                              <a:effectLst/>
                            </a:rPr>
                            <a:t>0.3379</a:t>
                          </a:r>
                          <a:endParaRPr lang="en-IN" sz="800">
                            <a:effectLst/>
                            <a:latin typeface="Calibri" panose="020F0502020204030204" pitchFamily="34" charset="0"/>
                            <a:ea typeface="Calibri" panose="020F0502020204030204" pitchFamily="34" charset="0"/>
                          </a:endParaRPr>
                        </a:p>
                      </a:txBody>
                      <a:tcPr marL="50985" marR="50985" marT="0" marB="0"/>
                    </a:tc>
                    <a:extLst>
                      <a:ext uri="{0D108BD9-81ED-4DB2-BD59-A6C34878D82A}">
                        <a16:rowId xmlns:a16="http://schemas.microsoft.com/office/drawing/2014/main" val="1659766970"/>
                      </a:ext>
                    </a:extLst>
                  </a:tr>
                  <a:tr h="284734">
                    <a:tc>
                      <a:txBody>
                        <a:bodyPr/>
                        <a:lstStyle/>
                        <a:p>
                          <a:endParaRPr lang="en-US"/>
                        </a:p>
                      </a:txBody>
                      <a:tcPr marL="50985" marR="50985" marT="0" marB="0">
                        <a:blipFill>
                          <a:blip r:embed="rId3"/>
                          <a:stretch>
                            <a:fillRect l="-1031" t="-310638" r="-301031" b="-997872"/>
                          </a:stretch>
                        </a:blipFill>
                      </a:tcPr>
                    </a:tc>
                    <a:tc>
                      <a:txBody>
                        <a:bodyPr/>
                        <a:lstStyle/>
                        <a:p>
                          <a:pPr algn="ctr">
                            <a:lnSpc>
                              <a:spcPct val="115000"/>
                            </a:lnSpc>
                            <a:spcAft>
                              <a:spcPts val="1000"/>
                            </a:spcAft>
                          </a:pPr>
                          <a:r>
                            <a:rPr lang="en-US" sz="800" dirty="0">
                              <a:effectLst/>
                            </a:rPr>
                            <a:t>0.0716</a:t>
                          </a:r>
                          <a:endParaRPr lang="en-IN" sz="800" dirty="0">
                            <a:effectLst/>
                            <a:latin typeface="Calibri" panose="020F0502020204030204" pitchFamily="34" charset="0"/>
                            <a:ea typeface="Calibri" panose="020F0502020204030204" pitchFamily="34" charset="0"/>
                          </a:endParaRPr>
                        </a:p>
                      </a:txBody>
                      <a:tcPr marL="50985" marR="50985" marT="0" marB="0"/>
                    </a:tc>
                    <a:tc>
                      <a:txBody>
                        <a:bodyPr/>
                        <a:lstStyle/>
                        <a:p>
                          <a:pPr algn="ctr">
                            <a:lnSpc>
                              <a:spcPct val="115000"/>
                            </a:lnSpc>
                            <a:spcAft>
                              <a:spcPts val="1000"/>
                            </a:spcAft>
                          </a:pPr>
                          <a:r>
                            <a:rPr lang="en-US" sz="800">
                              <a:effectLst/>
                            </a:rPr>
                            <a:t>0.0855</a:t>
                          </a:r>
                          <a:endParaRPr lang="en-IN" sz="800">
                            <a:effectLst/>
                            <a:latin typeface="Calibri" panose="020F0502020204030204" pitchFamily="34" charset="0"/>
                            <a:ea typeface="Calibri" panose="020F0502020204030204" pitchFamily="34" charset="0"/>
                          </a:endParaRPr>
                        </a:p>
                      </a:txBody>
                      <a:tcPr marL="50985" marR="50985" marT="0" marB="0"/>
                    </a:tc>
                    <a:tc>
                      <a:txBody>
                        <a:bodyPr/>
                        <a:lstStyle/>
                        <a:p>
                          <a:pPr algn="ctr">
                            <a:lnSpc>
                              <a:spcPct val="115000"/>
                            </a:lnSpc>
                            <a:spcAft>
                              <a:spcPts val="1000"/>
                            </a:spcAft>
                          </a:pPr>
                          <a:r>
                            <a:rPr lang="en-US" sz="800">
                              <a:effectLst/>
                            </a:rPr>
                            <a:t>0.1571</a:t>
                          </a:r>
                          <a:endParaRPr lang="en-IN" sz="800">
                            <a:effectLst/>
                            <a:latin typeface="Calibri" panose="020F0502020204030204" pitchFamily="34" charset="0"/>
                            <a:ea typeface="Calibri" panose="020F0502020204030204" pitchFamily="34" charset="0"/>
                          </a:endParaRPr>
                        </a:p>
                      </a:txBody>
                      <a:tcPr marL="50985" marR="50985" marT="0" marB="0"/>
                    </a:tc>
                    <a:extLst>
                      <a:ext uri="{0D108BD9-81ED-4DB2-BD59-A6C34878D82A}">
                        <a16:rowId xmlns:a16="http://schemas.microsoft.com/office/drawing/2014/main" val="1802571388"/>
                      </a:ext>
                    </a:extLst>
                  </a:tr>
                  <a:tr h="284734">
                    <a:tc>
                      <a:txBody>
                        <a:bodyPr/>
                        <a:lstStyle/>
                        <a:p>
                          <a:endParaRPr lang="en-US"/>
                        </a:p>
                      </a:txBody>
                      <a:tcPr marL="50985" marR="50985" marT="0" marB="0">
                        <a:blipFill>
                          <a:blip r:embed="rId3"/>
                          <a:stretch>
                            <a:fillRect l="-1031" t="-410638" r="-301031" b="-897872"/>
                          </a:stretch>
                        </a:blipFill>
                      </a:tcPr>
                    </a:tc>
                    <a:tc>
                      <a:txBody>
                        <a:bodyPr/>
                        <a:lstStyle/>
                        <a:p>
                          <a:pPr algn="ctr">
                            <a:lnSpc>
                              <a:spcPct val="115000"/>
                            </a:lnSpc>
                            <a:spcAft>
                              <a:spcPts val="1000"/>
                            </a:spcAft>
                          </a:pPr>
                          <a:r>
                            <a:rPr lang="en-US" sz="800">
                              <a:effectLst/>
                            </a:rPr>
                            <a:t>0.0307</a:t>
                          </a:r>
                          <a:endParaRPr lang="en-IN" sz="800">
                            <a:effectLst/>
                            <a:latin typeface="Calibri" panose="020F0502020204030204" pitchFamily="34" charset="0"/>
                            <a:ea typeface="Calibri" panose="020F0502020204030204" pitchFamily="34" charset="0"/>
                          </a:endParaRPr>
                        </a:p>
                      </a:txBody>
                      <a:tcPr marL="50985" marR="50985" marT="0" marB="0"/>
                    </a:tc>
                    <a:tc>
                      <a:txBody>
                        <a:bodyPr/>
                        <a:lstStyle/>
                        <a:p>
                          <a:pPr algn="ctr">
                            <a:lnSpc>
                              <a:spcPct val="115000"/>
                            </a:lnSpc>
                            <a:spcAft>
                              <a:spcPts val="1000"/>
                            </a:spcAft>
                          </a:pPr>
                          <a:r>
                            <a:rPr lang="en-US" sz="800">
                              <a:effectLst/>
                            </a:rPr>
                            <a:t>0.0427</a:t>
                          </a:r>
                          <a:endParaRPr lang="en-IN" sz="800">
                            <a:effectLst/>
                            <a:latin typeface="Calibri" panose="020F0502020204030204" pitchFamily="34" charset="0"/>
                            <a:ea typeface="Calibri" panose="020F0502020204030204" pitchFamily="34" charset="0"/>
                          </a:endParaRPr>
                        </a:p>
                      </a:txBody>
                      <a:tcPr marL="50985" marR="50985" marT="0" marB="0"/>
                    </a:tc>
                    <a:tc>
                      <a:txBody>
                        <a:bodyPr/>
                        <a:lstStyle/>
                        <a:p>
                          <a:pPr algn="ctr">
                            <a:lnSpc>
                              <a:spcPct val="115000"/>
                            </a:lnSpc>
                            <a:spcAft>
                              <a:spcPts val="1000"/>
                            </a:spcAft>
                          </a:pPr>
                          <a:r>
                            <a:rPr lang="en-US" sz="800">
                              <a:effectLst/>
                            </a:rPr>
                            <a:t>0.0734</a:t>
                          </a:r>
                          <a:endParaRPr lang="en-IN" sz="800">
                            <a:effectLst/>
                            <a:latin typeface="Calibri" panose="020F0502020204030204" pitchFamily="34" charset="0"/>
                            <a:ea typeface="Calibri" panose="020F0502020204030204" pitchFamily="34" charset="0"/>
                          </a:endParaRPr>
                        </a:p>
                      </a:txBody>
                      <a:tcPr marL="50985" marR="50985" marT="0" marB="0"/>
                    </a:tc>
                    <a:extLst>
                      <a:ext uri="{0D108BD9-81ED-4DB2-BD59-A6C34878D82A}">
                        <a16:rowId xmlns:a16="http://schemas.microsoft.com/office/drawing/2014/main" val="2988150807"/>
                      </a:ext>
                    </a:extLst>
                  </a:tr>
                  <a:tr h="284734">
                    <a:tc>
                      <a:txBody>
                        <a:bodyPr/>
                        <a:lstStyle/>
                        <a:p>
                          <a:endParaRPr lang="en-US"/>
                        </a:p>
                      </a:txBody>
                      <a:tcPr marL="50985" marR="50985" marT="0" marB="0">
                        <a:blipFill>
                          <a:blip r:embed="rId3"/>
                          <a:stretch>
                            <a:fillRect l="-1031" t="-521739" r="-301031" b="-817391"/>
                          </a:stretch>
                        </a:blipFill>
                      </a:tcPr>
                    </a:tc>
                    <a:tc>
                      <a:txBody>
                        <a:bodyPr/>
                        <a:lstStyle/>
                        <a:p>
                          <a:pPr algn="ctr">
                            <a:lnSpc>
                              <a:spcPct val="115000"/>
                            </a:lnSpc>
                            <a:spcAft>
                              <a:spcPts val="1000"/>
                            </a:spcAft>
                          </a:pPr>
                          <a:r>
                            <a:rPr lang="en-US" sz="800">
                              <a:effectLst/>
                            </a:rPr>
                            <a:t>0.0131</a:t>
                          </a:r>
                          <a:endParaRPr lang="en-IN" sz="800">
                            <a:effectLst/>
                            <a:latin typeface="Calibri" panose="020F0502020204030204" pitchFamily="34" charset="0"/>
                            <a:ea typeface="Calibri" panose="020F0502020204030204" pitchFamily="34" charset="0"/>
                          </a:endParaRPr>
                        </a:p>
                      </a:txBody>
                      <a:tcPr marL="50985" marR="50985" marT="0" marB="0"/>
                    </a:tc>
                    <a:tc>
                      <a:txBody>
                        <a:bodyPr/>
                        <a:lstStyle/>
                        <a:p>
                          <a:pPr algn="ctr">
                            <a:lnSpc>
                              <a:spcPct val="115000"/>
                            </a:lnSpc>
                            <a:spcAft>
                              <a:spcPts val="1000"/>
                            </a:spcAft>
                          </a:pPr>
                          <a:r>
                            <a:rPr lang="en-US" sz="800">
                              <a:effectLst/>
                            </a:rPr>
                            <a:t>0.0214</a:t>
                          </a:r>
                          <a:endParaRPr lang="en-IN" sz="800">
                            <a:effectLst/>
                            <a:latin typeface="Calibri" panose="020F0502020204030204" pitchFamily="34" charset="0"/>
                            <a:ea typeface="Calibri" panose="020F0502020204030204" pitchFamily="34" charset="0"/>
                          </a:endParaRPr>
                        </a:p>
                      </a:txBody>
                      <a:tcPr marL="50985" marR="50985" marT="0" marB="0"/>
                    </a:tc>
                    <a:tc>
                      <a:txBody>
                        <a:bodyPr/>
                        <a:lstStyle/>
                        <a:p>
                          <a:pPr algn="ctr">
                            <a:lnSpc>
                              <a:spcPct val="115000"/>
                            </a:lnSpc>
                            <a:spcAft>
                              <a:spcPts val="1000"/>
                            </a:spcAft>
                          </a:pPr>
                          <a:r>
                            <a:rPr lang="en-US" sz="800">
                              <a:effectLst/>
                            </a:rPr>
                            <a:t>0.0345</a:t>
                          </a:r>
                          <a:endParaRPr lang="en-IN" sz="800">
                            <a:effectLst/>
                            <a:latin typeface="Calibri" panose="020F0502020204030204" pitchFamily="34" charset="0"/>
                            <a:ea typeface="Calibri" panose="020F0502020204030204" pitchFamily="34" charset="0"/>
                          </a:endParaRPr>
                        </a:p>
                      </a:txBody>
                      <a:tcPr marL="50985" marR="50985" marT="0" marB="0"/>
                    </a:tc>
                    <a:extLst>
                      <a:ext uri="{0D108BD9-81ED-4DB2-BD59-A6C34878D82A}">
                        <a16:rowId xmlns:a16="http://schemas.microsoft.com/office/drawing/2014/main" val="3070293899"/>
                      </a:ext>
                    </a:extLst>
                  </a:tr>
                  <a:tr h="284734">
                    <a:tc>
                      <a:txBody>
                        <a:bodyPr/>
                        <a:lstStyle/>
                        <a:p>
                          <a:endParaRPr lang="en-US"/>
                        </a:p>
                      </a:txBody>
                      <a:tcPr marL="50985" marR="50985" marT="0" marB="0">
                        <a:blipFill>
                          <a:blip r:embed="rId3"/>
                          <a:stretch>
                            <a:fillRect l="-1031" t="-608511" r="-301031" b="-700000"/>
                          </a:stretch>
                        </a:blipFill>
                      </a:tcPr>
                    </a:tc>
                    <a:tc>
                      <a:txBody>
                        <a:bodyPr/>
                        <a:lstStyle/>
                        <a:p>
                          <a:pPr algn="ctr">
                            <a:lnSpc>
                              <a:spcPct val="115000"/>
                            </a:lnSpc>
                            <a:spcAft>
                              <a:spcPts val="1000"/>
                            </a:spcAft>
                          </a:pPr>
                          <a:r>
                            <a:rPr lang="en-US" sz="800">
                              <a:effectLst/>
                            </a:rPr>
                            <a:t>0.0056</a:t>
                          </a:r>
                          <a:endParaRPr lang="en-IN" sz="800">
                            <a:effectLst/>
                            <a:latin typeface="Calibri" panose="020F0502020204030204" pitchFamily="34" charset="0"/>
                            <a:ea typeface="Calibri" panose="020F0502020204030204" pitchFamily="34" charset="0"/>
                          </a:endParaRPr>
                        </a:p>
                      </a:txBody>
                      <a:tcPr marL="50985" marR="50985" marT="0" marB="0"/>
                    </a:tc>
                    <a:tc>
                      <a:txBody>
                        <a:bodyPr/>
                        <a:lstStyle/>
                        <a:p>
                          <a:pPr algn="ctr">
                            <a:lnSpc>
                              <a:spcPct val="115000"/>
                            </a:lnSpc>
                            <a:spcAft>
                              <a:spcPts val="1000"/>
                            </a:spcAft>
                          </a:pPr>
                          <a:r>
                            <a:rPr lang="en-US" sz="800">
                              <a:effectLst/>
                            </a:rPr>
                            <a:t>0.0107</a:t>
                          </a:r>
                          <a:endParaRPr lang="en-IN" sz="800">
                            <a:effectLst/>
                            <a:latin typeface="Calibri" panose="020F0502020204030204" pitchFamily="34" charset="0"/>
                            <a:ea typeface="Calibri" panose="020F0502020204030204" pitchFamily="34" charset="0"/>
                          </a:endParaRPr>
                        </a:p>
                      </a:txBody>
                      <a:tcPr marL="50985" marR="50985" marT="0" marB="0"/>
                    </a:tc>
                    <a:tc>
                      <a:txBody>
                        <a:bodyPr/>
                        <a:lstStyle/>
                        <a:p>
                          <a:pPr algn="ctr">
                            <a:lnSpc>
                              <a:spcPct val="115000"/>
                            </a:lnSpc>
                            <a:spcAft>
                              <a:spcPts val="1000"/>
                            </a:spcAft>
                          </a:pPr>
                          <a:r>
                            <a:rPr lang="en-US" sz="800">
                              <a:effectLst/>
                            </a:rPr>
                            <a:t>0.0163</a:t>
                          </a:r>
                          <a:endParaRPr lang="en-IN" sz="800">
                            <a:effectLst/>
                            <a:latin typeface="Calibri" panose="020F0502020204030204" pitchFamily="34" charset="0"/>
                            <a:ea typeface="Calibri" panose="020F0502020204030204" pitchFamily="34" charset="0"/>
                          </a:endParaRPr>
                        </a:p>
                      </a:txBody>
                      <a:tcPr marL="50985" marR="50985" marT="0" marB="0"/>
                    </a:tc>
                    <a:extLst>
                      <a:ext uri="{0D108BD9-81ED-4DB2-BD59-A6C34878D82A}">
                        <a16:rowId xmlns:a16="http://schemas.microsoft.com/office/drawing/2014/main" val="4282574048"/>
                      </a:ext>
                    </a:extLst>
                  </a:tr>
                  <a:tr h="284734">
                    <a:tc>
                      <a:txBody>
                        <a:bodyPr/>
                        <a:lstStyle/>
                        <a:p>
                          <a:endParaRPr lang="en-US"/>
                        </a:p>
                      </a:txBody>
                      <a:tcPr marL="50985" marR="50985" marT="0" marB="0">
                        <a:blipFill>
                          <a:blip r:embed="rId3"/>
                          <a:stretch>
                            <a:fillRect l="-1031" t="-708511" r="-301031" b="-600000"/>
                          </a:stretch>
                        </a:blipFill>
                      </a:tcPr>
                    </a:tc>
                    <a:tc>
                      <a:txBody>
                        <a:bodyPr/>
                        <a:lstStyle/>
                        <a:p>
                          <a:pPr algn="ctr">
                            <a:lnSpc>
                              <a:spcPct val="115000"/>
                            </a:lnSpc>
                            <a:spcAft>
                              <a:spcPts val="1000"/>
                            </a:spcAft>
                          </a:pPr>
                          <a:r>
                            <a:rPr lang="en-US" sz="800">
                              <a:effectLst/>
                            </a:rPr>
                            <a:t>0.0024</a:t>
                          </a:r>
                          <a:endParaRPr lang="en-IN" sz="800">
                            <a:effectLst/>
                            <a:latin typeface="Calibri" panose="020F0502020204030204" pitchFamily="34" charset="0"/>
                            <a:ea typeface="Calibri" panose="020F0502020204030204" pitchFamily="34" charset="0"/>
                          </a:endParaRPr>
                        </a:p>
                      </a:txBody>
                      <a:tcPr marL="50985" marR="50985" marT="0" marB="0"/>
                    </a:tc>
                    <a:tc>
                      <a:txBody>
                        <a:bodyPr/>
                        <a:lstStyle/>
                        <a:p>
                          <a:pPr algn="ctr">
                            <a:lnSpc>
                              <a:spcPct val="115000"/>
                            </a:lnSpc>
                            <a:spcAft>
                              <a:spcPts val="1000"/>
                            </a:spcAft>
                          </a:pPr>
                          <a:r>
                            <a:rPr lang="en-US" sz="800">
                              <a:effectLst/>
                            </a:rPr>
                            <a:t>0.0053</a:t>
                          </a:r>
                          <a:endParaRPr lang="en-IN" sz="800">
                            <a:effectLst/>
                            <a:latin typeface="Calibri" panose="020F0502020204030204" pitchFamily="34" charset="0"/>
                            <a:ea typeface="Calibri" panose="020F0502020204030204" pitchFamily="34" charset="0"/>
                          </a:endParaRPr>
                        </a:p>
                      </a:txBody>
                      <a:tcPr marL="50985" marR="50985" marT="0" marB="0"/>
                    </a:tc>
                    <a:tc>
                      <a:txBody>
                        <a:bodyPr/>
                        <a:lstStyle/>
                        <a:p>
                          <a:pPr algn="ctr">
                            <a:lnSpc>
                              <a:spcPct val="115000"/>
                            </a:lnSpc>
                            <a:spcAft>
                              <a:spcPts val="1000"/>
                            </a:spcAft>
                          </a:pPr>
                          <a:r>
                            <a:rPr lang="en-US" sz="800">
                              <a:effectLst/>
                            </a:rPr>
                            <a:t>0.0077</a:t>
                          </a:r>
                          <a:endParaRPr lang="en-IN" sz="800">
                            <a:effectLst/>
                            <a:latin typeface="Calibri" panose="020F0502020204030204" pitchFamily="34" charset="0"/>
                            <a:ea typeface="Calibri" panose="020F0502020204030204" pitchFamily="34" charset="0"/>
                          </a:endParaRPr>
                        </a:p>
                      </a:txBody>
                      <a:tcPr marL="50985" marR="50985" marT="0" marB="0"/>
                    </a:tc>
                    <a:extLst>
                      <a:ext uri="{0D108BD9-81ED-4DB2-BD59-A6C34878D82A}">
                        <a16:rowId xmlns:a16="http://schemas.microsoft.com/office/drawing/2014/main" val="3603557837"/>
                      </a:ext>
                    </a:extLst>
                  </a:tr>
                  <a:tr h="284734">
                    <a:tc>
                      <a:txBody>
                        <a:bodyPr/>
                        <a:lstStyle/>
                        <a:p>
                          <a:endParaRPr lang="en-US"/>
                        </a:p>
                      </a:txBody>
                      <a:tcPr marL="50985" marR="50985" marT="0" marB="0">
                        <a:blipFill>
                          <a:blip r:embed="rId3"/>
                          <a:stretch>
                            <a:fillRect l="-1031" t="-808511" r="-301031" b="-500000"/>
                          </a:stretch>
                        </a:blipFill>
                      </a:tcPr>
                    </a:tc>
                    <a:tc>
                      <a:txBody>
                        <a:bodyPr/>
                        <a:lstStyle/>
                        <a:p>
                          <a:pPr algn="ctr">
                            <a:lnSpc>
                              <a:spcPct val="115000"/>
                            </a:lnSpc>
                            <a:spcAft>
                              <a:spcPts val="1000"/>
                            </a:spcAft>
                          </a:pPr>
                          <a:r>
                            <a:rPr lang="en-US" sz="800">
                              <a:effectLst/>
                            </a:rPr>
                            <a:t>0.0010</a:t>
                          </a:r>
                          <a:endParaRPr lang="en-IN" sz="800">
                            <a:effectLst/>
                            <a:latin typeface="Calibri" panose="020F0502020204030204" pitchFamily="34" charset="0"/>
                            <a:ea typeface="Calibri" panose="020F0502020204030204" pitchFamily="34" charset="0"/>
                          </a:endParaRPr>
                        </a:p>
                      </a:txBody>
                      <a:tcPr marL="50985" marR="50985" marT="0" marB="0"/>
                    </a:tc>
                    <a:tc>
                      <a:txBody>
                        <a:bodyPr/>
                        <a:lstStyle/>
                        <a:p>
                          <a:pPr algn="ctr">
                            <a:lnSpc>
                              <a:spcPct val="115000"/>
                            </a:lnSpc>
                            <a:spcAft>
                              <a:spcPts val="1000"/>
                            </a:spcAft>
                          </a:pPr>
                          <a:r>
                            <a:rPr lang="en-US" sz="800">
                              <a:effectLst/>
                            </a:rPr>
                            <a:t>0.0027</a:t>
                          </a:r>
                          <a:endParaRPr lang="en-IN" sz="800">
                            <a:effectLst/>
                            <a:latin typeface="Calibri" panose="020F0502020204030204" pitchFamily="34" charset="0"/>
                            <a:ea typeface="Calibri" panose="020F0502020204030204" pitchFamily="34" charset="0"/>
                          </a:endParaRPr>
                        </a:p>
                      </a:txBody>
                      <a:tcPr marL="50985" marR="50985" marT="0" marB="0"/>
                    </a:tc>
                    <a:tc>
                      <a:txBody>
                        <a:bodyPr/>
                        <a:lstStyle/>
                        <a:p>
                          <a:pPr algn="ctr">
                            <a:lnSpc>
                              <a:spcPct val="115000"/>
                            </a:lnSpc>
                            <a:spcAft>
                              <a:spcPts val="1000"/>
                            </a:spcAft>
                          </a:pPr>
                          <a:r>
                            <a:rPr lang="en-US" sz="800">
                              <a:effectLst/>
                            </a:rPr>
                            <a:t>0.0037</a:t>
                          </a:r>
                          <a:endParaRPr lang="en-IN" sz="800">
                            <a:effectLst/>
                            <a:latin typeface="Calibri" panose="020F0502020204030204" pitchFamily="34" charset="0"/>
                            <a:ea typeface="Calibri" panose="020F0502020204030204" pitchFamily="34" charset="0"/>
                          </a:endParaRPr>
                        </a:p>
                      </a:txBody>
                      <a:tcPr marL="50985" marR="50985" marT="0" marB="0"/>
                    </a:tc>
                    <a:extLst>
                      <a:ext uri="{0D108BD9-81ED-4DB2-BD59-A6C34878D82A}">
                        <a16:rowId xmlns:a16="http://schemas.microsoft.com/office/drawing/2014/main" val="1108031470"/>
                      </a:ext>
                    </a:extLst>
                  </a:tr>
                  <a:tr h="284734">
                    <a:tc>
                      <a:txBody>
                        <a:bodyPr/>
                        <a:lstStyle/>
                        <a:p>
                          <a:endParaRPr lang="en-US"/>
                        </a:p>
                      </a:txBody>
                      <a:tcPr marL="50985" marR="50985" marT="0" marB="0">
                        <a:blipFill>
                          <a:blip r:embed="rId3"/>
                          <a:stretch>
                            <a:fillRect l="-1031" t="-928261" r="-301031" b="-410870"/>
                          </a:stretch>
                        </a:blipFill>
                      </a:tcPr>
                    </a:tc>
                    <a:tc>
                      <a:txBody>
                        <a:bodyPr/>
                        <a:lstStyle/>
                        <a:p>
                          <a:pPr algn="ctr">
                            <a:lnSpc>
                              <a:spcPct val="115000"/>
                            </a:lnSpc>
                            <a:spcAft>
                              <a:spcPts val="1000"/>
                            </a:spcAft>
                          </a:pPr>
                          <a:r>
                            <a:rPr lang="en-US" sz="800">
                              <a:effectLst/>
                            </a:rPr>
                            <a:t>0.0004</a:t>
                          </a:r>
                          <a:endParaRPr lang="en-IN" sz="800">
                            <a:effectLst/>
                            <a:latin typeface="Calibri" panose="020F0502020204030204" pitchFamily="34" charset="0"/>
                            <a:ea typeface="Calibri" panose="020F0502020204030204" pitchFamily="34" charset="0"/>
                          </a:endParaRPr>
                        </a:p>
                      </a:txBody>
                      <a:tcPr marL="50985" marR="50985" marT="0" marB="0"/>
                    </a:tc>
                    <a:tc>
                      <a:txBody>
                        <a:bodyPr/>
                        <a:lstStyle/>
                        <a:p>
                          <a:pPr algn="ctr">
                            <a:lnSpc>
                              <a:spcPct val="115000"/>
                            </a:lnSpc>
                            <a:spcAft>
                              <a:spcPts val="1000"/>
                            </a:spcAft>
                          </a:pPr>
                          <a:r>
                            <a:rPr lang="en-US" sz="800">
                              <a:effectLst/>
                            </a:rPr>
                            <a:t>0.0013</a:t>
                          </a:r>
                          <a:endParaRPr lang="en-IN" sz="800">
                            <a:effectLst/>
                            <a:latin typeface="Calibri" panose="020F0502020204030204" pitchFamily="34" charset="0"/>
                            <a:ea typeface="Calibri" panose="020F0502020204030204" pitchFamily="34" charset="0"/>
                          </a:endParaRPr>
                        </a:p>
                      </a:txBody>
                      <a:tcPr marL="50985" marR="50985" marT="0" marB="0"/>
                    </a:tc>
                    <a:tc>
                      <a:txBody>
                        <a:bodyPr/>
                        <a:lstStyle/>
                        <a:p>
                          <a:pPr algn="ctr">
                            <a:lnSpc>
                              <a:spcPct val="115000"/>
                            </a:lnSpc>
                            <a:spcAft>
                              <a:spcPts val="1000"/>
                            </a:spcAft>
                          </a:pPr>
                          <a:r>
                            <a:rPr lang="en-US" sz="800">
                              <a:effectLst/>
                            </a:rPr>
                            <a:t>0.0017</a:t>
                          </a:r>
                          <a:endParaRPr lang="en-IN" sz="800">
                            <a:effectLst/>
                            <a:latin typeface="Calibri" panose="020F0502020204030204" pitchFamily="34" charset="0"/>
                            <a:ea typeface="Calibri" panose="020F0502020204030204" pitchFamily="34" charset="0"/>
                          </a:endParaRPr>
                        </a:p>
                      </a:txBody>
                      <a:tcPr marL="50985" marR="50985" marT="0" marB="0"/>
                    </a:tc>
                    <a:extLst>
                      <a:ext uri="{0D108BD9-81ED-4DB2-BD59-A6C34878D82A}">
                        <a16:rowId xmlns:a16="http://schemas.microsoft.com/office/drawing/2014/main" val="4045901178"/>
                      </a:ext>
                    </a:extLst>
                  </a:tr>
                  <a:tr h="284734">
                    <a:tc>
                      <a:txBody>
                        <a:bodyPr/>
                        <a:lstStyle/>
                        <a:p>
                          <a:endParaRPr lang="en-US"/>
                        </a:p>
                      </a:txBody>
                      <a:tcPr marL="50985" marR="50985" marT="0" marB="0">
                        <a:blipFill>
                          <a:blip r:embed="rId3"/>
                          <a:stretch>
                            <a:fillRect l="-1031" t="-1006383" r="-301031" b="-302128"/>
                          </a:stretch>
                        </a:blipFill>
                      </a:tcPr>
                    </a:tc>
                    <a:tc>
                      <a:txBody>
                        <a:bodyPr/>
                        <a:lstStyle/>
                        <a:p>
                          <a:pPr algn="ctr">
                            <a:lnSpc>
                              <a:spcPct val="115000"/>
                            </a:lnSpc>
                            <a:spcAft>
                              <a:spcPts val="1000"/>
                            </a:spcAft>
                          </a:pPr>
                          <a:r>
                            <a:rPr lang="en-US" sz="800">
                              <a:effectLst/>
                            </a:rPr>
                            <a:t>0.0002</a:t>
                          </a:r>
                          <a:endParaRPr lang="en-IN" sz="800">
                            <a:effectLst/>
                            <a:latin typeface="Calibri" panose="020F0502020204030204" pitchFamily="34" charset="0"/>
                            <a:ea typeface="Calibri" panose="020F0502020204030204" pitchFamily="34" charset="0"/>
                          </a:endParaRPr>
                        </a:p>
                      </a:txBody>
                      <a:tcPr marL="50985" marR="50985" marT="0" marB="0"/>
                    </a:tc>
                    <a:tc>
                      <a:txBody>
                        <a:bodyPr/>
                        <a:lstStyle/>
                        <a:p>
                          <a:pPr algn="ctr">
                            <a:lnSpc>
                              <a:spcPct val="115000"/>
                            </a:lnSpc>
                            <a:spcAft>
                              <a:spcPts val="1000"/>
                            </a:spcAft>
                          </a:pPr>
                          <a:r>
                            <a:rPr lang="en-US" sz="800">
                              <a:effectLst/>
                            </a:rPr>
                            <a:t>0.0007</a:t>
                          </a:r>
                          <a:endParaRPr lang="en-IN" sz="800">
                            <a:effectLst/>
                            <a:latin typeface="Calibri" panose="020F0502020204030204" pitchFamily="34" charset="0"/>
                            <a:ea typeface="Calibri" panose="020F0502020204030204" pitchFamily="34" charset="0"/>
                          </a:endParaRPr>
                        </a:p>
                      </a:txBody>
                      <a:tcPr marL="50985" marR="50985" marT="0" marB="0"/>
                    </a:tc>
                    <a:tc>
                      <a:txBody>
                        <a:bodyPr/>
                        <a:lstStyle/>
                        <a:p>
                          <a:pPr algn="ctr">
                            <a:lnSpc>
                              <a:spcPct val="115000"/>
                            </a:lnSpc>
                            <a:spcAft>
                              <a:spcPts val="1000"/>
                            </a:spcAft>
                          </a:pPr>
                          <a:r>
                            <a:rPr lang="en-US" sz="800">
                              <a:effectLst/>
                            </a:rPr>
                            <a:t>0.0009</a:t>
                          </a:r>
                          <a:endParaRPr lang="en-IN" sz="800">
                            <a:effectLst/>
                            <a:latin typeface="Calibri" panose="020F0502020204030204" pitchFamily="34" charset="0"/>
                            <a:ea typeface="Calibri" panose="020F0502020204030204" pitchFamily="34" charset="0"/>
                          </a:endParaRPr>
                        </a:p>
                      </a:txBody>
                      <a:tcPr marL="50985" marR="50985" marT="0" marB="0"/>
                    </a:tc>
                    <a:extLst>
                      <a:ext uri="{0D108BD9-81ED-4DB2-BD59-A6C34878D82A}">
                        <a16:rowId xmlns:a16="http://schemas.microsoft.com/office/drawing/2014/main" val="1420921348"/>
                      </a:ext>
                    </a:extLst>
                  </a:tr>
                  <a:tr h="284734">
                    <a:tc>
                      <a:txBody>
                        <a:bodyPr/>
                        <a:lstStyle/>
                        <a:p>
                          <a:endParaRPr lang="en-US"/>
                        </a:p>
                      </a:txBody>
                      <a:tcPr marL="50985" marR="50985" marT="0" marB="0">
                        <a:blipFill>
                          <a:blip r:embed="rId3"/>
                          <a:stretch>
                            <a:fillRect l="-1031" t="-1106383" r="-301031" b="-202128"/>
                          </a:stretch>
                        </a:blipFill>
                      </a:tcPr>
                    </a:tc>
                    <a:tc>
                      <a:txBody>
                        <a:bodyPr/>
                        <a:lstStyle/>
                        <a:p>
                          <a:pPr algn="ctr">
                            <a:lnSpc>
                              <a:spcPct val="115000"/>
                            </a:lnSpc>
                            <a:spcAft>
                              <a:spcPts val="1000"/>
                            </a:spcAft>
                          </a:pPr>
                          <a:r>
                            <a:rPr lang="en-US" sz="800">
                              <a:effectLst/>
                            </a:rPr>
                            <a:t>0.0001</a:t>
                          </a:r>
                          <a:endParaRPr lang="en-IN" sz="800">
                            <a:effectLst/>
                            <a:latin typeface="Calibri" panose="020F0502020204030204" pitchFamily="34" charset="0"/>
                            <a:ea typeface="Calibri" panose="020F0502020204030204" pitchFamily="34" charset="0"/>
                          </a:endParaRPr>
                        </a:p>
                      </a:txBody>
                      <a:tcPr marL="50985" marR="50985" marT="0" marB="0"/>
                    </a:tc>
                    <a:tc>
                      <a:txBody>
                        <a:bodyPr/>
                        <a:lstStyle/>
                        <a:p>
                          <a:pPr algn="ctr">
                            <a:lnSpc>
                              <a:spcPct val="115000"/>
                            </a:lnSpc>
                            <a:spcAft>
                              <a:spcPts val="1000"/>
                            </a:spcAft>
                          </a:pPr>
                          <a:r>
                            <a:rPr lang="en-US" sz="800">
                              <a:effectLst/>
                            </a:rPr>
                            <a:t>0.0003</a:t>
                          </a:r>
                          <a:endParaRPr lang="en-IN" sz="800">
                            <a:effectLst/>
                            <a:latin typeface="Calibri" panose="020F0502020204030204" pitchFamily="34" charset="0"/>
                            <a:ea typeface="Calibri" panose="020F0502020204030204" pitchFamily="34" charset="0"/>
                          </a:endParaRPr>
                        </a:p>
                      </a:txBody>
                      <a:tcPr marL="50985" marR="50985" marT="0" marB="0"/>
                    </a:tc>
                    <a:tc>
                      <a:txBody>
                        <a:bodyPr/>
                        <a:lstStyle/>
                        <a:p>
                          <a:pPr algn="ctr">
                            <a:lnSpc>
                              <a:spcPct val="115000"/>
                            </a:lnSpc>
                            <a:spcAft>
                              <a:spcPts val="1000"/>
                            </a:spcAft>
                          </a:pPr>
                          <a:r>
                            <a:rPr lang="en-US" sz="800">
                              <a:effectLst/>
                            </a:rPr>
                            <a:t>0.0004</a:t>
                          </a:r>
                          <a:endParaRPr lang="en-IN" sz="800">
                            <a:effectLst/>
                            <a:latin typeface="Calibri" panose="020F0502020204030204" pitchFamily="34" charset="0"/>
                            <a:ea typeface="Calibri" panose="020F0502020204030204" pitchFamily="34" charset="0"/>
                          </a:endParaRPr>
                        </a:p>
                      </a:txBody>
                      <a:tcPr marL="50985" marR="50985" marT="0" marB="0"/>
                    </a:tc>
                    <a:extLst>
                      <a:ext uri="{0D108BD9-81ED-4DB2-BD59-A6C34878D82A}">
                        <a16:rowId xmlns:a16="http://schemas.microsoft.com/office/drawing/2014/main" val="1701626410"/>
                      </a:ext>
                    </a:extLst>
                  </a:tr>
                  <a:tr h="284734">
                    <a:tc>
                      <a:txBody>
                        <a:bodyPr/>
                        <a:lstStyle/>
                        <a:p>
                          <a:endParaRPr lang="en-US"/>
                        </a:p>
                      </a:txBody>
                      <a:tcPr marL="50985" marR="50985" marT="0" marB="0">
                        <a:blipFill>
                          <a:blip r:embed="rId3"/>
                          <a:stretch>
                            <a:fillRect l="-1031" t="-1232609" r="-301031" b="-106522"/>
                          </a:stretch>
                        </a:blipFill>
                      </a:tcPr>
                    </a:tc>
                    <a:tc>
                      <a:txBody>
                        <a:bodyPr/>
                        <a:lstStyle/>
                        <a:p>
                          <a:pPr algn="ctr">
                            <a:lnSpc>
                              <a:spcPct val="115000"/>
                            </a:lnSpc>
                            <a:spcAft>
                              <a:spcPts val="1000"/>
                            </a:spcAft>
                          </a:pPr>
                          <a:r>
                            <a:rPr lang="en-US" sz="800">
                              <a:effectLst/>
                            </a:rPr>
                            <a:t>0.0000</a:t>
                          </a:r>
                          <a:endParaRPr lang="en-IN" sz="800">
                            <a:effectLst/>
                            <a:latin typeface="Calibri" panose="020F0502020204030204" pitchFamily="34" charset="0"/>
                            <a:ea typeface="Calibri" panose="020F0502020204030204" pitchFamily="34" charset="0"/>
                          </a:endParaRPr>
                        </a:p>
                      </a:txBody>
                      <a:tcPr marL="50985" marR="50985" marT="0" marB="0"/>
                    </a:tc>
                    <a:tc>
                      <a:txBody>
                        <a:bodyPr/>
                        <a:lstStyle/>
                        <a:p>
                          <a:pPr algn="ctr">
                            <a:lnSpc>
                              <a:spcPct val="115000"/>
                            </a:lnSpc>
                            <a:spcAft>
                              <a:spcPts val="1000"/>
                            </a:spcAft>
                          </a:pPr>
                          <a:r>
                            <a:rPr lang="en-US" sz="800">
                              <a:effectLst/>
                            </a:rPr>
                            <a:t>0.0001</a:t>
                          </a:r>
                          <a:endParaRPr lang="en-IN" sz="800">
                            <a:effectLst/>
                            <a:latin typeface="Calibri" panose="020F0502020204030204" pitchFamily="34" charset="0"/>
                            <a:ea typeface="Calibri" panose="020F0502020204030204" pitchFamily="34" charset="0"/>
                          </a:endParaRPr>
                        </a:p>
                      </a:txBody>
                      <a:tcPr marL="50985" marR="50985" marT="0" marB="0"/>
                    </a:tc>
                    <a:tc>
                      <a:txBody>
                        <a:bodyPr/>
                        <a:lstStyle/>
                        <a:p>
                          <a:pPr algn="ctr">
                            <a:lnSpc>
                              <a:spcPct val="115000"/>
                            </a:lnSpc>
                            <a:spcAft>
                              <a:spcPts val="1000"/>
                            </a:spcAft>
                          </a:pPr>
                          <a:r>
                            <a:rPr lang="en-US" sz="800">
                              <a:effectLst/>
                            </a:rPr>
                            <a:t>0.0001</a:t>
                          </a:r>
                          <a:endParaRPr lang="en-IN" sz="800">
                            <a:effectLst/>
                            <a:latin typeface="Calibri" panose="020F0502020204030204" pitchFamily="34" charset="0"/>
                            <a:ea typeface="Calibri" panose="020F0502020204030204" pitchFamily="34" charset="0"/>
                          </a:endParaRPr>
                        </a:p>
                      </a:txBody>
                      <a:tcPr marL="50985" marR="50985" marT="0" marB="0"/>
                    </a:tc>
                    <a:extLst>
                      <a:ext uri="{0D108BD9-81ED-4DB2-BD59-A6C34878D82A}">
                        <a16:rowId xmlns:a16="http://schemas.microsoft.com/office/drawing/2014/main" val="34416325"/>
                      </a:ext>
                    </a:extLst>
                  </a:tr>
                  <a:tr h="277586">
                    <a:tc>
                      <a:txBody>
                        <a:bodyPr/>
                        <a:lstStyle/>
                        <a:p>
                          <a:pPr>
                            <a:lnSpc>
                              <a:spcPct val="115000"/>
                            </a:lnSpc>
                            <a:spcAft>
                              <a:spcPts val="1000"/>
                            </a:spcAft>
                          </a:pPr>
                          <a:r>
                            <a:rPr lang="en-US" sz="800">
                              <a:effectLst/>
                            </a:rPr>
                            <a:t> </a:t>
                          </a:r>
                          <a:endParaRPr lang="en-IN" sz="800">
                            <a:effectLst/>
                            <a:latin typeface="Calibri" panose="020F0502020204030204" pitchFamily="34" charset="0"/>
                            <a:ea typeface="Calibri" panose="020F0502020204030204" pitchFamily="34" charset="0"/>
                          </a:endParaRPr>
                        </a:p>
                      </a:txBody>
                      <a:tcPr marL="50985" marR="50985" marT="0" marB="0"/>
                    </a:tc>
                    <a:tc>
                      <a:txBody>
                        <a:bodyPr/>
                        <a:lstStyle/>
                        <a:p>
                          <a:pPr algn="ctr">
                            <a:lnSpc>
                              <a:spcPct val="115000"/>
                            </a:lnSpc>
                            <a:spcAft>
                              <a:spcPts val="1000"/>
                            </a:spcAft>
                          </a:pPr>
                          <a:r>
                            <a:rPr lang="en-US" sz="800">
                              <a:effectLst/>
                            </a:rPr>
                            <a:t> </a:t>
                          </a:r>
                          <a:endParaRPr lang="en-IN" sz="800">
                            <a:effectLst/>
                            <a:latin typeface="Calibri" panose="020F0502020204030204" pitchFamily="34" charset="0"/>
                            <a:ea typeface="Calibri" panose="020F0502020204030204" pitchFamily="34" charset="0"/>
                          </a:endParaRPr>
                        </a:p>
                      </a:txBody>
                      <a:tcPr marL="50985" marR="50985" marT="0" marB="0"/>
                    </a:tc>
                    <a:tc>
                      <a:txBody>
                        <a:bodyPr/>
                        <a:lstStyle/>
                        <a:p>
                          <a:pPr algn="ctr">
                            <a:lnSpc>
                              <a:spcPct val="115000"/>
                            </a:lnSpc>
                            <a:spcAft>
                              <a:spcPts val="1000"/>
                            </a:spcAft>
                          </a:pPr>
                          <a:r>
                            <a:rPr lang="en-US" sz="800">
                              <a:effectLst/>
                            </a:rPr>
                            <a:t>TOTAL</a:t>
                          </a:r>
                          <a:endParaRPr lang="en-IN" sz="800">
                            <a:effectLst/>
                            <a:latin typeface="Calibri" panose="020F0502020204030204" pitchFamily="34" charset="0"/>
                            <a:ea typeface="Calibri" panose="020F0502020204030204" pitchFamily="34" charset="0"/>
                          </a:endParaRPr>
                        </a:p>
                      </a:txBody>
                      <a:tcPr marL="50985" marR="50985" marT="0" marB="0"/>
                    </a:tc>
                    <a:tc>
                      <a:txBody>
                        <a:bodyPr/>
                        <a:lstStyle/>
                        <a:p>
                          <a:pPr algn="ctr">
                            <a:lnSpc>
                              <a:spcPct val="115000"/>
                            </a:lnSpc>
                            <a:spcAft>
                              <a:spcPts val="1000"/>
                            </a:spcAft>
                          </a:pPr>
                          <a:r>
                            <a:rPr lang="en-US" sz="800" dirty="0">
                              <a:effectLst/>
                            </a:rPr>
                            <a:t>0.9995</a:t>
                          </a:r>
                          <a:endParaRPr lang="en-IN" sz="800" dirty="0">
                            <a:effectLst/>
                            <a:latin typeface="Calibri" panose="020F0502020204030204" pitchFamily="34" charset="0"/>
                            <a:ea typeface="Calibri" panose="020F0502020204030204" pitchFamily="34" charset="0"/>
                          </a:endParaRPr>
                        </a:p>
                      </a:txBody>
                      <a:tcPr marL="50985" marR="50985" marT="0" marB="0"/>
                    </a:tc>
                    <a:extLst>
                      <a:ext uri="{0D108BD9-81ED-4DB2-BD59-A6C34878D82A}">
                        <a16:rowId xmlns:a16="http://schemas.microsoft.com/office/drawing/2014/main" val="773475236"/>
                      </a:ext>
                    </a:extLst>
                  </a:tr>
                </a:tbl>
              </a:graphicData>
            </a:graphic>
          </p:graphicFrame>
        </mc:Fallback>
      </mc:AlternateContent>
      <p:sp>
        <p:nvSpPr>
          <p:cNvPr id="6" name="TextBox 5">
            <a:extLst>
              <a:ext uri="{FF2B5EF4-FFF2-40B4-BE49-F238E27FC236}">
                <a16:creationId xmlns:a16="http://schemas.microsoft.com/office/drawing/2014/main" id="{CBB77DD0-8612-C9E2-A253-34F7514EC9DB}"/>
              </a:ext>
            </a:extLst>
          </p:cNvPr>
          <p:cNvSpPr txBox="1"/>
          <p:nvPr/>
        </p:nvSpPr>
        <p:spPr>
          <a:xfrm>
            <a:off x="990600" y="998666"/>
            <a:ext cx="4726236" cy="553998"/>
          </a:xfrm>
          <a:prstGeom prst="rect">
            <a:avLst/>
          </a:prstGeom>
          <a:noFill/>
        </p:spPr>
        <p:txBody>
          <a:bodyPr wrap="square">
            <a:spAutoFit/>
          </a:bodyPr>
          <a:lstStyle/>
          <a:p>
            <a:pPr marL="0" marR="0" lvl="0" indent="150813" algn="l" defTabSz="914400" rtl="0" eaLnBrk="0" fontAlgn="base" latinLnBrk="0" hangingPunct="0">
              <a:lnSpc>
                <a:spcPct val="100000"/>
              </a:lnSpc>
              <a:spcBef>
                <a:spcPct val="0"/>
              </a:spcBef>
              <a:spcAft>
                <a:spcPct val="0"/>
              </a:spcAft>
              <a:buClrTx/>
              <a:buSzTx/>
              <a:buFontTx/>
              <a:buNone/>
              <a:tabLst/>
            </a:pPr>
            <a:r>
              <a:rPr kumimoji="0" lang="en-US" altLang="en-US" sz="3000" b="1" i="0" u="none" strike="noStrike" cap="none" normalizeH="0" baseline="0" dirty="0">
                <a:ln>
                  <a:noFill/>
                </a:ln>
                <a:solidFill>
                  <a:srgbClr val="00B050"/>
                </a:solidFill>
                <a:effectLst/>
                <a:latin typeface="Arial" panose="020B0604020202020204" pitchFamily="34" charset="0"/>
              </a:rPr>
              <a:t>Case (iv)</a:t>
            </a:r>
          </a:p>
        </p:txBody>
      </p:sp>
      <p:sp>
        <p:nvSpPr>
          <p:cNvPr id="8" name="TextBox 7">
            <a:extLst>
              <a:ext uri="{FF2B5EF4-FFF2-40B4-BE49-F238E27FC236}">
                <a16:creationId xmlns:a16="http://schemas.microsoft.com/office/drawing/2014/main" id="{9075CCBE-E9C7-8F78-E113-F5B20A329658}"/>
              </a:ext>
            </a:extLst>
          </p:cNvPr>
          <p:cNvSpPr txBox="1"/>
          <p:nvPr/>
        </p:nvSpPr>
        <p:spPr>
          <a:xfrm>
            <a:off x="3886200" y="2431719"/>
            <a:ext cx="4726236" cy="369332"/>
          </a:xfrm>
          <a:prstGeom prst="rect">
            <a:avLst/>
          </a:prstGeom>
          <a:noFill/>
        </p:spPr>
        <p:txBody>
          <a:bodyPr wrap="square">
            <a:spAutoFit/>
          </a:bodyPr>
          <a:lstStyle/>
          <a:p>
            <a:r>
              <a:rPr kumimoji="0" lang="en-US" altLang="en-US" sz="1800" b="0" i="0" u="none" strike="noStrike" cap="none" normalizeH="0" baseline="0" dirty="0">
                <a:ln>
                  <a:noFill/>
                </a:ln>
                <a:solidFill>
                  <a:srgbClr val="CC00FF"/>
                </a:solidFill>
                <a:effectLst/>
                <a:latin typeface="Arial" panose="020B0604020202020204" pitchFamily="34" charset="0"/>
                <a:ea typeface="Times New Roman" panose="02020603050405020304" pitchFamily="18" charset="0"/>
              </a:rPr>
              <a:t>Table 4: Probability Vector</a:t>
            </a:r>
            <a:endParaRPr lang="en-IN" dirty="0"/>
          </a:p>
        </p:txBody>
      </p:sp>
    </p:spTree>
    <p:extLst>
      <p:ext uri="{BB962C8B-B14F-4D97-AF65-F5344CB8AC3E}">
        <p14:creationId xmlns:p14="http://schemas.microsoft.com/office/powerpoint/2010/main" val="22511102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26A63A3-23CF-032E-3D14-844E623722B9}"/>
              </a:ext>
            </a:extLst>
          </p:cNvPr>
          <p:cNvSpPr txBox="1"/>
          <p:nvPr/>
        </p:nvSpPr>
        <p:spPr>
          <a:xfrm>
            <a:off x="0" y="152400"/>
            <a:ext cx="9448799" cy="646331"/>
          </a:xfrm>
          <a:prstGeom prst="rect">
            <a:avLst/>
          </a:prstGeom>
          <a:noFill/>
        </p:spPr>
        <p:txBody>
          <a:bodyPr wrap="square">
            <a:spAutoFit/>
          </a:bodyPr>
          <a:lstStyle/>
          <a:p>
            <a:pPr algn="ctr"/>
            <a:r>
              <a:rPr lang="en-US" b="1" dirty="0">
                <a:solidFill>
                  <a:srgbClr val="FF0000"/>
                </a:solidFill>
                <a:latin typeface="Times New Roman" pitchFamily="18" charset="0"/>
                <a:cs typeface="Times New Roman" pitchFamily="18" charset="0"/>
              </a:rPr>
              <a:t>Attainment Expedients of Markovian Heterogeneous Water Heaters in Queueing Models </a:t>
            </a:r>
          </a:p>
          <a:p>
            <a:pPr algn="ctr"/>
            <a:r>
              <a:rPr lang="en-US" b="1" dirty="0">
                <a:solidFill>
                  <a:srgbClr val="FF0000"/>
                </a:solidFill>
                <a:latin typeface="Times New Roman" pitchFamily="18" charset="0"/>
                <a:cs typeface="Times New Roman" pitchFamily="18" charset="0"/>
              </a:rPr>
              <a:t>by Matrix Geometric Method</a:t>
            </a:r>
            <a:endParaRPr lang="en-US" b="1" dirty="0">
              <a:solidFill>
                <a:schemeClr val="accent6">
                  <a:lumMod val="50000"/>
                </a:schemeClr>
              </a:solidFill>
            </a:endParaRPr>
          </a:p>
        </p:txBody>
      </p:sp>
      <p:sp>
        <p:nvSpPr>
          <p:cNvPr id="6" name="TextBox 5">
            <a:extLst>
              <a:ext uri="{FF2B5EF4-FFF2-40B4-BE49-F238E27FC236}">
                <a16:creationId xmlns:a16="http://schemas.microsoft.com/office/drawing/2014/main" id="{7EA724A9-7EE3-A43A-0426-5E6AB9411415}"/>
              </a:ext>
            </a:extLst>
          </p:cNvPr>
          <p:cNvSpPr txBox="1"/>
          <p:nvPr/>
        </p:nvSpPr>
        <p:spPr>
          <a:xfrm>
            <a:off x="1600200" y="1219200"/>
            <a:ext cx="4726236" cy="553998"/>
          </a:xfrm>
          <a:prstGeom prst="rect">
            <a:avLst/>
          </a:prstGeom>
          <a:noFill/>
        </p:spPr>
        <p:txBody>
          <a:bodyPr wrap="square">
            <a:spAutoFit/>
          </a:bodyPr>
          <a:lstStyle/>
          <a:p>
            <a:pPr marL="0" marR="0" lvl="0" indent="150813" algn="l" defTabSz="914400" rtl="0" eaLnBrk="0" fontAlgn="base" latinLnBrk="0" hangingPunct="0">
              <a:lnSpc>
                <a:spcPct val="100000"/>
              </a:lnSpc>
              <a:spcBef>
                <a:spcPct val="0"/>
              </a:spcBef>
              <a:spcAft>
                <a:spcPct val="0"/>
              </a:spcAft>
              <a:buClrTx/>
              <a:buSzTx/>
              <a:buFontTx/>
              <a:buNone/>
              <a:tabLst/>
            </a:pPr>
            <a:r>
              <a:rPr lang="en-US" altLang="en-US" sz="3000" b="1" dirty="0">
                <a:solidFill>
                  <a:srgbClr val="00B050"/>
                </a:solidFill>
                <a:latin typeface="Arial" panose="020B0604020202020204" pitchFamily="34" charset="0"/>
              </a:rPr>
              <a:t>Performance Measures</a:t>
            </a:r>
            <a:endParaRPr kumimoji="0" lang="en-US" altLang="en-US" sz="3000" b="1" i="0" u="none" strike="noStrike" cap="none" normalizeH="0" baseline="0" dirty="0">
              <a:ln>
                <a:noFill/>
              </a:ln>
              <a:solidFill>
                <a:srgbClr val="00B050"/>
              </a:solidFill>
              <a:effectLst/>
              <a:latin typeface="Arial" panose="020B0604020202020204" pitchFamily="34" charset="0"/>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D3BF65A-4760-AE4B-FD96-7D92F0208B40}"/>
                  </a:ext>
                </a:extLst>
              </p:cNvPr>
              <p:cNvSpPr txBox="1"/>
              <p:nvPr/>
            </p:nvSpPr>
            <p:spPr>
              <a:xfrm>
                <a:off x="1143000" y="2286000"/>
                <a:ext cx="6477000" cy="830997"/>
              </a:xfrm>
              <a:prstGeom prst="rect">
                <a:avLst/>
              </a:prstGeom>
              <a:noFill/>
            </p:spPr>
            <p:txBody>
              <a:bodyPr wrap="square">
                <a:spAutoFit/>
              </a:bodyPr>
              <a:lstStyle/>
              <a:p>
                <a:pPr/>
                <a:r>
                  <a:rPr lang="en-US" sz="2400" dirty="0">
                    <a:solidFill>
                      <a:srgbClr val="1E14E6"/>
                    </a:solidFill>
                    <a:effectLst/>
                    <a:ea typeface="Times New Roman" panose="02020603050405020304" pitchFamily="18" charset="0"/>
                  </a:rPr>
                  <a:t>Probability that the system is idle</a:t>
                </a:r>
                <a:br>
                  <a:rPr lang="en-IN" sz="2400" dirty="0">
                    <a:solidFill>
                      <a:srgbClr val="1E14E6"/>
                    </a:solidFill>
                    <a:ea typeface="Times New Roman" panose="02020603050405020304" pitchFamily="18" charset="0"/>
                  </a:rPr>
                </a:br>
                <a14:m>
                  <m:oMathPara xmlns:m="http://schemas.openxmlformats.org/officeDocument/2006/math">
                    <m:oMathParaPr>
                      <m:jc m:val="center"/>
                    </m:oMathParaPr>
                    <m:oMath xmlns:m="http://schemas.openxmlformats.org/officeDocument/2006/math">
                      <m:r>
                        <a:rPr lang="en-US" sz="2400" i="1">
                          <a:solidFill>
                            <a:srgbClr val="1E14E6"/>
                          </a:solidFill>
                          <a:effectLst/>
                          <a:latin typeface="Cambria Math" panose="02040503050406030204" pitchFamily="18" charset="0"/>
                          <a:ea typeface="Cambria Math" panose="02040503050406030204" pitchFamily="18" charset="0"/>
                          <a:cs typeface="Cambria Math" panose="02040503050406030204" pitchFamily="18" charset="0"/>
                        </a:rPr>
                        <m:t>𝑃</m:t>
                      </m:r>
                      <m:r>
                        <a:rPr lang="en-US" sz="2400" i="1">
                          <a:solidFill>
                            <a:srgbClr val="1E14E6"/>
                          </a:solidFill>
                          <a:effectLst/>
                          <a:latin typeface="Cambria Math" panose="02040503050406030204" pitchFamily="18" charset="0"/>
                          <a:ea typeface="Cambria Math" panose="02040503050406030204" pitchFamily="18" charset="0"/>
                          <a:cs typeface="Cambria Math" panose="02040503050406030204" pitchFamily="18" charset="0"/>
                        </a:rPr>
                        <m:t>(</m:t>
                      </m:r>
                      <m:r>
                        <a:rPr lang="en-US" sz="2400" i="1">
                          <a:solidFill>
                            <a:srgbClr val="1E14E6"/>
                          </a:solidFill>
                          <a:effectLst/>
                          <a:latin typeface="Cambria Math" panose="02040503050406030204" pitchFamily="18" charset="0"/>
                          <a:ea typeface="Cambria Math" panose="02040503050406030204" pitchFamily="18" charset="0"/>
                          <a:cs typeface="Cambria Math" panose="02040503050406030204" pitchFamily="18" charset="0"/>
                        </a:rPr>
                        <m:t>𝐼</m:t>
                      </m:r>
                      <m:r>
                        <a:rPr lang="en-US" sz="2400" i="1">
                          <a:solidFill>
                            <a:srgbClr val="1E14E6"/>
                          </a:solidFill>
                          <a:effectLst/>
                          <a:latin typeface="Cambria Math" panose="02040503050406030204" pitchFamily="18" charset="0"/>
                          <a:ea typeface="Cambria Math" panose="02040503050406030204" pitchFamily="18" charset="0"/>
                          <a:cs typeface="Cambria Math" panose="02040503050406030204" pitchFamily="18" charset="0"/>
                        </a:rPr>
                        <m:t>)=</m:t>
                      </m:r>
                      <m:sSub>
                        <m:sSubPr>
                          <m:ctrlPr>
                            <a:rPr lang="en-IN" sz="2400" i="1">
                              <a:solidFill>
                                <a:srgbClr val="1E14E6"/>
                              </a:solidFill>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2400" i="1">
                              <a:solidFill>
                                <a:srgbClr val="1E14E6"/>
                              </a:solidFill>
                              <a:effectLst/>
                              <a:latin typeface="Cambria Math" panose="02040503050406030204" pitchFamily="18" charset="0"/>
                              <a:ea typeface="Cambria Math" panose="02040503050406030204" pitchFamily="18" charset="0"/>
                              <a:cs typeface="Cambria Math" panose="02040503050406030204" pitchFamily="18" charset="0"/>
                            </a:rPr>
                            <m:t>𝛱</m:t>
                          </m:r>
                        </m:e>
                        <m:sub>
                          <m:r>
                            <a:rPr lang="en-US" sz="2400" i="1">
                              <a:solidFill>
                                <a:srgbClr val="1E14E6"/>
                              </a:solidFill>
                              <a:effectLst/>
                              <a:latin typeface="Cambria Math" panose="02040503050406030204" pitchFamily="18" charset="0"/>
                              <a:ea typeface="Cambria Math" panose="02040503050406030204" pitchFamily="18" charset="0"/>
                              <a:cs typeface="Cambria Math" panose="02040503050406030204" pitchFamily="18" charset="0"/>
                            </a:rPr>
                            <m:t>0</m:t>
                          </m:r>
                        </m:sub>
                      </m:sSub>
                    </m:oMath>
                  </m:oMathPara>
                </a14:m>
                <a:endParaRPr lang="en-IN" sz="2400" dirty="0"/>
              </a:p>
            </p:txBody>
          </p:sp>
        </mc:Choice>
        <mc:Fallback xmlns="">
          <p:sp>
            <p:nvSpPr>
              <p:cNvPr id="7" name="TextBox 6">
                <a:extLst>
                  <a:ext uri="{FF2B5EF4-FFF2-40B4-BE49-F238E27FC236}">
                    <a16:creationId xmlns:a16="http://schemas.microsoft.com/office/drawing/2014/main" id="{8D3BF65A-4760-AE4B-FD96-7D92F0208B40}"/>
                  </a:ext>
                </a:extLst>
              </p:cNvPr>
              <p:cNvSpPr txBox="1">
                <a:spLocks noRot="1" noChangeAspect="1" noMove="1" noResize="1" noEditPoints="1" noAdjustHandles="1" noChangeArrowheads="1" noChangeShapeType="1" noTextEdit="1"/>
              </p:cNvSpPr>
              <p:nvPr/>
            </p:nvSpPr>
            <p:spPr>
              <a:xfrm>
                <a:off x="1143000" y="2286000"/>
                <a:ext cx="6477000" cy="830997"/>
              </a:xfrm>
              <a:prstGeom prst="rect">
                <a:avLst/>
              </a:prstGeom>
              <a:blipFill>
                <a:blip r:embed="rId2"/>
                <a:stretch>
                  <a:fillRect l="-1507" t="-5882" b="-11029"/>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C70C64B-76B4-6AF2-466A-AFB3F958C3ED}"/>
                  </a:ext>
                </a:extLst>
              </p:cNvPr>
              <p:cNvSpPr txBox="1"/>
              <p:nvPr/>
            </p:nvSpPr>
            <p:spPr>
              <a:xfrm>
                <a:off x="1143000" y="3467078"/>
                <a:ext cx="6858000" cy="830997"/>
              </a:xfrm>
              <a:prstGeom prst="rect">
                <a:avLst/>
              </a:prstGeom>
              <a:noFill/>
            </p:spPr>
            <p:txBody>
              <a:bodyPr wrap="square">
                <a:spAutoFit/>
              </a:bodyPr>
              <a:lstStyle/>
              <a:p>
                <a:pPr/>
                <a:r>
                  <a:rPr lang="en-US" sz="2400" dirty="0">
                    <a:solidFill>
                      <a:srgbClr val="1E14E6"/>
                    </a:solidFill>
                    <a:effectLst/>
                    <a:ea typeface="Times New Roman" panose="02020603050405020304" pitchFamily="18" charset="0"/>
                  </a:rPr>
                  <a:t>Probability that the system is busy</a:t>
                </a:r>
                <a:br>
                  <a:rPr lang="en-IN" sz="2400" dirty="0">
                    <a:solidFill>
                      <a:srgbClr val="1E14E6"/>
                    </a:solidFill>
                    <a:effectLst/>
                    <a:ea typeface="Calibri" panose="020F0502020204030204" pitchFamily="34" charset="0"/>
                  </a:rPr>
                </a:br>
                <a14:m>
                  <m:oMathPara xmlns:m="http://schemas.openxmlformats.org/officeDocument/2006/math">
                    <m:oMathParaPr>
                      <m:jc m:val="left"/>
                    </m:oMathParaPr>
                    <m:oMath xmlns:m="http://schemas.openxmlformats.org/officeDocument/2006/math">
                      <m:r>
                        <a:rPr lang="en-US" sz="2400" b="0" i="0" smtClean="0">
                          <a:solidFill>
                            <a:srgbClr val="1E14E6"/>
                          </a:solidFill>
                          <a:effectLst/>
                          <a:latin typeface="Cambria Math" panose="02040503050406030204" pitchFamily="18" charset="0"/>
                          <a:ea typeface="Cambria Math" panose="02040503050406030204" pitchFamily="18" charset="0"/>
                          <a:cs typeface="Cambria Math" panose="02040503050406030204" pitchFamily="18" charset="0"/>
                        </a:rPr>
                        <m:t>                                 </m:t>
                      </m:r>
                      <m:r>
                        <a:rPr lang="en-US" sz="2400" i="1">
                          <a:solidFill>
                            <a:srgbClr val="1E14E6"/>
                          </a:solidFill>
                          <a:effectLst/>
                          <a:latin typeface="Cambria Math" panose="02040503050406030204" pitchFamily="18" charset="0"/>
                          <a:ea typeface="Cambria Math" panose="02040503050406030204" pitchFamily="18" charset="0"/>
                          <a:cs typeface="Cambria Math" panose="02040503050406030204" pitchFamily="18" charset="0"/>
                        </a:rPr>
                        <m:t>𝑃</m:t>
                      </m:r>
                      <m:r>
                        <a:rPr lang="en-US" sz="2400" i="1">
                          <a:solidFill>
                            <a:srgbClr val="1E14E6"/>
                          </a:solidFill>
                          <a:effectLst/>
                          <a:latin typeface="Cambria Math" panose="02040503050406030204" pitchFamily="18" charset="0"/>
                          <a:ea typeface="Cambria Math" panose="02040503050406030204" pitchFamily="18" charset="0"/>
                          <a:cs typeface="Cambria Math" panose="02040503050406030204" pitchFamily="18" charset="0"/>
                        </a:rPr>
                        <m:t>(</m:t>
                      </m:r>
                      <m:r>
                        <a:rPr lang="en-US" sz="2400" i="1">
                          <a:solidFill>
                            <a:srgbClr val="1E14E6"/>
                          </a:solidFill>
                          <a:effectLst/>
                          <a:latin typeface="Cambria Math" panose="02040503050406030204" pitchFamily="18" charset="0"/>
                          <a:ea typeface="Cambria Math" panose="02040503050406030204" pitchFamily="18" charset="0"/>
                          <a:cs typeface="Cambria Math" panose="02040503050406030204" pitchFamily="18" charset="0"/>
                        </a:rPr>
                        <m:t>𝐵</m:t>
                      </m:r>
                      <m:r>
                        <a:rPr lang="en-US" sz="2400" i="1">
                          <a:solidFill>
                            <a:srgbClr val="1E14E6"/>
                          </a:solidFill>
                          <a:effectLst/>
                          <a:latin typeface="Cambria Math" panose="02040503050406030204" pitchFamily="18" charset="0"/>
                          <a:ea typeface="Cambria Math" panose="02040503050406030204" pitchFamily="18" charset="0"/>
                          <a:cs typeface="Cambria Math" panose="02040503050406030204" pitchFamily="18" charset="0"/>
                        </a:rPr>
                        <m:t>)=</m:t>
                      </m:r>
                      <m:sSub>
                        <m:sSubPr>
                          <m:ctrlPr>
                            <a:rPr lang="en-IN" sz="2400" i="1">
                              <a:solidFill>
                                <a:srgbClr val="1E14E6"/>
                              </a:solidFill>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2400" i="1">
                              <a:solidFill>
                                <a:srgbClr val="1E14E6"/>
                              </a:solidFill>
                              <a:effectLst/>
                              <a:latin typeface="Cambria Math" panose="02040503050406030204" pitchFamily="18" charset="0"/>
                              <a:ea typeface="Cambria Math" panose="02040503050406030204" pitchFamily="18" charset="0"/>
                              <a:cs typeface="Cambria Math" panose="02040503050406030204" pitchFamily="18" charset="0"/>
                            </a:rPr>
                            <m:t>1−</m:t>
                          </m:r>
                          <m:r>
                            <a:rPr lang="en-US" sz="2400" i="1">
                              <a:solidFill>
                                <a:srgbClr val="1E14E6"/>
                              </a:solidFill>
                              <a:effectLst/>
                              <a:latin typeface="Cambria Math" panose="02040503050406030204" pitchFamily="18" charset="0"/>
                              <a:ea typeface="Cambria Math" panose="02040503050406030204" pitchFamily="18" charset="0"/>
                              <a:cs typeface="Cambria Math" panose="02040503050406030204" pitchFamily="18" charset="0"/>
                            </a:rPr>
                            <m:t>𝛱</m:t>
                          </m:r>
                        </m:e>
                        <m:sub>
                          <m:r>
                            <a:rPr lang="en-US" sz="2400" i="1">
                              <a:solidFill>
                                <a:srgbClr val="1E14E6"/>
                              </a:solidFill>
                              <a:effectLst/>
                              <a:latin typeface="Cambria Math" panose="02040503050406030204" pitchFamily="18" charset="0"/>
                              <a:ea typeface="Cambria Math" panose="02040503050406030204" pitchFamily="18" charset="0"/>
                              <a:cs typeface="Cambria Math" panose="02040503050406030204" pitchFamily="18" charset="0"/>
                            </a:rPr>
                            <m:t>0</m:t>
                          </m:r>
                        </m:sub>
                      </m:sSub>
                    </m:oMath>
                  </m:oMathPara>
                </a14:m>
                <a:endParaRPr lang="en-IN" sz="2400" dirty="0"/>
              </a:p>
            </p:txBody>
          </p:sp>
        </mc:Choice>
        <mc:Fallback xmlns="">
          <p:sp>
            <p:nvSpPr>
              <p:cNvPr id="8" name="TextBox 7">
                <a:extLst>
                  <a:ext uri="{FF2B5EF4-FFF2-40B4-BE49-F238E27FC236}">
                    <a16:creationId xmlns:a16="http://schemas.microsoft.com/office/drawing/2014/main" id="{BC70C64B-76B4-6AF2-466A-AFB3F958C3ED}"/>
                  </a:ext>
                </a:extLst>
              </p:cNvPr>
              <p:cNvSpPr txBox="1">
                <a:spLocks noRot="1" noChangeAspect="1" noMove="1" noResize="1" noEditPoints="1" noAdjustHandles="1" noChangeArrowheads="1" noChangeShapeType="1" noTextEdit="1"/>
              </p:cNvSpPr>
              <p:nvPr/>
            </p:nvSpPr>
            <p:spPr>
              <a:xfrm>
                <a:off x="1143000" y="3467078"/>
                <a:ext cx="6858000" cy="830997"/>
              </a:xfrm>
              <a:prstGeom prst="rect">
                <a:avLst/>
              </a:prstGeom>
              <a:blipFill>
                <a:blip r:embed="rId3"/>
                <a:stretch>
                  <a:fillRect l="-1422" t="-5882" b="-11029"/>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CE02A97-6446-6770-E122-425FDB07DF6A}"/>
                  </a:ext>
                </a:extLst>
              </p:cNvPr>
              <p:cNvSpPr txBox="1"/>
              <p:nvPr/>
            </p:nvSpPr>
            <p:spPr>
              <a:xfrm>
                <a:off x="1143000" y="4648200"/>
                <a:ext cx="7848600" cy="1611723"/>
              </a:xfrm>
              <a:prstGeom prst="rect">
                <a:avLst/>
              </a:prstGeom>
              <a:noFill/>
            </p:spPr>
            <p:txBody>
              <a:bodyPr wrap="square">
                <a:spAutoFit/>
              </a:bodyPr>
              <a:lstStyle/>
              <a:p>
                <a:r>
                  <a:rPr lang="en-US" sz="2400" dirty="0">
                    <a:solidFill>
                      <a:srgbClr val="1E14E6"/>
                    </a:solidFill>
                  </a:rPr>
                  <a:t>Probability that the students got the service </a:t>
                </a:r>
                <a:br>
                  <a:rPr lang="en-US" sz="2400" dirty="0">
                    <a:solidFill>
                      <a:srgbClr val="1E14E6"/>
                    </a:solidFill>
                  </a:rPr>
                </a:br>
                <a:r>
                  <a:rPr lang="en-US" sz="2400" dirty="0">
                    <a:solidFill>
                      <a:srgbClr val="1E14E6"/>
                    </a:solidFill>
                  </a:rPr>
                  <a:t>(rate of retention) from heater 1</a:t>
                </a:r>
                <a:br>
                  <a:rPr lang="en-IN" sz="2400" dirty="0">
                    <a:solidFill>
                      <a:srgbClr val="1E14E6"/>
                    </a:solidFill>
                  </a:rPr>
                </a:br>
                <a14:m>
                  <m:oMath xmlns:m="http://schemas.openxmlformats.org/officeDocument/2006/math">
                    <m:r>
                      <a:rPr lang="en-US" sz="2400" b="0" i="0" smtClean="0">
                        <a:solidFill>
                          <a:srgbClr val="1E14E6"/>
                        </a:solidFill>
                        <a:latin typeface="Cambria Math" panose="02040503050406030204" pitchFamily="18" charset="0"/>
                      </a:rPr>
                      <m:t>                                 </m:t>
                    </m:r>
                    <m:r>
                      <a:rPr lang="en-US" sz="2400" i="1">
                        <a:solidFill>
                          <a:srgbClr val="1E14E6"/>
                        </a:solidFill>
                        <a:latin typeface="Cambria Math" panose="02040503050406030204" pitchFamily="18" charset="0"/>
                      </a:rPr>
                      <m:t>𝑃</m:t>
                    </m:r>
                    <m:d>
                      <m:dPr>
                        <m:ctrlPr>
                          <a:rPr lang="en-IN" sz="2400" i="1">
                            <a:solidFill>
                              <a:srgbClr val="1E14E6"/>
                            </a:solidFill>
                            <a:latin typeface="Cambria Math" panose="02040503050406030204" pitchFamily="18" charset="0"/>
                          </a:rPr>
                        </m:ctrlPr>
                      </m:dPr>
                      <m:e>
                        <m:sSub>
                          <m:sSubPr>
                            <m:ctrlPr>
                              <a:rPr lang="en-IN" sz="2400" i="1">
                                <a:solidFill>
                                  <a:srgbClr val="1E14E6"/>
                                </a:solidFill>
                                <a:latin typeface="Cambria Math" panose="02040503050406030204" pitchFamily="18" charset="0"/>
                              </a:rPr>
                            </m:ctrlPr>
                          </m:sSubPr>
                          <m:e>
                            <m:r>
                              <a:rPr lang="en-US" sz="2400" i="1">
                                <a:solidFill>
                                  <a:srgbClr val="1E14E6"/>
                                </a:solidFill>
                                <a:latin typeface="Cambria Math" panose="02040503050406030204" pitchFamily="18" charset="0"/>
                              </a:rPr>
                              <m:t>𝑆</m:t>
                            </m:r>
                          </m:e>
                          <m:sub>
                            <m:r>
                              <a:rPr lang="en-US" sz="2400" i="1">
                                <a:solidFill>
                                  <a:srgbClr val="1E14E6"/>
                                </a:solidFill>
                                <a:latin typeface="Cambria Math" panose="02040503050406030204" pitchFamily="18" charset="0"/>
                              </a:rPr>
                              <m:t>1</m:t>
                            </m:r>
                          </m:sub>
                        </m:sSub>
                      </m:e>
                    </m:d>
                    <m:r>
                      <a:rPr lang="en-US" sz="2400" i="1">
                        <a:solidFill>
                          <a:srgbClr val="1E14E6"/>
                        </a:solidFill>
                        <a:latin typeface="Cambria Math" panose="02040503050406030204" pitchFamily="18" charset="0"/>
                      </a:rPr>
                      <m:t>=</m:t>
                    </m:r>
                    <m:nary>
                      <m:naryPr>
                        <m:chr m:val="∑"/>
                        <m:ctrlPr>
                          <a:rPr lang="en-IN" sz="2400" i="1">
                            <a:solidFill>
                              <a:srgbClr val="1E14E6"/>
                            </a:solidFill>
                            <a:latin typeface="Cambria Math" panose="02040503050406030204" pitchFamily="18" charset="0"/>
                          </a:rPr>
                        </m:ctrlPr>
                      </m:naryPr>
                      <m:sub>
                        <m:r>
                          <a:rPr lang="en-US" sz="2400" i="1">
                            <a:solidFill>
                              <a:srgbClr val="1E14E6"/>
                            </a:solidFill>
                            <a:latin typeface="Cambria Math" panose="02040503050406030204" pitchFamily="18" charset="0"/>
                          </a:rPr>
                          <m:t>𝑗</m:t>
                        </m:r>
                        <m:r>
                          <a:rPr lang="en-US" sz="2400" i="1">
                            <a:solidFill>
                              <a:srgbClr val="1E14E6"/>
                            </a:solidFill>
                            <a:latin typeface="Cambria Math" panose="02040503050406030204" pitchFamily="18" charset="0"/>
                          </a:rPr>
                          <m:t>=0</m:t>
                        </m:r>
                      </m:sub>
                      <m:sup>
                        <m:r>
                          <a:rPr lang="en-US" sz="2400" i="1">
                            <a:solidFill>
                              <a:srgbClr val="1E14E6"/>
                            </a:solidFill>
                            <a:latin typeface="Cambria Math" panose="02040503050406030204" pitchFamily="18" charset="0"/>
                          </a:rPr>
                          <m:t>∞</m:t>
                        </m:r>
                      </m:sup>
                      <m:e>
                        <m:r>
                          <a:rPr lang="en-US" sz="2400" i="1">
                            <a:solidFill>
                              <a:srgbClr val="1E14E6"/>
                            </a:solidFill>
                            <a:latin typeface="Cambria Math" panose="02040503050406030204" pitchFamily="18" charset="0"/>
                          </a:rPr>
                          <m:t>𝑗</m:t>
                        </m:r>
                        <m:sSub>
                          <m:sSubPr>
                            <m:ctrlPr>
                              <a:rPr lang="en-IN" sz="2400" i="1">
                                <a:solidFill>
                                  <a:srgbClr val="1E14E6"/>
                                </a:solidFill>
                                <a:latin typeface="Cambria Math" panose="02040503050406030204" pitchFamily="18" charset="0"/>
                              </a:rPr>
                            </m:ctrlPr>
                          </m:sSubPr>
                          <m:e>
                            <m:r>
                              <a:rPr lang="en-US" sz="2400" i="1">
                                <a:solidFill>
                                  <a:srgbClr val="1E14E6"/>
                                </a:solidFill>
                                <a:latin typeface="Cambria Math" panose="02040503050406030204" pitchFamily="18" charset="0"/>
                              </a:rPr>
                              <m:t>𝜋</m:t>
                            </m:r>
                          </m:e>
                          <m:sub>
                            <m:r>
                              <a:rPr lang="en-US" sz="2400" i="1">
                                <a:solidFill>
                                  <a:srgbClr val="1E14E6"/>
                                </a:solidFill>
                                <a:latin typeface="Cambria Math" panose="02040503050406030204" pitchFamily="18" charset="0"/>
                              </a:rPr>
                              <m:t>𝑗</m:t>
                            </m:r>
                            <m:r>
                              <a:rPr lang="en-US" sz="2400" i="1">
                                <a:solidFill>
                                  <a:srgbClr val="1E14E6"/>
                                </a:solidFill>
                                <a:latin typeface="Cambria Math" panose="02040503050406030204" pitchFamily="18" charset="0"/>
                              </a:rPr>
                              <m:t>1</m:t>
                            </m:r>
                          </m:sub>
                        </m:sSub>
                      </m:e>
                    </m:nary>
                  </m:oMath>
                </a14:m>
                <a:r>
                  <a:rPr lang="en-US" sz="2400" i="1" dirty="0">
                    <a:solidFill>
                      <a:srgbClr val="1E14E6"/>
                    </a:solidFill>
                  </a:rPr>
                  <a:t>	</a:t>
                </a:r>
                <a:r>
                  <a:rPr lang="en-US" sz="2400" dirty="0">
                    <a:solidFill>
                      <a:srgbClr val="1E14E6"/>
                    </a:solidFill>
                  </a:rPr>
                  <a:t>		</a:t>
                </a:r>
                <a:br>
                  <a:rPr lang="en-IN" sz="2400" dirty="0">
                    <a:solidFill>
                      <a:srgbClr val="1E14E6"/>
                    </a:solidFill>
                  </a:rPr>
                </a:br>
                <a:endParaRPr lang="en-IN" sz="2400" dirty="0"/>
              </a:p>
            </p:txBody>
          </p:sp>
        </mc:Choice>
        <mc:Fallback xmlns="">
          <p:sp>
            <p:nvSpPr>
              <p:cNvPr id="10" name="TextBox 9">
                <a:extLst>
                  <a:ext uri="{FF2B5EF4-FFF2-40B4-BE49-F238E27FC236}">
                    <a16:creationId xmlns:a16="http://schemas.microsoft.com/office/drawing/2014/main" id="{7CE02A97-6446-6770-E122-425FDB07DF6A}"/>
                  </a:ext>
                </a:extLst>
              </p:cNvPr>
              <p:cNvSpPr txBox="1">
                <a:spLocks noRot="1" noChangeAspect="1" noMove="1" noResize="1" noEditPoints="1" noAdjustHandles="1" noChangeArrowheads="1" noChangeShapeType="1" noTextEdit="1"/>
              </p:cNvSpPr>
              <p:nvPr/>
            </p:nvSpPr>
            <p:spPr>
              <a:xfrm>
                <a:off x="1143000" y="4648200"/>
                <a:ext cx="7848600" cy="1611723"/>
              </a:xfrm>
              <a:prstGeom prst="rect">
                <a:avLst/>
              </a:prstGeom>
              <a:blipFill>
                <a:blip r:embed="rId4"/>
                <a:stretch>
                  <a:fillRect l="-1243" t="-3030" b="-30303"/>
                </a:stretch>
              </a:blipFill>
            </p:spPr>
            <p:txBody>
              <a:bodyPr/>
              <a:lstStyle/>
              <a:p>
                <a:r>
                  <a:rPr lang="en-IN">
                    <a:noFill/>
                  </a:rPr>
                  <a:t> </a:t>
                </a:r>
              </a:p>
            </p:txBody>
          </p:sp>
        </mc:Fallback>
      </mc:AlternateContent>
    </p:spTree>
    <p:extLst>
      <p:ext uri="{BB962C8B-B14F-4D97-AF65-F5344CB8AC3E}">
        <p14:creationId xmlns:p14="http://schemas.microsoft.com/office/powerpoint/2010/main" val="15317412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p:cNvSpPr>
                <a:spLocks noGrp="1"/>
              </p:cNvSpPr>
              <p:nvPr>
                <p:ph type="body" idx="4294967295"/>
              </p:nvPr>
            </p:nvSpPr>
            <p:spPr>
              <a:xfrm>
                <a:off x="914400" y="2133600"/>
                <a:ext cx="8004175" cy="4191000"/>
              </a:xfrm>
            </p:spPr>
            <p:txBody>
              <a:bodyPr>
                <a:noAutofit/>
              </a:bodyPr>
              <a:lstStyle/>
              <a:p>
                <a:pPr marL="457200" indent="-457200">
                  <a:buFont typeface="Arial" pitchFamily="34" charset="0"/>
                  <a:buChar char="•"/>
                </a:pPr>
                <a:r>
                  <a:rPr lang="en-US" sz="2400" dirty="0">
                    <a:solidFill>
                      <a:srgbClr val="1E14E6"/>
                    </a:solidFill>
                  </a:rPr>
                  <a:t>Probability that the students got the service (rate of retention) from heater2</a:t>
                </a:r>
              </a:p>
              <a:p>
                <a:pPr marL="0" indent="0">
                  <a:buNone/>
                </a:pPr>
                <a14:m>
                  <m:oMathPara xmlns:m="http://schemas.openxmlformats.org/officeDocument/2006/math">
                    <m:oMathParaPr>
                      <m:jc m:val="centerGroup"/>
                    </m:oMathParaPr>
                    <m:oMath xmlns:m="http://schemas.openxmlformats.org/officeDocument/2006/math">
                      <m:r>
                        <a:rPr lang="en-US" sz="2400" i="1">
                          <a:solidFill>
                            <a:srgbClr val="1E14E6"/>
                          </a:solidFill>
                          <a:latin typeface="Cambria Math" panose="02040503050406030204" pitchFamily="18" charset="0"/>
                        </a:rPr>
                        <m:t>𝑃</m:t>
                      </m:r>
                      <m:d>
                        <m:dPr>
                          <m:ctrlPr>
                            <a:rPr lang="en-IN" sz="2400" i="1">
                              <a:solidFill>
                                <a:srgbClr val="1E14E6"/>
                              </a:solidFill>
                              <a:latin typeface="Cambria Math" panose="02040503050406030204" pitchFamily="18" charset="0"/>
                            </a:rPr>
                          </m:ctrlPr>
                        </m:dPr>
                        <m:e>
                          <m:sSub>
                            <m:sSubPr>
                              <m:ctrlPr>
                                <a:rPr lang="en-IN" sz="2400" i="1">
                                  <a:solidFill>
                                    <a:srgbClr val="1E14E6"/>
                                  </a:solidFill>
                                  <a:latin typeface="Cambria Math" panose="02040503050406030204" pitchFamily="18" charset="0"/>
                                </a:rPr>
                              </m:ctrlPr>
                            </m:sSubPr>
                            <m:e>
                              <m:r>
                                <a:rPr lang="en-US" sz="2400" i="1">
                                  <a:solidFill>
                                    <a:srgbClr val="1E14E6"/>
                                  </a:solidFill>
                                  <a:latin typeface="Cambria Math" panose="02040503050406030204" pitchFamily="18" charset="0"/>
                                </a:rPr>
                                <m:t>𝑆</m:t>
                              </m:r>
                            </m:e>
                            <m:sub>
                              <m:r>
                                <a:rPr lang="en-US" sz="2400" i="1">
                                  <a:solidFill>
                                    <a:srgbClr val="1E14E6"/>
                                  </a:solidFill>
                                  <a:latin typeface="Cambria Math" panose="02040503050406030204" pitchFamily="18" charset="0"/>
                                </a:rPr>
                                <m:t>2</m:t>
                              </m:r>
                            </m:sub>
                          </m:sSub>
                        </m:e>
                      </m:d>
                      <m:r>
                        <a:rPr lang="en-US" sz="2400" i="1">
                          <a:solidFill>
                            <a:srgbClr val="1E14E6"/>
                          </a:solidFill>
                          <a:latin typeface="Cambria Math" panose="02040503050406030204" pitchFamily="18" charset="0"/>
                        </a:rPr>
                        <m:t>=</m:t>
                      </m:r>
                      <m:nary>
                        <m:naryPr>
                          <m:chr m:val="∑"/>
                          <m:ctrlPr>
                            <a:rPr lang="en-IN" sz="2400" i="1">
                              <a:solidFill>
                                <a:srgbClr val="1E14E6"/>
                              </a:solidFill>
                              <a:latin typeface="Cambria Math" panose="02040503050406030204" pitchFamily="18" charset="0"/>
                            </a:rPr>
                          </m:ctrlPr>
                        </m:naryPr>
                        <m:sub>
                          <m:r>
                            <a:rPr lang="en-US" sz="2400" i="1">
                              <a:solidFill>
                                <a:srgbClr val="1E14E6"/>
                              </a:solidFill>
                              <a:latin typeface="Cambria Math" panose="02040503050406030204" pitchFamily="18" charset="0"/>
                            </a:rPr>
                            <m:t>𝑗</m:t>
                          </m:r>
                          <m:r>
                            <a:rPr lang="en-US" sz="2400" i="1">
                              <a:solidFill>
                                <a:srgbClr val="1E14E6"/>
                              </a:solidFill>
                              <a:latin typeface="Cambria Math" panose="02040503050406030204" pitchFamily="18" charset="0"/>
                            </a:rPr>
                            <m:t>=1</m:t>
                          </m:r>
                        </m:sub>
                        <m:sup>
                          <m:r>
                            <a:rPr lang="en-US" sz="2400" i="1">
                              <a:solidFill>
                                <a:srgbClr val="1E14E6"/>
                              </a:solidFill>
                              <a:latin typeface="Cambria Math" panose="02040503050406030204" pitchFamily="18" charset="0"/>
                            </a:rPr>
                            <m:t>∞</m:t>
                          </m:r>
                        </m:sup>
                        <m:e>
                          <m:r>
                            <a:rPr lang="en-US" sz="2400" i="1">
                              <a:solidFill>
                                <a:srgbClr val="1E14E6"/>
                              </a:solidFill>
                              <a:latin typeface="Cambria Math" panose="02040503050406030204" pitchFamily="18" charset="0"/>
                            </a:rPr>
                            <m:t>𝑗</m:t>
                          </m:r>
                          <m:sSub>
                            <m:sSubPr>
                              <m:ctrlPr>
                                <a:rPr lang="en-IN" sz="2400" i="1">
                                  <a:solidFill>
                                    <a:srgbClr val="1E14E6"/>
                                  </a:solidFill>
                                  <a:latin typeface="Cambria Math" panose="02040503050406030204" pitchFamily="18" charset="0"/>
                                </a:rPr>
                              </m:ctrlPr>
                            </m:sSubPr>
                            <m:e>
                              <m:r>
                                <a:rPr lang="en-US" sz="2400" i="1">
                                  <a:solidFill>
                                    <a:srgbClr val="1E14E6"/>
                                  </a:solidFill>
                                  <a:latin typeface="Cambria Math" panose="02040503050406030204" pitchFamily="18" charset="0"/>
                                </a:rPr>
                                <m:t>𝜋</m:t>
                              </m:r>
                            </m:e>
                            <m:sub>
                              <m:r>
                                <a:rPr lang="en-US" sz="2400" i="1">
                                  <a:solidFill>
                                    <a:srgbClr val="1E14E6"/>
                                  </a:solidFill>
                                  <a:latin typeface="Cambria Math" panose="02040503050406030204" pitchFamily="18" charset="0"/>
                                </a:rPr>
                                <m:t>𝑗</m:t>
                              </m:r>
                              <m:r>
                                <a:rPr lang="en-US" sz="2400" i="1">
                                  <a:solidFill>
                                    <a:srgbClr val="1E14E6"/>
                                  </a:solidFill>
                                  <a:latin typeface="Cambria Math" panose="02040503050406030204" pitchFamily="18" charset="0"/>
                                </a:rPr>
                                <m:t>2</m:t>
                              </m:r>
                            </m:sub>
                          </m:sSub>
                        </m:e>
                      </m:nary>
                    </m:oMath>
                  </m:oMathPara>
                </a14:m>
                <a:endParaRPr lang="en-US" sz="2400" dirty="0">
                  <a:solidFill>
                    <a:srgbClr val="1E14E6"/>
                  </a:solidFill>
                </a:endParaRPr>
              </a:p>
              <a:p>
                <a:pPr marL="457200" indent="-457200">
                  <a:buFont typeface="Arial" pitchFamily="34" charset="0"/>
                  <a:buChar char="•"/>
                </a:pPr>
                <a:r>
                  <a:rPr lang="en-US" sz="2400" dirty="0">
                    <a:solidFill>
                      <a:srgbClr val="1E14E6"/>
                    </a:solidFill>
                  </a:rPr>
                  <a:t>Expectation of students in the system</a:t>
                </a:r>
              </a:p>
              <a:p>
                <a:pPr marL="0" indent="0">
                  <a:buNone/>
                </a:pPr>
                <a14:m>
                  <m:oMathPara xmlns:m="http://schemas.openxmlformats.org/officeDocument/2006/math">
                    <m:oMathParaPr>
                      <m:jc m:val="centerGroup"/>
                    </m:oMathParaPr>
                    <m:oMath xmlns:m="http://schemas.openxmlformats.org/officeDocument/2006/math">
                      <m:r>
                        <a:rPr lang="en-US" sz="2400" i="1">
                          <a:solidFill>
                            <a:srgbClr val="1E14E6"/>
                          </a:solidFill>
                          <a:latin typeface="Cambria Math" panose="02040503050406030204" pitchFamily="18" charset="0"/>
                        </a:rPr>
                        <m:t>𝐸</m:t>
                      </m:r>
                      <m:d>
                        <m:dPr>
                          <m:ctrlPr>
                            <a:rPr lang="en-IN" sz="2400" i="1">
                              <a:solidFill>
                                <a:srgbClr val="1E14E6"/>
                              </a:solidFill>
                              <a:latin typeface="Cambria Math" panose="02040503050406030204" pitchFamily="18" charset="0"/>
                            </a:rPr>
                          </m:ctrlPr>
                        </m:dPr>
                        <m:e>
                          <m:r>
                            <a:rPr lang="en-US" sz="2400" i="1">
                              <a:solidFill>
                                <a:srgbClr val="1E14E6"/>
                              </a:solidFill>
                              <a:latin typeface="Cambria Math" panose="02040503050406030204" pitchFamily="18" charset="0"/>
                            </a:rPr>
                            <m:t>𝑁</m:t>
                          </m:r>
                        </m:e>
                      </m:d>
                      <m:r>
                        <a:rPr lang="en-US" sz="2400" i="1">
                          <a:solidFill>
                            <a:srgbClr val="1E14E6"/>
                          </a:solidFill>
                          <a:latin typeface="Cambria Math" panose="02040503050406030204" pitchFamily="18" charset="0"/>
                        </a:rPr>
                        <m:t>=</m:t>
                      </m:r>
                      <m:r>
                        <a:rPr lang="en-US" sz="2400" i="1">
                          <a:solidFill>
                            <a:srgbClr val="1E14E6"/>
                          </a:solidFill>
                          <a:latin typeface="Cambria Math" panose="02040503050406030204" pitchFamily="18" charset="0"/>
                        </a:rPr>
                        <m:t>𝑃</m:t>
                      </m:r>
                      <m:r>
                        <a:rPr lang="en-US" sz="2400" i="1">
                          <a:solidFill>
                            <a:srgbClr val="1E14E6"/>
                          </a:solidFill>
                          <a:latin typeface="Cambria Math" panose="02040503050406030204" pitchFamily="18" charset="0"/>
                        </a:rPr>
                        <m:t>(</m:t>
                      </m:r>
                      <m:r>
                        <a:rPr lang="en-US" sz="2400" i="1">
                          <a:solidFill>
                            <a:srgbClr val="1E14E6"/>
                          </a:solidFill>
                          <a:latin typeface="Cambria Math" panose="02040503050406030204" pitchFamily="18" charset="0"/>
                        </a:rPr>
                        <m:t>𝐵</m:t>
                      </m:r>
                      <m:r>
                        <a:rPr lang="en-US" sz="2400" i="1">
                          <a:solidFill>
                            <a:srgbClr val="1E14E6"/>
                          </a:solidFill>
                          <a:latin typeface="Cambria Math" panose="02040503050406030204" pitchFamily="18" charset="0"/>
                        </a:rPr>
                        <m:t>)+</m:t>
                      </m:r>
                      <m:r>
                        <a:rPr lang="en-US" sz="2400" i="1">
                          <a:solidFill>
                            <a:srgbClr val="1E14E6"/>
                          </a:solidFill>
                          <a:latin typeface="Cambria Math" panose="02040503050406030204" pitchFamily="18" charset="0"/>
                        </a:rPr>
                        <m:t>𝑃</m:t>
                      </m:r>
                      <m:d>
                        <m:dPr>
                          <m:ctrlPr>
                            <a:rPr lang="en-IN" sz="2400" i="1">
                              <a:solidFill>
                                <a:srgbClr val="1E14E6"/>
                              </a:solidFill>
                              <a:latin typeface="Cambria Math" panose="02040503050406030204" pitchFamily="18" charset="0"/>
                            </a:rPr>
                          </m:ctrlPr>
                        </m:dPr>
                        <m:e>
                          <m:sSub>
                            <m:sSubPr>
                              <m:ctrlPr>
                                <a:rPr lang="en-IN" sz="2400" i="1">
                                  <a:solidFill>
                                    <a:srgbClr val="1E14E6"/>
                                  </a:solidFill>
                                  <a:latin typeface="Cambria Math" panose="02040503050406030204" pitchFamily="18" charset="0"/>
                                </a:rPr>
                              </m:ctrlPr>
                            </m:sSubPr>
                            <m:e>
                              <m:r>
                                <a:rPr lang="en-US" sz="2400" i="1">
                                  <a:solidFill>
                                    <a:srgbClr val="1E14E6"/>
                                  </a:solidFill>
                                  <a:latin typeface="Cambria Math" panose="02040503050406030204" pitchFamily="18" charset="0"/>
                                </a:rPr>
                                <m:t>𝑆</m:t>
                              </m:r>
                            </m:e>
                            <m:sub>
                              <m:r>
                                <a:rPr lang="en-US" sz="2400" i="1">
                                  <a:solidFill>
                                    <a:srgbClr val="1E14E6"/>
                                  </a:solidFill>
                                  <a:latin typeface="Cambria Math" panose="02040503050406030204" pitchFamily="18" charset="0"/>
                                </a:rPr>
                                <m:t>1</m:t>
                              </m:r>
                            </m:sub>
                          </m:sSub>
                        </m:e>
                      </m:d>
                      <m:r>
                        <a:rPr lang="en-US" sz="2400" i="1">
                          <a:solidFill>
                            <a:srgbClr val="1E14E6"/>
                          </a:solidFill>
                          <a:latin typeface="Cambria Math" panose="02040503050406030204" pitchFamily="18" charset="0"/>
                        </a:rPr>
                        <m:t>+</m:t>
                      </m:r>
                      <m:r>
                        <a:rPr lang="en-US" sz="2400" i="1">
                          <a:solidFill>
                            <a:srgbClr val="1E14E6"/>
                          </a:solidFill>
                          <a:latin typeface="Cambria Math" panose="02040503050406030204" pitchFamily="18" charset="0"/>
                        </a:rPr>
                        <m:t>𝑃</m:t>
                      </m:r>
                      <m:d>
                        <m:dPr>
                          <m:ctrlPr>
                            <a:rPr lang="en-IN" sz="2400" i="1">
                              <a:solidFill>
                                <a:srgbClr val="1E14E6"/>
                              </a:solidFill>
                              <a:latin typeface="Cambria Math" panose="02040503050406030204" pitchFamily="18" charset="0"/>
                            </a:rPr>
                          </m:ctrlPr>
                        </m:dPr>
                        <m:e>
                          <m:sSub>
                            <m:sSubPr>
                              <m:ctrlPr>
                                <a:rPr lang="en-IN" sz="2400" i="1">
                                  <a:solidFill>
                                    <a:srgbClr val="1E14E6"/>
                                  </a:solidFill>
                                  <a:latin typeface="Cambria Math" panose="02040503050406030204" pitchFamily="18" charset="0"/>
                                </a:rPr>
                              </m:ctrlPr>
                            </m:sSubPr>
                            <m:e>
                              <m:r>
                                <a:rPr lang="en-US" sz="2400" i="1">
                                  <a:solidFill>
                                    <a:srgbClr val="1E14E6"/>
                                  </a:solidFill>
                                  <a:latin typeface="Cambria Math" panose="02040503050406030204" pitchFamily="18" charset="0"/>
                                </a:rPr>
                                <m:t>𝑆</m:t>
                              </m:r>
                            </m:e>
                            <m:sub>
                              <m:r>
                                <a:rPr lang="en-US" sz="2400" i="1">
                                  <a:solidFill>
                                    <a:srgbClr val="1E14E6"/>
                                  </a:solidFill>
                                  <a:latin typeface="Cambria Math" panose="02040503050406030204" pitchFamily="18" charset="0"/>
                                </a:rPr>
                                <m:t>2</m:t>
                              </m:r>
                            </m:sub>
                          </m:sSub>
                        </m:e>
                      </m:d>
                    </m:oMath>
                  </m:oMathPara>
                </a14:m>
                <a:endParaRPr lang="en-IN" sz="2400" dirty="0">
                  <a:solidFill>
                    <a:srgbClr val="1E14E6"/>
                  </a:solidFill>
                </a:endParaRPr>
              </a:p>
              <a:p>
                <a:pPr marL="457200" indent="-457200">
                  <a:buFont typeface="Arial" pitchFamily="34" charset="0"/>
                  <a:buChar char="•"/>
                </a:pPr>
                <a:r>
                  <a:rPr lang="en-US" sz="2400" dirty="0">
                    <a:solidFill>
                      <a:srgbClr val="1E14E6"/>
                    </a:solidFill>
                  </a:rPr>
                  <a:t>Aggregate accomplishment secured is </a:t>
                </a:r>
                <a:endParaRPr lang="en-IN" sz="2400" dirty="0">
                  <a:solidFill>
                    <a:srgbClr val="1E14E6"/>
                  </a:solidFill>
                </a:endParaRPr>
              </a:p>
              <a:p>
                <a:pPr marL="0" indent="0">
                  <a:buNone/>
                </a:pPr>
                <a:r>
                  <a:rPr lang="en-US" sz="2400" dirty="0">
                    <a:solidFill>
                      <a:srgbClr val="1E14E6"/>
                    </a:solidFill>
                  </a:rPr>
                  <a:t>                        </a:t>
                </a:r>
                <a14:m>
                  <m:oMath xmlns:m="http://schemas.openxmlformats.org/officeDocument/2006/math">
                    <m:r>
                      <a:rPr lang="en-US" sz="2400" i="1">
                        <a:solidFill>
                          <a:srgbClr val="1E14E6"/>
                        </a:solidFill>
                        <a:latin typeface="Cambria Math" panose="02040503050406030204" pitchFamily="18" charset="0"/>
                      </a:rPr>
                      <m:t>𝛿</m:t>
                    </m:r>
                    <m:r>
                      <a:rPr lang="en-US" sz="2400" i="1">
                        <a:solidFill>
                          <a:srgbClr val="1E14E6"/>
                        </a:solidFill>
                        <a:latin typeface="Cambria Math" panose="02040503050406030204" pitchFamily="18" charset="0"/>
                      </a:rPr>
                      <m:t>=</m:t>
                    </m:r>
                    <m:sSub>
                      <m:sSubPr>
                        <m:ctrlPr>
                          <a:rPr lang="en-IN" sz="2400" i="1">
                            <a:solidFill>
                              <a:srgbClr val="1E14E6"/>
                            </a:solidFill>
                            <a:latin typeface="Cambria Math" panose="02040503050406030204" pitchFamily="18" charset="0"/>
                          </a:rPr>
                        </m:ctrlPr>
                      </m:sSubPr>
                      <m:e>
                        <m:r>
                          <a:rPr lang="en-US" sz="2400" i="1">
                            <a:solidFill>
                              <a:srgbClr val="1E14E6"/>
                            </a:solidFill>
                            <a:latin typeface="Cambria Math" panose="02040503050406030204" pitchFamily="18" charset="0"/>
                          </a:rPr>
                          <m:t>𝜇</m:t>
                        </m:r>
                      </m:e>
                      <m:sub>
                        <m:r>
                          <a:rPr lang="en-US" sz="2400" i="1">
                            <a:solidFill>
                              <a:srgbClr val="1E14E6"/>
                            </a:solidFill>
                            <a:latin typeface="Cambria Math" panose="02040503050406030204" pitchFamily="18" charset="0"/>
                          </a:rPr>
                          <m:t>1</m:t>
                        </m:r>
                      </m:sub>
                    </m:sSub>
                    <m:nary>
                      <m:naryPr>
                        <m:chr m:val="∑"/>
                        <m:ctrlPr>
                          <a:rPr lang="en-IN" sz="2400" i="1">
                            <a:solidFill>
                              <a:srgbClr val="1E14E6"/>
                            </a:solidFill>
                            <a:latin typeface="Cambria Math" panose="02040503050406030204" pitchFamily="18" charset="0"/>
                          </a:rPr>
                        </m:ctrlPr>
                      </m:naryPr>
                      <m:sub>
                        <m:r>
                          <a:rPr lang="en-US" sz="2400" i="1">
                            <a:solidFill>
                              <a:srgbClr val="1E14E6"/>
                            </a:solidFill>
                            <a:latin typeface="Cambria Math" panose="02040503050406030204" pitchFamily="18" charset="0"/>
                          </a:rPr>
                          <m:t>𝑗</m:t>
                        </m:r>
                        <m:r>
                          <a:rPr lang="en-US" sz="2400" i="1">
                            <a:solidFill>
                              <a:srgbClr val="1E14E6"/>
                            </a:solidFill>
                            <a:latin typeface="Cambria Math" panose="02040503050406030204" pitchFamily="18" charset="0"/>
                          </a:rPr>
                          <m:t>=0</m:t>
                        </m:r>
                      </m:sub>
                      <m:sup>
                        <m:r>
                          <a:rPr lang="en-US" sz="2400" i="1">
                            <a:solidFill>
                              <a:srgbClr val="1E14E6"/>
                            </a:solidFill>
                            <a:latin typeface="Cambria Math" panose="02040503050406030204" pitchFamily="18" charset="0"/>
                          </a:rPr>
                          <m:t>∞</m:t>
                        </m:r>
                      </m:sup>
                      <m:e>
                        <m:r>
                          <a:rPr lang="en-US" sz="2400" i="1">
                            <a:solidFill>
                              <a:srgbClr val="1E14E6"/>
                            </a:solidFill>
                            <a:latin typeface="Cambria Math" panose="02040503050406030204" pitchFamily="18" charset="0"/>
                          </a:rPr>
                          <m:t>𝑗</m:t>
                        </m:r>
                        <m:sSub>
                          <m:sSubPr>
                            <m:ctrlPr>
                              <a:rPr lang="en-IN" sz="2400" i="1">
                                <a:solidFill>
                                  <a:srgbClr val="1E14E6"/>
                                </a:solidFill>
                                <a:latin typeface="Cambria Math" panose="02040503050406030204" pitchFamily="18" charset="0"/>
                              </a:rPr>
                            </m:ctrlPr>
                          </m:sSubPr>
                          <m:e>
                            <m:r>
                              <a:rPr lang="en-US" sz="2400" i="1">
                                <a:solidFill>
                                  <a:srgbClr val="1E14E6"/>
                                </a:solidFill>
                                <a:latin typeface="Cambria Math" panose="02040503050406030204" pitchFamily="18" charset="0"/>
                              </a:rPr>
                              <m:t>𝜋</m:t>
                            </m:r>
                          </m:e>
                          <m:sub>
                            <m:r>
                              <a:rPr lang="en-US" sz="2400" i="1">
                                <a:solidFill>
                                  <a:srgbClr val="1E14E6"/>
                                </a:solidFill>
                                <a:latin typeface="Cambria Math" panose="02040503050406030204" pitchFamily="18" charset="0"/>
                              </a:rPr>
                              <m:t>𝑗</m:t>
                            </m:r>
                            <m:r>
                              <a:rPr lang="en-US" sz="2400" i="1">
                                <a:solidFill>
                                  <a:srgbClr val="1E14E6"/>
                                </a:solidFill>
                                <a:latin typeface="Cambria Math" panose="02040503050406030204" pitchFamily="18" charset="0"/>
                              </a:rPr>
                              <m:t>1</m:t>
                            </m:r>
                          </m:sub>
                        </m:sSub>
                      </m:e>
                    </m:nary>
                    <m:r>
                      <a:rPr lang="en-US" sz="2400" i="1">
                        <a:solidFill>
                          <a:srgbClr val="1E14E6"/>
                        </a:solidFill>
                        <a:latin typeface="Cambria Math" panose="02040503050406030204" pitchFamily="18" charset="0"/>
                      </a:rPr>
                      <m:t>+</m:t>
                    </m:r>
                    <m:sSub>
                      <m:sSubPr>
                        <m:ctrlPr>
                          <a:rPr lang="en-IN" sz="2400" i="1">
                            <a:solidFill>
                              <a:srgbClr val="1E14E6"/>
                            </a:solidFill>
                            <a:latin typeface="Cambria Math" panose="02040503050406030204" pitchFamily="18" charset="0"/>
                          </a:rPr>
                        </m:ctrlPr>
                      </m:sSubPr>
                      <m:e>
                        <m:r>
                          <a:rPr lang="en-US" sz="2400" i="1">
                            <a:solidFill>
                              <a:srgbClr val="1E14E6"/>
                            </a:solidFill>
                            <a:latin typeface="Cambria Math" panose="02040503050406030204" pitchFamily="18" charset="0"/>
                          </a:rPr>
                          <m:t>𝜇</m:t>
                        </m:r>
                      </m:e>
                      <m:sub>
                        <m:r>
                          <a:rPr lang="en-US" sz="2400" i="1">
                            <a:solidFill>
                              <a:srgbClr val="1E14E6"/>
                            </a:solidFill>
                            <a:latin typeface="Cambria Math" panose="02040503050406030204" pitchFamily="18" charset="0"/>
                          </a:rPr>
                          <m:t>2</m:t>
                        </m:r>
                      </m:sub>
                    </m:sSub>
                    <m:nary>
                      <m:naryPr>
                        <m:chr m:val="∑"/>
                        <m:ctrlPr>
                          <a:rPr lang="en-IN" sz="2400" i="1">
                            <a:solidFill>
                              <a:srgbClr val="1E14E6"/>
                            </a:solidFill>
                            <a:latin typeface="Cambria Math" panose="02040503050406030204" pitchFamily="18" charset="0"/>
                          </a:rPr>
                        </m:ctrlPr>
                      </m:naryPr>
                      <m:sub>
                        <m:r>
                          <a:rPr lang="en-US" sz="2400" i="1">
                            <a:solidFill>
                              <a:srgbClr val="1E14E6"/>
                            </a:solidFill>
                            <a:latin typeface="Cambria Math" panose="02040503050406030204" pitchFamily="18" charset="0"/>
                          </a:rPr>
                          <m:t>𝑗</m:t>
                        </m:r>
                        <m:r>
                          <a:rPr lang="en-US" sz="2400" i="1">
                            <a:solidFill>
                              <a:srgbClr val="1E14E6"/>
                            </a:solidFill>
                            <a:latin typeface="Cambria Math" panose="02040503050406030204" pitchFamily="18" charset="0"/>
                          </a:rPr>
                          <m:t>=1</m:t>
                        </m:r>
                      </m:sub>
                      <m:sup>
                        <m:r>
                          <a:rPr lang="en-US" sz="2400" i="1">
                            <a:solidFill>
                              <a:srgbClr val="1E14E6"/>
                            </a:solidFill>
                            <a:latin typeface="Cambria Math" panose="02040503050406030204" pitchFamily="18" charset="0"/>
                          </a:rPr>
                          <m:t>∞</m:t>
                        </m:r>
                      </m:sup>
                      <m:e>
                        <m:r>
                          <a:rPr lang="en-US" sz="2400" i="1">
                            <a:solidFill>
                              <a:srgbClr val="1E14E6"/>
                            </a:solidFill>
                            <a:latin typeface="Cambria Math" panose="02040503050406030204" pitchFamily="18" charset="0"/>
                          </a:rPr>
                          <m:t>𝑗</m:t>
                        </m:r>
                        <m:sSub>
                          <m:sSubPr>
                            <m:ctrlPr>
                              <a:rPr lang="en-IN" sz="2400" i="1">
                                <a:solidFill>
                                  <a:srgbClr val="1E14E6"/>
                                </a:solidFill>
                                <a:latin typeface="Cambria Math" panose="02040503050406030204" pitchFamily="18" charset="0"/>
                              </a:rPr>
                            </m:ctrlPr>
                          </m:sSubPr>
                          <m:e>
                            <m:r>
                              <a:rPr lang="en-US" sz="2400" i="1">
                                <a:solidFill>
                                  <a:srgbClr val="1E14E6"/>
                                </a:solidFill>
                                <a:latin typeface="Cambria Math" panose="02040503050406030204" pitchFamily="18" charset="0"/>
                              </a:rPr>
                              <m:t>𝜋</m:t>
                            </m:r>
                          </m:e>
                          <m:sub>
                            <m:r>
                              <a:rPr lang="en-US" sz="2400" i="1">
                                <a:solidFill>
                                  <a:srgbClr val="1E14E6"/>
                                </a:solidFill>
                                <a:latin typeface="Cambria Math" panose="02040503050406030204" pitchFamily="18" charset="0"/>
                              </a:rPr>
                              <m:t>𝑗</m:t>
                            </m:r>
                            <m:r>
                              <a:rPr lang="en-US" sz="2400" i="1">
                                <a:solidFill>
                                  <a:srgbClr val="1E14E6"/>
                                </a:solidFill>
                                <a:latin typeface="Cambria Math" panose="02040503050406030204" pitchFamily="18" charset="0"/>
                              </a:rPr>
                              <m:t>2</m:t>
                            </m:r>
                          </m:sub>
                        </m:sSub>
                        <m:r>
                          <m:rPr>
                            <m:nor/>
                          </m:rPr>
                          <a:rPr lang="en-US" sz="2400" dirty="0">
                            <a:solidFill>
                              <a:srgbClr val="1E14E6"/>
                            </a:solidFill>
                          </a:rPr>
                          <m:t>	</m:t>
                        </m:r>
                      </m:e>
                    </m:nary>
                  </m:oMath>
                </a14:m>
                <a:endParaRPr lang="en-IN" sz="2400" dirty="0">
                  <a:solidFill>
                    <a:srgbClr val="1E14E6"/>
                  </a:solidFill>
                </a:endParaRPr>
              </a:p>
            </p:txBody>
          </p:sp>
        </mc:Choice>
        <mc:Fallback xmlns="">
          <p:sp>
            <p:nvSpPr>
              <p:cNvPr id="3" name="Text Placeholder 2"/>
              <p:cNvSpPr>
                <a:spLocks noGrp="1" noRot="1" noChangeAspect="1" noMove="1" noResize="1" noEditPoints="1" noAdjustHandles="1" noChangeArrowheads="1" noChangeShapeType="1" noTextEdit="1"/>
              </p:cNvSpPr>
              <p:nvPr>
                <p:ph type="body" idx="4294967295"/>
              </p:nvPr>
            </p:nvSpPr>
            <p:spPr>
              <a:xfrm>
                <a:off x="914400" y="2133600"/>
                <a:ext cx="8004175" cy="4191000"/>
              </a:xfrm>
              <a:blipFill>
                <a:blip r:embed="rId2"/>
                <a:stretch>
                  <a:fillRect l="-990" t="-1163"/>
                </a:stretch>
              </a:blipFill>
            </p:spPr>
            <p:txBody>
              <a:bodyPr/>
              <a:lstStyle/>
              <a:p>
                <a:r>
                  <a:rPr lang="en-IN">
                    <a:noFill/>
                  </a:rPr>
                  <a:t> </a:t>
                </a:r>
              </a:p>
            </p:txBody>
          </p:sp>
        </mc:Fallback>
      </mc:AlternateContent>
      <p:sp>
        <p:nvSpPr>
          <p:cNvPr id="5" name="TextBox 4">
            <a:extLst>
              <a:ext uri="{FF2B5EF4-FFF2-40B4-BE49-F238E27FC236}">
                <a16:creationId xmlns:a16="http://schemas.microsoft.com/office/drawing/2014/main" id="{026A63A3-23CF-032E-3D14-844E623722B9}"/>
              </a:ext>
            </a:extLst>
          </p:cNvPr>
          <p:cNvSpPr txBox="1"/>
          <p:nvPr/>
        </p:nvSpPr>
        <p:spPr>
          <a:xfrm>
            <a:off x="0" y="152400"/>
            <a:ext cx="9448799" cy="646331"/>
          </a:xfrm>
          <a:prstGeom prst="rect">
            <a:avLst/>
          </a:prstGeom>
          <a:noFill/>
        </p:spPr>
        <p:txBody>
          <a:bodyPr wrap="square">
            <a:spAutoFit/>
          </a:bodyPr>
          <a:lstStyle/>
          <a:p>
            <a:pPr algn="ctr"/>
            <a:r>
              <a:rPr lang="en-US" b="1" dirty="0">
                <a:solidFill>
                  <a:srgbClr val="FF0000"/>
                </a:solidFill>
                <a:latin typeface="Times New Roman" pitchFamily="18" charset="0"/>
                <a:cs typeface="Times New Roman" pitchFamily="18" charset="0"/>
              </a:rPr>
              <a:t>Attainment Expedients of Markovian Heterogeneous Water Heaters in Queueing Models </a:t>
            </a:r>
          </a:p>
          <a:p>
            <a:pPr algn="ctr"/>
            <a:r>
              <a:rPr lang="en-US" b="1" dirty="0">
                <a:solidFill>
                  <a:srgbClr val="FF0000"/>
                </a:solidFill>
                <a:latin typeface="Times New Roman" pitchFamily="18" charset="0"/>
                <a:cs typeface="Times New Roman" pitchFamily="18" charset="0"/>
              </a:rPr>
              <a:t>by Matrix Geometric Method</a:t>
            </a:r>
            <a:endParaRPr lang="en-US" b="1" dirty="0">
              <a:solidFill>
                <a:schemeClr val="accent6">
                  <a:lumMod val="50000"/>
                </a:schemeClr>
              </a:solidFill>
            </a:endParaRPr>
          </a:p>
        </p:txBody>
      </p:sp>
    </p:spTree>
    <p:extLst>
      <p:ext uri="{BB962C8B-B14F-4D97-AF65-F5344CB8AC3E}">
        <p14:creationId xmlns:p14="http://schemas.microsoft.com/office/powerpoint/2010/main" val="13050020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1219200"/>
            <a:ext cx="8763000" cy="736190"/>
          </a:xfrm>
        </p:spPr>
        <p:txBody>
          <a:bodyPr>
            <a:normAutofit fontScale="90000"/>
          </a:bodyPr>
          <a:lstStyle/>
          <a:p>
            <a:pPr algn="ctr"/>
            <a:r>
              <a:rPr lang="en-US" altLang="en-US" sz="3000" b="1" dirty="0">
                <a:solidFill>
                  <a:srgbClr val="00B050"/>
                </a:solidFill>
                <a:latin typeface="Arial" panose="020B0604020202020204" pitchFamily="34" charset="0"/>
              </a:rPr>
              <a:t>Performance Measures with the effect of </a:t>
            </a:r>
            <a:r>
              <a:rPr lang="el-GR" altLang="en-US" sz="3000" b="1" dirty="0">
                <a:solidFill>
                  <a:srgbClr val="00B050"/>
                </a:solidFill>
                <a:latin typeface="Arial" panose="020B0604020202020204" pitchFamily="34" charset="0"/>
              </a:rPr>
              <a:t>λ</a:t>
            </a:r>
            <a:br>
              <a:rPr kumimoji="0" lang="en-US" altLang="en-US" sz="3000" b="1" i="0" u="none" strike="noStrike" cap="none" normalizeH="0" baseline="0" dirty="0">
                <a:ln>
                  <a:noFill/>
                </a:ln>
                <a:solidFill>
                  <a:srgbClr val="00B050"/>
                </a:solidFill>
                <a:effectLst/>
                <a:latin typeface="Arial" panose="020B0604020202020204" pitchFamily="34" charset="0"/>
              </a:rPr>
            </a:br>
            <a:endParaRPr lang="en-IN" sz="3000" b="1" dirty="0">
              <a:solidFill>
                <a:srgbClr val="C00000"/>
              </a:solidFill>
            </a:endParaRPr>
          </a:p>
        </p:txBody>
      </p:sp>
      <p:sp>
        <p:nvSpPr>
          <p:cNvPr id="5" name="TextBox 4">
            <a:extLst>
              <a:ext uri="{FF2B5EF4-FFF2-40B4-BE49-F238E27FC236}">
                <a16:creationId xmlns:a16="http://schemas.microsoft.com/office/drawing/2014/main" id="{026A63A3-23CF-032E-3D14-844E623722B9}"/>
              </a:ext>
            </a:extLst>
          </p:cNvPr>
          <p:cNvSpPr txBox="1"/>
          <p:nvPr/>
        </p:nvSpPr>
        <p:spPr>
          <a:xfrm>
            <a:off x="0" y="152400"/>
            <a:ext cx="9448799" cy="646331"/>
          </a:xfrm>
          <a:prstGeom prst="rect">
            <a:avLst/>
          </a:prstGeom>
          <a:noFill/>
        </p:spPr>
        <p:txBody>
          <a:bodyPr wrap="square">
            <a:spAutoFit/>
          </a:bodyPr>
          <a:lstStyle/>
          <a:p>
            <a:pPr algn="ctr"/>
            <a:r>
              <a:rPr lang="en-US" b="1" dirty="0">
                <a:solidFill>
                  <a:srgbClr val="FF0000"/>
                </a:solidFill>
                <a:latin typeface="Times New Roman" pitchFamily="18" charset="0"/>
                <a:cs typeface="Times New Roman" pitchFamily="18" charset="0"/>
              </a:rPr>
              <a:t>Attainment Expedients of Markovian Heterogeneous Water Heaters in Queueing Models </a:t>
            </a:r>
          </a:p>
          <a:p>
            <a:pPr algn="ctr"/>
            <a:r>
              <a:rPr lang="en-US" b="1" dirty="0">
                <a:solidFill>
                  <a:srgbClr val="FF0000"/>
                </a:solidFill>
                <a:latin typeface="Times New Roman" pitchFamily="18" charset="0"/>
                <a:cs typeface="Times New Roman" pitchFamily="18" charset="0"/>
              </a:rPr>
              <a:t>by Matrix Geometric Method</a:t>
            </a:r>
            <a:endParaRPr lang="en-US" b="1" dirty="0">
              <a:solidFill>
                <a:schemeClr val="accent6">
                  <a:lumMod val="50000"/>
                </a:schemeClr>
              </a:solidFill>
            </a:endParaRP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3B19CCDA-207B-AF4E-4607-B1C31970C067}"/>
                  </a:ext>
                </a:extLst>
              </p:cNvPr>
              <p:cNvGraphicFramePr>
                <a:graphicFrameLocks noGrp="1"/>
              </p:cNvGraphicFramePr>
              <p:nvPr>
                <p:extLst>
                  <p:ext uri="{D42A27DB-BD31-4B8C-83A1-F6EECF244321}">
                    <p14:modId xmlns:p14="http://schemas.microsoft.com/office/powerpoint/2010/main" val="110654608"/>
                  </p:ext>
                </p:extLst>
              </p:nvPr>
            </p:nvGraphicFramePr>
            <p:xfrm>
              <a:off x="2362200" y="2819400"/>
              <a:ext cx="4648202" cy="3226213"/>
            </p:xfrm>
            <a:graphic>
              <a:graphicData uri="http://schemas.openxmlformats.org/drawingml/2006/table">
                <a:tbl>
                  <a:tblPr>
                    <a:tableStyleId>{5C22544A-7EE6-4342-B048-85BDC9FD1C3A}</a:tableStyleId>
                  </a:tblPr>
                  <a:tblGrid>
                    <a:gridCol w="907560">
                      <a:extLst>
                        <a:ext uri="{9D8B030D-6E8A-4147-A177-3AD203B41FA5}">
                          <a16:colId xmlns:a16="http://schemas.microsoft.com/office/drawing/2014/main" val="2835784744"/>
                        </a:ext>
                      </a:extLst>
                    </a:gridCol>
                    <a:gridCol w="907560">
                      <a:extLst>
                        <a:ext uri="{9D8B030D-6E8A-4147-A177-3AD203B41FA5}">
                          <a16:colId xmlns:a16="http://schemas.microsoft.com/office/drawing/2014/main" val="3637897913"/>
                        </a:ext>
                      </a:extLst>
                    </a:gridCol>
                    <a:gridCol w="944940">
                      <a:extLst>
                        <a:ext uri="{9D8B030D-6E8A-4147-A177-3AD203B41FA5}">
                          <a16:colId xmlns:a16="http://schemas.microsoft.com/office/drawing/2014/main" val="4180104026"/>
                        </a:ext>
                      </a:extLst>
                    </a:gridCol>
                    <a:gridCol w="944940">
                      <a:extLst>
                        <a:ext uri="{9D8B030D-6E8A-4147-A177-3AD203B41FA5}">
                          <a16:colId xmlns:a16="http://schemas.microsoft.com/office/drawing/2014/main" val="2949068362"/>
                        </a:ext>
                      </a:extLst>
                    </a:gridCol>
                    <a:gridCol w="943202">
                      <a:extLst>
                        <a:ext uri="{9D8B030D-6E8A-4147-A177-3AD203B41FA5}">
                          <a16:colId xmlns:a16="http://schemas.microsoft.com/office/drawing/2014/main" val="790265678"/>
                        </a:ext>
                      </a:extLst>
                    </a:gridCol>
                  </a:tblGrid>
                  <a:tr h="424439">
                    <a:tc rowSpan="2">
                      <a:txBody>
                        <a:bodyPr/>
                        <a:lstStyle/>
                        <a:p>
                          <a:pPr algn="ctr">
                            <a:lnSpc>
                              <a:spcPct val="115000"/>
                            </a:lnSpc>
                            <a:spcAft>
                              <a:spcPts val="1000"/>
                            </a:spcAft>
                          </a:pPr>
                          <a:r>
                            <a:rPr lang="en-US" sz="1000">
                              <a:effectLst/>
                            </a:rPr>
                            <a:t>Λ</a:t>
                          </a:r>
                          <a:endParaRPr lang="en-IN" sz="1100">
                            <a:effectLst/>
                            <a:latin typeface="Calibri" panose="020F0502020204030204" pitchFamily="34" charset="0"/>
                            <a:ea typeface="Calibri" panose="020F0502020204030204" pitchFamily="34" charset="0"/>
                          </a:endParaRPr>
                        </a:p>
                      </a:txBody>
                      <a:tcPr marL="68580" marR="68580" marT="0" marB="0" anchor="ctr"/>
                    </a:tc>
                    <a:tc gridSpan="3">
                      <a:txBody>
                        <a:bodyPr/>
                        <a:lstStyle/>
                        <a:p>
                          <a:pPr algn="ctr">
                            <a:lnSpc>
                              <a:spcPct val="115000"/>
                            </a:lnSpc>
                            <a:spcAft>
                              <a:spcPts val="1000"/>
                            </a:spcAft>
                          </a:pPr>
                          <a:r>
                            <a:rPr lang="en-US" sz="1000">
                              <a:effectLst/>
                            </a:rPr>
                            <a:t>With the effect of λ</a:t>
                          </a:r>
                          <a:endParaRPr lang="en-IN" sz="1100">
                            <a:effectLst/>
                            <a:latin typeface="Calibri" panose="020F0502020204030204" pitchFamily="34" charset="0"/>
                            <a:ea typeface="Calibri" panose="020F0502020204030204" pitchFamily="34" charset="0"/>
                          </a:endParaRPr>
                        </a:p>
                      </a:txBody>
                      <a:tcPr marL="68580" marR="68580" marT="0" marB="0" anchor="ctr"/>
                    </a:tc>
                    <a:tc hMerge="1">
                      <a:txBody>
                        <a:bodyPr/>
                        <a:lstStyle/>
                        <a:p>
                          <a:endParaRPr lang="en-IN"/>
                        </a:p>
                      </a:txBody>
                      <a:tcPr/>
                    </a:tc>
                    <a:tc hMerge="1">
                      <a:txBody>
                        <a:bodyPr/>
                        <a:lstStyle/>
                        <a:p>
                          <a:endParaRPr lang="en-IN"/>
                        </a:p>
                      </a:txBody>
                      <a:tcPr/>
                    </a:tc>
                    <a:tc>
                      <a:txBody>
                        <a:bodyPr/>
                        <a:lstStyle/>
                        <a:p>
                          <a:pPr algn="ctr">
                            <a:lnSpc>
                              <a:spcPct val="115000"/>
                            </a:lnSpc>
                            <a:spcAft>
                              <a:spcPts val="1000"/>
                            </a:spcAft>
                          </a:pPr>
                          <a:r>
                            <a:rPr lang="en-US" sz="1000">
                              <a:effectLst/>
                            </a:rPr>
                            <a:t> </a:t>
                          </a:r>
                          <a:endParaRPr lang="en-IN"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133264946"/>
                      </a:ext>
                    </a:extLst>
                  </a:tr>
                  <a:tr h="255140">
                    <a:tc vMerge="1">
                      <a:txBody>
                        <a:bodyPr/>
                        <a:lstStyle/>
                        <a:p>
                          <a:endParaRPr lang="en-IN"/>
                        </a:p>
                      </a:txBody>
                      <a:tcPr/>
                    </a:tc>
                    <a:tc>
                      <a:txBody>
                        <a:bodyPr/>
                        <a:lstStyle/>
                        <a:p>
                          <a:pPr algn="ctr">
                            <a:lnSpc>
                              <a:spcPct val="115000"/>
                            </a:lnSpc>
                            <a:spcAft>
                              <a:spcPts val="1000"/>
                            </a:spcAft>
                          </a:pPr>
                          <a:r>
                            <a:rPr lang="en-US" sz="1000" dirty="0">
                              <a:effectLst/>
                            </a:rPr>
                            <a:t>0.05</a:t>
                          </a:r>
                          <a:endParaRPr lang="en-IN" sz="11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en-US" sz="1000">
                              <a:effectLst/>
                            </a:rPr>
                            <a:t>0.1</a:t>
                          </a:r>
                          <a:endParaRPr lang="en-IN"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en-US" sz="1000">
                              <a:effectLst/>
                            </a:rPr>
                            <a:t>0.2</a:t>
                          </a:r>
                          <a:endParaRPr lang="en-IN"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50000"/>
                            </a:lnSpc>
                            <a:spcAft>
                              <a:spcPts val="1000"/>
                            </a:spcAft>
                          </a:pPr>
                          <a:r>
                            <a:rPr lang="en-US" sz="1000">
                              <a:effectLst/>
                            </a:rPr>
                            <a:t>0.3</a:t>
                          </a:r>
                          <a:endParaRPr lang="en-IN" sz="11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419982778"/>
                      </a:ext>
                    </a:extLst>
                  </a:tr>
                  <a:tr h="424439">
                    <a:tc>
                      <a:txBody>
                        <a:bodyPr/>
                        <a:lstStyle/>
                        <a:p>
                          <a:pPr algn="ctr">
                            <a:lnSpc>
                              <a:spcPct val="115000"/>
                            </a:lnSpc>
                            <a:spcAft>
                              <a:spcPts val="1000"/>
                            </a:spcAft>
                          </a:pPr>
                          <a:r>
                            <a:rPr lang="en-US" sz="1000">
                              <a:effectLst/>
                            </a:rPr>
                            <a:t>P(I)</a:t>
                          </a:r>
                          <a:endParaRPr lang="en-IN"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en-US" sz="1000">
                              <a:effectLst/>
                            </a:rPr>
                            <a:t>0.8564</a:t>
                          </a:r>
                          <a:endParaRPr lang="en-IN"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en-US" sz="1000">
                              <a:effectLst/>
                            </a:rPr>
                            <a:t>0.7316</a:t>
                          </a:r>
                          <a:endParaRPr lang="en-IN"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en-US" sz="1000" dirty="0">
                              <a:effectLst/>
                            </a:rPr>
                            <a:t>0.5133</a:t>
                          </a:r>
                          <a:endParaRPr lang="en-IN" sz="11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en-US" sz="1000">
                              <a:effectLst/>
                            </a:rPr>
                            <a:t>0.3658</a:t>
                          </a:r>
                          <a:endParaRPr lang="en-IN" sz="11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673459352"/>
                      </a:ext>
                    </a:extLst>
                  </a:tr>
                  <a:tr h="424439">
                    <a:tc>
                      <a:txBody>
                        <a:bodyPr/>
                        <a:lstStyle/>
                        <a:p>
                          <a:pPr algn="ctr">
                            <a:lnSpc>
                              <a:spcPct val="115000"/>
                            </a:lnSpc>
                            <a:spcAft>
                              <a:spcPts val="1000"/>
                            </a:spcAft>
                          </a:pPr>
                          <a:r>
                            <a:rPr lang="en-US" sz="1000">
                              <a:effectLst/>
                            </a:rPr>
                            <a:t>P(B)</a:t>
                          </a:r>
                          <a:endParaRPr lang="en-IN"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en-US" sz="1000">
                              <a:effectLst/>
                            </a:rPr>
                            <a:t>0.1436</a:t>
                          </a:r>
                          <a:endParaRPr lang="en-IN"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en-US" sz="1000">
                              <a:effectLst/>
                            </a:rPr>
                            <a:t>0.2684</a:t>
                          </a:r>
                          <a:endParaRPr lang="en-IN"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en-US" sz="1000">
                              <a:effectLst/>
                            </a:rPr>
                            <a:t>0.4867</a:t>
                          </a:r>
                          <a:endParaRPr lang="en-IN"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en-US" sz="1000">
                              <a:effectLst/>
                            </a:rPr>
                            <a:t>0.6342</a:t>
                          </a:r>
                          <a:endParaRPr lang="en-IN" sz="11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67363451"/>
                      </a:ext>
                    </a:extLst>
                  </a:tr>
                  <a:tr h="424439">
                    <a:tc>
                      <a:txBody>
                        <a:bodyPr/>
                        <a:lstStyle/>
                        <a:p>
                          <a:pPr algn="ctr">
                            <a:lnSpc>
                              <a:spcPct val="115000"/>
                            </a:lnSpc>
                            <a:spcAft>
                              <a:spcPts val="1000"/>
                            </a:spcAft>
                          </a:pPr>
                          <a:r>
                            <a:rPr lang="en-US" sz="1000">
                              <a:effectLst/>
                            </a:rPr>
                            <a:t>P(</a:t>
                          </a:r>
                          <a14:m>
                            <m:oMath xmlns:m="http://schemas.openxmlformats.org/officeDocument/2006/math">
                              <m:sSub>
                                <m:sSubPr>
                                  <m:ctrlPr>
                                    <a:rPr lang="en-IN" sz="1000" i="1">
                                      <a:effectLst/>
                                      <a:latin typeface="Cambria Math" panose="02040503050406030204" pitchFamily="18" charset="0"/>
                                    </a:rPr>
                                  </m:ctrlPr>
                                </m:sSubPr>
                                <m:e>
                                  <m:r>
                                    <a:rPr lang="en-US" sz="1000">
                                      <a:effectLst/>
                                      <a:latin typeface="Cambria Math" panose="02040503050406030204" pitchFamily="18" charset="0"/>
                                    </a:rPr>
                                    <m:t>𝑆</m:t>
                                  </m:r>
                                </m:e>
                                <m:sub>
                                  <m:r>
                                    <a:rPr lang="en-US" sz="1000">
                                      <a:effectLst/>
                                      <a:latin typeface="Cambria Math" panose="02040503050406030204" pitchFamily="18" charset="0"/>
                                    </a:rPr>
                                    <m:t>1</m:t>
                                  </m:r>
                                </m:sub>
                              </m:sSub>
                            </m:oMath>
                          </a14:m>
                          <a:r>
                            <a:rPr lang="en-US" sz="1000">
                              <a:effectLst/>
                            </a:rPr>
                            <a:t>)</a:t>
                          </a:r>
                          <a:endParaRPr lang="en-IN"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en-US" sz="1000">
                              <a:effectLst/>
                            </a:rPr>
                            <a:t>0.0715</a:t>
                          </a:r>
                          <a:endParaRPr lang="en-IN"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en-US" sz="1000">
                              <a:effectLst/>
                            </a:rPr>
                            <a:t>0.1419</a:t>
                          </a:r>
                          <a:endParaRPr lang="en-IN"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en-US" sz="1000">
                              <a:effectLst/>
                            </a:rPr>
                            <a:t>0.2997</a:t>
                          </a:r>
                          <a:endParaRPr lang="en-IN"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en-US" sz="1000">
                              <a:effectLst/>
                            </a:rPr>
                            <a:t>0.5101</a:t>
                          </a:r>
                          <a:endParaRPr lang="en-IN" sz="11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433819655"/>
                      </a:ext>
                    </a:extLst>
                  </a:tr>
                  <a:tr h="424439">
                    <a:tc>
                      <a:txBody>
                        <a:bodyPr/>
                        <a:lstStyle/>
                        <a:p>
                          <a:pPr algn="ctr">
                            <a:lnSpc>
                              <a:spcPct val="115000"/>
                            </a:lnSpc>
                            <a:spcAft>
                              <a:spcPts val="1000"/>
                            </a:spcAft>
                          </a:pPr>
                          <a:r>
                            <a:rPr lang="en-US" sz="1000">
                              <a:effectLst/>
                            </a:rPr>
                            <a:t>P(</a:t>
                          </a:r>
                          <a14:m>
                            <m:oMath xmlns:m="http://schemas.openxmlformats.org/officeDocument/2006/math">
                              <m:sSub>
                                <m:sSubPr>
                                  <m:ctrlPr>
                                    <a:rPr lang="en-IN" sz="1000" i="1">
                                      <a:effectLst/>
                                      <a:latin typeface="Cambria Math" panose="02040503050406030204" pitchFamily="18" charset="0"/>
                                    </a:rPr>
                                  </m:ctrlPr>
                                </m:sSubPr>
                                <m:e>
                                  <m:r>
                                    <a:rPr lang="en-US" sz="1000">
                                      <a:effectLst/>
                                      <a:latin typeface="Cambria Math" panose="02040503050406030204" pitchFamily="18" charset="0"/>
                                    </a:rPr>
                                    <m:t>𝑆</m:t>
                                  </m:r>
                                </m:e>
                                <m:sub>
                                  <m:r>
                                    <a:rPr lang="en-US" sz="1000">
                                      <a:effectLst/>
                                      <a:latin typeface="Cambria Math" panose="02040503050406030204" pitchFamily="18" charset="0"/>
                                    </a:rPr>
                                    <m:t>2</m:t>
                                  </m:r>
                                </m:sub>
                              </m:sSub>
                            </m:oMath>
                          </a14:m>
                          <a:r>
                            <a:rPr lang="en-US" sz="1000">
                              <a:effectLst/>
                            </a:rPr>
                            <a:t>)</a:t>
                          </a:r>
                          <a:endParaRPr lang="en-IN"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en-US" sz="1000">
                              <a:effectLst/>
                            </a:rPr>
                            <a:t>0.0837</a:t>
                          </a:r>
                          <a:endParaRPr lang="en-IN"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en-US" sz="1000">
                              <a:effectLst/>
                            </a:rPr>
                            <a:t>0.1757</a:t>
                          </a:r>
                          <a:endParaRPr lang="en-IN"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en-US" sz="1000">
                              <a:effectLst/>
                            </a:rPr>
                            <a:t>0.4078</a:t>
                          </a:r>
                          <a:endParaRPr lang="en-IN"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en-US" sz="1000">
                              <a:effectLst/>
                            </a:rPr>
                            <a:t>0.6806</a:t>
                          </a:r>
                          <a:endParaRPr lang="en-IN" sz="11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256302925"/>
                      </a:ext>
                    </a:extLst>
                  </a:tr>
                  <a:tr h="424439">
                    <a:tc>
                      <a:txBody>
                        <a:bodyPr/>
                        <a:lstStyle/>
                        <a:p>
                          <a:pPr algn="ctr">
                            <a:lnSpc>
                              <a:spcPct val="115000"/>
                            </a:lnSpc>
                            <a:spcAft>
                              <a:spcPts val="1000"/>
                            </a:spcAft>
                          </a:pPr>
                          <a:r>
                            <a:rPr lang="en-US" sz="1000">
                              <a:effectLst/>
                            </a:rPr>
                            <a:t>E(N)</a:t>
                          </a:r>
                          <a:endParaRPr lang="en-IN"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en-US" sz="1000">
                              <a:effectLst/>
                            </a:rPr>
                            <a:t>0.2988</a:t>
                          </a:r>
                          <a:endParaRPr lang="en-IN"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en-US" sz="1000">
                              <a:effectLst/>
                            </a:rPr>
                            <a:t>0.5860</a:t>
                          </a:r>
                          <a:endParaRPr lang="en-IN"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en-US" sz="1000">
                              <a:effectLst/>
                            </a:rPr>
                            <a:t>1.1942</a:t>
                          </a:r>
                          <a:endParaRPr lang="en-IN"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en-US" sz="1000">
                              <a:effectLst/>
                            </a:rPr>
                            <a:t>1.8249</a:t>
                          </a:r>
                          <a:endParaRPr lang="en-IN" sz="11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681234925"/>
                      </a:ext>
                    </a:extLst>
                  </a:tr>
                  <a:tr h="424439">
                    <a:tc>
                      <a:txBody>
                        <a:bodyPr/>
                        <a:lstStyle/>
                        <a:p>
                          <a:pPr algn="ctr">
                            <a:lnSpc>
                              <a:spcPct val="115000"/>
                            </a:lnSpc>
                            <a:spcAft>
                              <a:spcPts val="1000"/>
                            </a:spcAft>
                          </a:pPr>
                          <a:r>
                            <a:rPr lang="en-US" sz="1000">
                              <a:effectLst/>
                            </a:rPr>
                            <a:t>δ</a:t>
                          </a:r>
                          <a:endParaRPr lang="en-IN"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en-US" sz="1000">
                              <a:effectLst/>
                            </a:rPr>
                            <a:t>0.0692</a:t>
                          </a:r>
                          <a:endParaRPr lang="en-IN"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en-US" sz="1000">
                              <a:effectLst/>
                            </a:rPr>
                            <a:t>0.1412</a:t>
                          </a:r>
                          <a:endParaRPr lang="en-IN"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en-US" sz="1000">
                              <a:effectLst/>
                            </a:rPr>
                            <a:t>0.3130</a:t>
                          </a:r>
                          <a:endParaRPr lang="en-IN"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en-US" sz="1000" dirty="0">
                              <a:effectLst/>
                            </a:rPr>
                            <a:t>0.5273</a:t>
                          </a:r>
                          <a:endParaRPr lang="en-IN" sz="11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027345399"/>
                      </a:ext>
                    </a:extLst>
                  </a:tr>
                </a:tbl>
              </a:graphicData>
            </a:graphic>
          </p:graphicFrame>
        </mc:Choice>
        <mc:Fallback xmlns="">
          <p:graphicFrame>
            <p:nvGraphicFramePr>
              <p:cNvPr id="4" name="Table 3">
                <a:extLst>
                  <a:ext uri="{FF2B5EF4-FFF2-40B4-BE49-F238E27FC236}">
                    <a16:creationId xmlns:a16="http://schemas.microsoft.com/office/drawing/2014/main" id="{3B19CCDA-207B-AF4E-4607-B1C31970C067}"/>
                  </a:ext>
                </a:extLst>
              </p:cNvPr>
              <p:cNvGraphicFramePr>
                <a:graphicFrameLocks noGrp="1"/>
              </p:cNvGraphicFramePr>
              <p:nvPr>
                <p:extLst>
                  <p:ext uri="{D42A27DB-BD31-4B8C-83A1-F6EECF244321}">
                    <p14:modId xmlns:p14="http://schemas.microsoft.com/office/powerpoint/2010/main" val="110654608"/>
                  </p:ext>
                </p:extLst>
              </p:nvPr>
            </p:nvGraphicFramePr>
            <p:xfrm>
              <a:off x="2362200" y="2819400"/>
              <a:ext cx="4648202" cy="3226213"/>
            </p:xfrm>
            <a:graphic>
              <a:graphicData uri="http://schemas.openxmlformats.org/drawingml/2006/table">
                <a:tbl>
                  <a:tblPr>
                    <a:tableStyleId>{5C22544A-7EE6-4342-B048-85BDC9FD1C3A}</a:tableStyleId>
                  </a:tblPr>
                  <a:tblGrid>
                    <a:gridCol w="907560">
                      <a:extLst>
                        <a:ext uri="{9D8B030D-6E8A-4147-A177-3AD203B41FA5}">
                          <a16:colId xmlns:a16="http://schemas.microsoft.com/office/drawing/2014/main" val="2835784744"/>
                        </a:ext>
                      </a:extLst>
                    </a:gridCol>
                    <a:gridCol w="907560">
                      <a:extLst>
                        <a:ext uri="{9D8B030D-6E8A-4147-A177-3AD203B41FA5}">
                          <a16:colId xmlns:a16="http://schemas.microsoft.com/office/drawing/2014/main" val="3637897913"/>
                        </a:ext>
                      </a:extLst>
                    </a:gridCol>
                    <a:gridCol w="944940">
                      <a:extLst>
                        <a:ext uri="{9D8B030D-6E8A-4147-A177-3AD203B41FA5}">
                          <a16:colId xmlns:a16="http://schemas.microsoft.com/office/drawing/2014/main" val="4180104026"/>
                        </a:ext>
                      </a:extLst>
                    </a:gridCol>
                    <a:gridCol w="944940">
                      <a:extLst>
                        <a:ext uri="{9D8B030D-6E8A-4147-A177-3AD203B41FA5}">
                          <a16:colId xmlns:a16="http://schemas.microsoft.com/office/drawing/2014/main" val="2949068362"/>
                        </a:ext>
                      </a:extLst>
                    </a:gridCol>
                    <a:gridCol w="943202">
                      <a:extLst>
                        <a:ext uri="{9D8B030D-6E8A-4147-A177-3AD203B41FA5}">
                          <a16:colId xmlns:a16="http://schemas.microsoft.com/office/drawing/2014/main" val="790265678"/>
                        </a:ext>
                      </a:extLst>
                    </a:gridCol>
                  </a:tblGrid>
                  <a:tr h="424439">
                    <a:tc rowSpan="2">
                      <a:txBody>
                        <a:bodyPr/>
                        <a:lstStyle/>
                        <a:p>
                          <a:pPr algn="ctr">
                            <a:lnSpc>
                              <a:spcPct val="115000"/>
                            </a:lnSpc>
                            <a:spcAft>
                              <a:spcPts val="1000"/>
                            </a:spcAft>
                          </a:pPr>
                          <a:r>
                            <a:rPr lang="en-US" sz="1000">
                              <a:effectLst/>
                            </a:rPr>
                            <a:t>Λ</a:t>
                          </a:r>
                          <a:endParaRPr lang="en-IN" sz="1100">
                            <a:effectLst/>
                            <a:latin typeface="Calibri" panose="020F0502020204030204" pitchFamily="34" charset="0"/>
                            <a:ea typeface="Calibri" panose="020F0502020204030204" pitchFamily="34" charset="0"/>
                          </a:endParaRPr>
                        </a:p>
                      </a:txBody>
                      <a:tcPr marL="68580" marR="68580" marT="0" marB="0" anchor="ctr"/>
                    </a:tc>
                    <a:tc gridSpan="3">
                      <a:txBody>
                        <a:bodyPr/>
                        <a:lstStyle/>
                        <a:p>
                          <a:pPr algn="ctr">
                            <a:lnSpc>
                              <a:spcPct val="115000"/>
                            </a:lnSpc>
                            <a:spcAft>
                              <a:spcPts val="1000"/>
                            </a:spcAft>
                          </a:pPr>
                          <a:r>
                            <a:rPr lang="en-US" sz="1000">
                              <a:effectLst/>
                            </a:rPr>
                            <a:t>With the effect of λ</a:t>
                          </a:r>
                          <a:endParaRPr lang="en-IN" sz="1100">
                            <a:effectLst/>
                            <a:latin typeface="Calibri" panose="020F0502020204030204" pitchFamily="34" charset="0"/>
                            <a:ea typeface="Calibri" panose="020F0502020204030204" pitchFamily="34" charset="0"/>
                          </a:endParaRPr>
                        </a:p>
                      </a:txBody>
                      <a:tcPr marL="68580" marR="68580" marT="0" marB="0" anchor="ctr"/>
                    </a:tc>
                    <a:tc hMerge="1">
                      <a:txBody>
                        <a:bodyPr/>
                        <a:lstStyle/>
                        <a:p>
                          <a:endParaRPr lang="en-IN"/>
                        </a:p>
                      </a:txBody>
                      <a:tcPr/>
                    </a:tc>
                    <a:tc hMerge="1">
                      <a:txBody>
                        <a:bodyPr/>
                        <a:lstStyle/>
                        <a:p>
                          <a:endParaRPr lang="en-IN"/>
                        </a:p>
                      </a:txBody>
                      <a:tcPr/>
                    </a:tc>
                    <a:tc>
                      <a:txBody>
                        <a:bodyPr/>
                        <a:lstStyle/>
                        <a:p>
                          <a:pPr algn="ctr">
                            <a:lnSpc>
                              <a:spcPct val="115000"/>
                            </a:lnSpc>
                            <a:spcAft>
                              <a:spcPts val="1000"/>
                            </a:spcAft>
                          </a:pPr>
                          <a:r>
                            <a:rPr lang="en-US" sz="1000">
                              <a:effectLst/>
                            </a:rPr>
                            <a:t> </a:t>
                          </a:r>
                          <a:endParaRPr lang="en-IN"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133264946"/>
                      </a:ext>
                    </a:extLst>
                  </a:tr>
                  <a:tr h="255140">
                    <a:tc vMerge="1">
                      <a:txBody>
                        <a:bodyPr/>
                        <a:lstStyle/>
                        <a:p>
                          <a:endParaRPr lang="en-IN"/>
                        </a:p>
                      </a:txBody>
                      <a:tcPr/>
                    </a:tc>
                    <a:tc>
                      <a:txBody>
                        <a:bodyPr/>
                        <a:lstStyle/>
                        <a:p>
                          <a:pPr algn="ctr">
                            <a:lnSpc>
                              <a:spcPct val="115000"/>
                            </a:lnSpc>
                            <a:spcAft>
                              <a:spcPts val="1000"/>
                            </a:spcAft>
                          </a:pPr>
                          <a:r>
                            <a:rPr lang="en-US" sz="1000" dirty="0">
                              <a:effectLst/>
                            </a:rPr>
                            <a:t>0.05</a:t>
                          </a:r>
                          <a:endParaRPr lang="en-IN" sz="11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en-US" sz="1000">
                              <a:effectLst/>
                            </a:rPr>
                            <a:t>0.1</a:t>
                          </a:r>
                          <a:endParaRPr lang="en-IN"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en-US" sz="1000">
                              <a:effectLst/>
                            </a:rPr>
                            <a:t>0.2</a:t>
                          </a:r>
                          <a:endParaRPr lang="en-IN"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50000"/>
                            </a:lnSpc>
                            <a:spcAft>
                              <a:spcPts val="1000"/>
                            </a:spcAft>
                          </a:pPr>
                          <a:r>
                            <a:rPr lang="en-US" sz="1000">
                              <a:effectLst/>
                            </a:rPr>
                            <a:t>0.3</a:t>
                          </a:r>
                          <a:endParaRPr lang="en-IN" sz="11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419982778"/>
                      </a:ext>
                    </a:extLst>
                  </a:tr>
                  <a:tr h="424439">
                    <a:tc>
                      <a:txBody>
                        <a:bodyPr/>
                        <a:lstStyle/>
                        <a:p>
                          <a:pPr algn="ctr">
                            <a:lnSpc>
                              <a:spcPct val="115000"/>
                            </a:lnSpc>
                            <a:spcAft>
                              <a:spcPts val="1000"/>
                            </a:spcAft>
                          </a:pPr>
                          <a:r>
                            <a:rPr lang="en-US" sz="1000">
                              <a:effectLst/>
                            </a:rPr>
                            <a:t>P(I)</a:t>
                          </a:r>
                          <a:endParaRPr lang="en-IN"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en-US" sz="1000">
                              <a:effectLst/>
                            </a:rPr>
                            <a:t>0.8564</a:t>
                          </a:r>
                          <a:endParaRPr lang="en-IN"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en-US" sz="1000">
                              <a:effectLst/>
                            </a:rPr>
                            <a:t>0.7316</a:t>
                          </a:r>
                          <a:endParaRPr lang="en-IN"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en-US" sz="1000" dirty="0">
                              <a:effectLst/>
                            </a:rPr>
                            <a:t>0.5133</a:t>
                          </a:r>
                          <a:endParaRPr lang="en-IN" sz="11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en-US" sz="1000">
                              <a:effectLst/>
                            </a:rPr>
                            <a:t>0.3658</a:t>
                          </a:r>
                          <a:endParaRPr lang="en-IN" sz="11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673459352"/>
                      </a:ext>
                    </a:extLst>
                  </a:tr>
                  <a:tr h="424439">
                    <a:tc>
                      <a:txBody>
                        <a:bodyPr/>
                        <a:lstStyle/>
                        <a:p>
                          <a:pPr algn="ctr">
                            <a:lnSpc>
                              <a:spcPct val="115000"/>
                            </a:lnSpc>
                            <a:spcAft>
                              <a:spcPts val="1000"/>
                            </a:spcAft>
                          </a:pPr>
                          <a:r>
                            <a:rPr lang="en-US" sz="1000">
                              <a:effectLst/>
                            </a:rPr>
                            <a:t>P(B)</a:t>
                          </a:r>
                          <a:endParaRPr lang="en-IN"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en-US" sz="1000">
                              <a:effectLst/>
                            </a:rPr>
                            <a:t>0.1436</a:t>
                          </a:r>
                          <a:endParaRPr lang="en-IN"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en-US" sz="1000">
                              <a:effectLst/>
                            </a:rPr>
                            <a:t>0.2684</a:t>
                          </a:r>
                          <a:endParaRPr lang="en-IN"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en-US" sz="1000">
                              <a:effectLst/>
                            </a:rPr>
                            <a:t>0.4867</a:t>
                          </a:r>
                          <a:endParaRPr lang="en-IN"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en-US" sz="1000">
                              <a:effectLst/>
                            </a:rPr>
                            <a:t>0.6342</a:t>
                          </a:r>
                          <a:endParaRPr lang="en-IN" sz="11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67363451"/>
                      </a:ext>
                    </a:extLst>
                  </a:tr>
                  <a:tr h="424439">
                    <a:tc>
                      <a:txBody>
                        <a:bodyPr/>
                        <a:lstStyle/>
                        <a:p>
                          <a:endParaRPr lang="en-US"/>
                        </a:p>
                      </a:txBody>
                      <a:tcPr marL="68580" marR="68580" marT="0" marB="0" anchor="ctr">
                        <a:blipFill>
                          <a:blip r:embed="rId2"/>
                          <a:stretch>
                            <a:fillRect l="-671" t="-360000" r="-414094" b="-301429"/>
                          </a:stretch>
                        </a:blipFill>
                      </a:tcPr>
                    </a:tc>
                    <a:tc>
                      <a:txBody>
                        <a:bodyPr/>
                        <a:lstStyle/>
                        <a:p>
                          <a:pPr algn="ctr">
                            <a:lnSpc>
                              <a:spcPct val="115000"/>
                            </a:lnSpc>
                            <a:spcAft>
                              <a:spcPts val="1000"/>
                            </a:spcAft>
                          </a:pPr>
                          <a:r>
                            <a:rPr lang="en-US" sz="1000">
                              <a:effectLst/>
                            </a:rPr>
                            <a:t>0.0715</a:t>
                          </a:r>
                          <a:endParaRPr lang="en-IN"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en-US" sz="1000">
                              <a:effectLst/>
                            </a:rPr>
                            <a:t>0.1419</a:t>
                          </a:r>
                          <a:endParaRPr lang="en-IN"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en-US" sz="1000">
                              <a:effectLst/>
                            </a:rPr>
                            <a:t>0.2997</a:t>
                          </a:r>
                          <a:endParaRPr lang="en-IN"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en-US" sz="1000">
                              <a:effectLst/>
                            </a:rPr>
                            <a:t>0.5101</a:t>
                          </a:r>
                          <a:endParaRPr lang="en-IN" sz="11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433819655"/>
                      </a:ext>
                    </a:extLst>
                  </a:tr>
                  <a:tr h="424439">
                    <a:tc>
                      <a:txBody>
                        <a:bodyPr/>
                        <a:lstStyle/>
                        <a:p>
                          <a:endParaRPr lang="en-US"/>
                        </a:p>
                      </a:txBody>
                      <a:tcPr marL="68580" marR="68580" marT="0" marB="0" anchor="ctr">
                        <a:blipFill>
                          <a:blip r:embed="rId2"/>
                          <a:stretch>
                            <a:fillRect l="-671" t="-460000" r="-414094" b="-201429"/>
                          </a:stretch>
                        </a:blipFill>
                      </a:tcPr>
                    </a:tc>
                    <a:tc>
                      <a:txBody>
                        <a:bodyPr/>
                        <a:lstStyle/>
                        <a:p>
                          <a:pPr algn="ctr">
                            <a:lnSpc>
                              <a:spcPct val="115000"/>
                            </a:lnSpc>
                            <a:spcAft>
                              <a:spcPts val="1000"/>
                            </a:spcAft>
                          </a:pPr>
                          <a:r>
                            <a:rPr lang="en-US" sz="1000">
                              <a:effectLst/>
                            </a:rPr>
                            <a:t>0.0837</a:t>
                          </a:r>
                          <a:endParaRPr lang="en-IN"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en-US" sz="1000">
                              <a:effectLst/>
                            </a:rPr>
                            <a:t>0.1757</a:t>
                          </a:r>
                          <a:endParaRPr lang="en-IN"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en-US" sz="1000">
                              <a:effectLst/>
                            </a:rPr>
                            <a:t>0.4078</a:t>
                          </a:r>
                          <a:endParaRPr lang="en-IN"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en-US" sz="1000">
                              <a:effectLst/>
                            </a:rPr>
                            <a:t>0.6806</a:t>
                          </a:r>
                          <a:endParaRPr lang="en-IN" sz="11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256302925"/>
                      </a:ext>
                    </a:extLst>
                  </a:tr>
                  <a:tr h="424439">
                    <a:tc>
                      <a:txBody>
                        <a:bodyPr/>
                        <a:lstStyle/>
                        <a:p>
                          <a:pPr algn="ctr">
                            <a:lnSpc>
                              <a:spcPct val="115000"/>
                            </a:lnSpc>
                            <a:spcAft>
                              <a:spcPts val="1000"/>
                            </a:spcAft>
                          </a:pPr>
                          <a:r>
                            <a:rPr lang="en-US" sz="1000">
                              <a:effectLst/>
                            </a:rPr>
                            <a:t>E(N)</a:t>
                          </a:r>
                          <a:endParaRPr lang="en-IN"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en-US" sz="1000">
                              <a:effectLst/>
                            </a:rPr>
                            <a:t>0.2988</a:t>
                          </a:r>
                          <a:endParaRPr lang="en-IN"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en-US" sz="1000">
                              <a:effectLst/>
                            </a:rPr>
                            <a:t>0.5860</a:t>
                          </a:r>
                          <a:endParaRPr lang="en-IN"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en-US" sz="1000">
                              <a:effectLst/>
                            </a:rPr>
                            <a:t>1.1942</a:t>
                          </a:r>
                          <a:endParaRPr lang="en-IN"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en-US" sz="1000">
                              <a:effectLst/>
                            </a:rPr>
                            <a:t>1.8249</a:t>
                          </a:r>
                          <a:endParaRPr lang="en-IN" sz="11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681234925"/>
                      </a:ext>
                    </a:extLst>
                  </a:tr>
                  <a:tr h="424439">
                    <a:tc>
                      <a:txBody>
                        <a:bodyPr/>
                        <a:lstStyle/>
                        <a:p>
                          <a:pPr algn="ctr">
                            <a:lnSpc>
                              <a:spcPct val="115000"/>
                            </a:lnSpc>
                            <a:spcAft>
                              <a:spcPts val="1000"/>
                            </a:spcAft>
                          </a:pPr>
                          <a:r>
                            <a:rPr lang="en-US" sz="1000">
                              <a:effectLst/>
                            </a:rPr>
                            <a:t>δ</a:t>
                          </a:r>
                          <a:endParaRPr lang="en-IN"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en-US" sz="1000">
                              <a:effectLst/>
                            </a:rPr>
                            <a:t>0.0692</a:t>
                          </a:r>
                          <a:endParaRPr lang="en-IN"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en-US" sz="1000">
                              <a:effectLst/>
                            </a:rPr>
                            <a:t>0.1412</a:t>
                          </a:r>
                          <a:endParaRPr lang="en-IN"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en-US" sz="1000">
                              <a:effectLst/>
                            </a:rPr>
                            <a:t>0.3130</a:t>
                          </a:r>
                          <a:endParaRPr lang="en-IN"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en-US" sz="1000" dirty="0">
                              <a:effectLst/>
                            </a:rPr>
                            <a:t>0.5273</a:t>
                          </a:r>
                          <a:endParaRPr lang="en-IN" sz="11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027345399"/>
                      </a:ext>
                    </a:extLst>
                  </a:tr>
                </a:tbl>
              </a:graphicData>
            </a:graphic>
          </p:graphicFrame>
        </mc:Fallback>
      </mc:AlternateContent>
    </p:spTree>
    <p:extLst>
      <p:ext uri="{BB962C8B-B14F-4D97-AF65-F5344CB8AC3E}">
        <p14:creationId xmlns:p14="http://schemas.microsoft.com/office/powerpoint/2010/main" val="14566687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27890" y="1219200"/>
            <a:ext cx="7772400" cy="1066800"/>
          </a:xfrm>
        </p:spPr>
        <p:txBody>
          <a:bodyPr>
            <a:normAutofit/>
          </a:bodyPr>
          <a:lstStyle/>
          <a:p>
            <a:pPr algn="ctr"/>
            <a:r>
              <a:rPr lang="en-US" sz="3000" b="1" dirty="0">
                <a:solidFill>
                  <a:srgbClr val="CC00FF"/>
                </a:solidFill>
                <a:effectLst/>
                <a:latin typeface="Times New Roman" panose="02020603050405020304" pitchFamily="18" charset="0"/>
                <a:ea typeface="Times New Roman" panose="02020603050405020304" pitchFamily="18" charset="0"/>
              </a:rPr>
              <a:t>Arrival versus P(I)</a:t>
            </a:r>
            <a:endParaRPr lang="en-IN" sz="3000" b="1" dirty="0">
              <a:solidFill>
                <a:srgbClr val="CC00FF"/>
              </a:solidFill>
            </a:endParaRPr>
          </a:p>
        </p:txBody>
      </p:sp>
      <p:sp>
        <p:nvSpPr>
          <p:cNvPr id="5" name="TextBox 4">
            <a:extLst>
              <a:ext uri="{FF2B5EF4-FFF2-40B4-BE49-F238E27FC236}">
                <a16:creationId xmlns:a16="http://schemas.microsoft.com/office/drawing/2014/main" id="{026A63A3-23CF-032E-3D14-844E623722B9}"/>
              </a:ext>
            </a:extLst>
          </p:cNvPr>
          <p:cNvSpPr txBox="1"/>
          <p:nvPr/>
        </p:nvSpPr>
        <p:spPr>
          <a:xfrm>
            <a:off x="0" y="152400"/>
            <a:ext cx="9448799" cy="646331"/>
          </a:xfrm>
          <a:prstGeom prst="rect">
            <a:avLst/>
          </a:prstGeom>
          <a:noFill/>
        </p:spPr>
        <p:txBody>
          <a:bodyPr wrap="square">
            <a:spAutoFit/>
          </a:bodyPr>
          <a:lstStyle/>
          <a:p>
            <a:pPr algn="ctr"/>
            <a:r>
              <a:rPr lang="en-US" b="1" dirty="0">
                <a:solidFill>
                  <a:srgbClr val="FF0000"/>
                </a:solidFill>
                <a:latin typeface="Times New Roman" pitchFamily="18" charset="0"/>
                <a:cs typeface="Times New Roman" pitchFamily="18" charset="0"/>
              </a:rPr>
              <a:t>Attainment Expedients of Markovian Heterogeneous Water Heaters in Queueing Models </a:t>
            </a:r>
          </a:p>
          <a:p>
            <a:pPr algn="ctr"/>
            <a:r>
              <a:rPr lang="en-US" b="1" dirty="0">
                <a:solidFill>
                  <a:srgbClr val="FF0000"/>
                </a:solidFill>
                <a:latin typeface="Times New Roman" pitchFamily="18" charset="0"/>
                <a:cs typeface="Times New Roman" pitchFamily="18" charset="0"/>
              </a:rPr>
              <a:t>by Matrix Geometric Method</a:t>
            </a:r>
            <a:endParaRPr lang="en-US" b="1" dirty="0">
              <a:solidFill>
                <a:schemeClr val="accent6">
                  <a:lumMod val="50000"/>
                </a:schemeClr>
              </a:solidFill>
            </a:endParaRPr>
          </a:p>
        </p:txBody>
      </p:sp>
      <p:pic>
        <p:nvPicPr>
          <p:cNvPr id="6" name="image4.png">
            <a:extLst>
              <a:ext uri="{FF2B5EF4-FFF2-40B4-BE49-F238E27FC236}">
                <a16:creationId xmlns:a16="http://schemas.microsoft.com/office/drawing/2014/main" id="{C7DE9721-EC54-B3E5-25C7-2878714E25BC}"/>
              </a:ext>
            </a:extLst>
          </p:cNvPr>
          <p:cNvPicPr/>
          <p:nvPr/>
        </p:nvPicPr>
        <p:blipFill>
          <a:blip r:embed="rId2"/>
          <a:srcRect/>
          <a:stretch>
            <a:fillRect/>
          </a:stretch>
        </p:blipFill>
        <p:spPr>
          <a:xfrm>
            <a:off x="2743200" y="2706469"/>
            <a:ext cx="4876800" cy="3237131"/>
          </a:xfrm>
          <a:prstGeom prst="rect">
            <a:avLst/>
          </a:prstGeom>
          <a:ln/>
        </p:spPr>
      </p:pic>
    </p:spTree>
    <p:extLst>
      <p:ext uri="{BB962C8B-B14F-4D97-AF65-F5344CB8AC3E}">
        <p14:creationId xmlns:p14="http://schemas.microsoft.com/office/powerpoint/2010/main" val="31543170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27890" y="1219200"/>
            <a:ext cx="7772400" cy="1066800"/>
          </a:xfrm>
        </p:spPr>
        <p:txBody>
          <a:bodyPr>
            <a:normAutofit/>
          </a:bodyPr>
          <a:lstStyle/>
          <a:p>
            <a:pPr algn="ctr"/>
            <a:r>
              <a:rPr lang="en-US" sz="3000" b="1" dirty="0">
                <a:solidFill>
                  <a:srgbClr val="CC00FF"/>
                </a:solidFill>
                <a:effectLst/>
                <a:latin typeface="Times New Roman" panose="02020603050405020304" pitchFamily="18" charset="0"/>
                <a:ea typeface="Times New Roman" panose="02020603050405020304" pitchFamily="18" charset="0"/>
              </a:rPr>
              <a:t>Arrival versus P(B)</a:t>
            </a:r>
            <a:endParaRPr lang="en-IN" sz="3000" b="1" dirty="0">
              <a:solidFill>
                <a:srgbClr val="CC00FF"/>
              </a:solidFill>
            </a:endParaRPr>
          </a:p>
        </p:txBody>
      </p:sp>
      <p:sp>
        <p:nvSpPr>
          <p:cNvPr id="5" name="TextBox 4">
            <a:extLst>
              <a:ext uri="{FF2B5EF4-FFF2-40B4-BE49-F238E27FC236}">
                <a16:creationId xmlns:a16="http://schemas.microsoft.com/office/drawing/2014/main" id="{026A63A3-23CF-032E-3D14-844E623722B9}"/>
              </a:ext>
            </a:extLst>
          </p:cNvPr>
          <p:cNvSpPr txBox="1"/>
          <p:nvPr/>
        </p:nvSpPr>
        <p:spPr>
          <a:xfrm>
            <a:off x="0" y="152400"/>
            <a:ext cx="9448799" cy="646331"/>
          </a:xfrm>
          <a:prstGeom prst="rect">
            <a:avLst/>
          </a:prstGeom>
          <a:noFill/>
        </p:spPr>
        <p:txBody>
          <a:bodyPr wrap="square">
            <a:spAutoFit/>
          </a:bodyPr>
          <a:lstStyle/>
          <a:p>
            <a:pPr algn="ctr"/>
            <a:r>
              <a:rPr lang="en-US" b="1" dirty="0">
                <a:solidFill>
                  <a:srgbClr val="FF0000"/>
                </a:solidFill>
                <a:latin typeface="Times New Roman" pitchFamily="18" charset="0"/>
                <a:cs typeface="Times New Roman" pitchFamily="18" charset="0"/>
              </a:rPr>
              <a:t>Attainment Expedients of Markovian Heterogeneous Water Heaters in Queueing Models </a:t>
            </a:r>
          </a:p>
          <a:p>
            <a:pPr algn="ctr"/>
            <a:r>
              <a:rPr lang="en-US" b="1" dirty="0">
                <a:solidFill>
                  <a:srgbClr val="FF0000"/>
                </a:solidFill>
                <a:latin typeface="Times New Roman" pitchFamily="18" charset="0"/>
                <a:cs typeface="Times New Roman" pitchFamily="18" charset="0"/>
              </a:rPr>
              <a:t>by Matrix Geometric Method</a:t>
            </a:r>
            <a:endParaRPr lang="en-US" b="1" dirty="0">
              <a:solidFill>
                <a:schemeClr val="accent6">
                  <a:lumMod val="50000"/>
                </a:schemeClr>
              </a:solidFill>
            </a:endParaRPr>
          </a:p>
        </p:txBody>
      </p:sp>
      <p:pic>
        <p:nvPicPr>
          <p:cNvPr id="6" name="image10.png">
            <a:extLst>
              <a:ext uri="{FF2B5EF4-FFF2-40B4-BE49-F238E27FC236}">
                <a16:creationId xmlns:a16="http://schemas.microsoft.com/office/drawing/2014/main" id="{0F92D5D5-AEB1-08C8-D774-0F6C0051366A}"/>
              </a:ext>
            </a:extLst>
          </p:cNvPr>
          <p:cNvPicPr/>
          <p:nvPr/>
        </p:nvPicPr>
        <p:blipFill>
          <a:blip r:embed="rId2"/>
          <a:srcRect/>
          <a:stretch>
            <a:fillRect/>
          </a:stretch>
        </p:blipFill>
        <p:spPr>
          <a:xfrm>
            <a:off x="2667000" y="2971800"/>
            <a:ext cx="4343400" cy="3166110"/>
          </a:xfrm>
          <a:prstGeom prst="rect">
            <a:avLst/>
          </a:prstGeom>
          <a:ln/>
        </p:spPr>
      </p:pic>
    </p:spTree>
    <p:extLst>
      <p:ext uri="{BB962C8B-B14F-4D97-AF65-F5344CB8AC3E}">
        <p14:creationId xmlns:p14="http://schemas.microsoft.com/office/powerpoint/2010/main" val="24240390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27890" y="1219200"/>
            <a:ext cx="7772400" cy="1066800"/>
          </a:xfrm>
        </p:spPr>
        <p:txBody>
          <a:bodyPr>
            <a:normAutofit/>
          </a:bodyPr>
          <a:lstStyle/>
          <a:p>
            <a:pPr algn="ctr"/>
            <a:r>
              <a:rPr lang="en-US" sz="3000" b="1" dirty="0">
                <a:solidFill>
                  <a:srgbClr val="CC00FF"/>
                </a:solidFill>
                <a:effectLst/>
                <a:latin typeface="Times New Roman" panose="02020603050405020304" pitchFamily="18" charset="0"/>
                <a:ea typeface="Times New Roman" panose="02020603050405020304" pitchFamily="18" charset="0"/>
              </a:rPr>
              <a:t>Arrival versus P(S</a:t>
            </a:r>
            <a:r>
              <a:rPr lang="en-US" sz="3000" b="1" baseline="-25000" dirty="0">
                <a:solidFill>
                  <a:srgbClr val="CC00FF"/>
                </a:solidFill>
                <a:latin typeface="Times New Roman" panose="02020603050405020304" pitchFamily="18" charset="0"/>
                <a:ea typeface="Times New Roman" panose="02020603050405020304" pitchFamily="18" charset="0"/>
              </a:rPr>
              <a:t>1</a:t>
            </a:r>
            <a:r>
              <a:rPr lang="en-US" sz="3000" b="1" dirty="0">
                <a:solidFill>
                  <a:srgbClr val="CC00FF"/>
                </a:solidFill>
                <a:effectLst/>
                <a:latin typeface="Times New Roman" panose="02020603050405020304" pitchFamily="18" charset="0"/>
                <a:ea typeface="Times New Roman" panose="02020603050405020304" pitchFamily="18" charset="0"/>
              </a:rPr>
              <a:t>)</a:t>
            </a:r>
            <a:endParaRPr lang="en-IN" sz="3000" b="1" dirty="0">
              <a:solidFill>
                <a:srgbClr val="CC00FF"/>
              </a:solidFill>
            </a:endParaRPr>
          </a:p>
        </p:txBody>
      </p:sp>
      <p:sp>
        <p:nvSpPr>
          <p:cNvPr id="5" name="TextBox 4">
            <a:extLst>
              <a:ext uri="{FF2B5EF4-FFF2-40B4-BE49-F238E27FC236}">
                <a16:creationId xmlns:a16="http://schemas.microsoft.com/office/drawing/2014/main" id="{026A63A3-23CF-032E-3D14-844E623722B9}"/>
              </a:ext>
            </a:extLst>
          </p:cNvPr>
          <p:cNvSpPr txBox="1"/>
          <p:nvPr/>
        </p:nvSpPr>
        <p:spPr>
          <a:xfrm>
            <a:off x="0" y="152400"/>
            <a:ext cx="9448799" cy="646331"/>
          </a:xfrm>
          <a:prstGeom prst="rect">
            <a:avLst/>
          </a:prstGeom>
          <a:noFill/>
        </p:spPr>
        <p:txBody>
          <a:bodyPr wrap="square">
            <a:spAutoFit/>
          </a:bodyPr>
          <a:lstStyle/>
          <a:p>
            <a:pPr algn="ctr"/>
            <a:r>
              <a:rPr lang="en-US" b="1" dirty="0">
                <a:solidFill>
                  <a:srgbClr val="FF0000"/>
                </a:solidFill>
                <a:latin typeface="Times New Roman" pitchFamily="18" charset="0"/>
                <a:cs typeface="Times New Roman" pitchFamily="18" charset="0"/>
              </a:rPr>
              <a:t>Attainment Expedients of Markovian Heterogeneous Water Heaters in Queueing Models </a:t>
            </a:r>
          </a:p>
          <a:p>
            <a:pPr algn="ctr"/>
            <a:r>
              <a:rPr lang="en-US" b="1" dirty="0">
                <a:solidFill>
                  <a:srgbClr val="FF0000"/>
                </a:solidFill>
                <a:latin typeface="Times New Roman" pitchFamily="18" charset="0"/>
                <a:cs typeface="Times New Roman" pitchFamily="18" charset="0"/>
              </a:rPr>
              <a:t>by Matrix Geometric Method</a:t>
            </a:r>
            <a:endParaRPr lang="en-US" b="1" dirty="0">
              <a:solidFill>
                <a:schemeClr val="accent6">
                  <a:lumMod val="50000"/>
                </a:schemeClr>
              </a:solidFill>
            </a:endParaRPr>
          </a:p>
        </p:txBody>
      </p:sp>
      <p:pic>
        <p:nvPicPr>
          <p:cNvPr id="6" name="image7.png">
            <a:extLst>
              <a:ext uri="{FF2B5EF4-FFF2-40B4-BE49-F238E27FC236}">
                <a16:creationId xmlns:a16="http://schemas.microsoft.com/office/drawing/2014/main" id="{46A46923-CA1D-E367-BD40-F38056A4AA0D}"/>
              </a:ext>
            </a:extLst>
          </p:cNvPr>
          <p:cNvPicPr/>
          <p:nvPr/>
        </p:nvPicPr>
        <p:blipFill>
          <a:blip r:embed="rId2"/>
          <a:srcRect/>
          <a:stretch>
            <a:fillRect/>
          </a:stretch>
        </p:blipFill>
        <p:spPr>
          <a:xfrm>
            <a:off x="2438400" y="2514600"/>
            <a:ext cx="5029200" cy="3429000"/>
          </a:xfrm>
          <a:prstGeom prst="rect">
            <a:avLst/>
          </a:prstGeom>
          <a:ln/>
        </p:spPr>
      </p:pic>
    </p:spTree>
    <p:extLst>
      <p:ext uri="{BB962C8B-B14F-4D97-AF65-F5344CB8AC3E}">
        <p14:creationId xmlns:p14="http://schemas.microsoft.com/office/powerpoint/2010/main" val="19354105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921189"/>
            <a:ext cx="6591985" cy="3777622"/>
          </a:xfrm>
        </p:spPr>
        <p:txBody>
          <a:bodyPr/>
          <a:lstStyle/>
          <a:p>
            <a:pPr algn="ctr">
              <a:buNone/>
            </a:pPr>
            <a:r>
              <a:rPr lang="en-US" sz="2400" b="1" dirty="0">
                <a:solidFill>
                  <a:srgbClr val="00B050"/>
                </a:solidFill>
              </a:rPr>
              <a:t>GENERATING FUNCTION</a:t>
            </a:r>
          </a:p>
          <a:p>
            <a:pPr>
              <a:buNone/>
            </a:pPr>
            <a:endParaRPr lang="en-US" dirty="0">
              <a:solidFill>
                <a:srgbClr val="1E14E6"/>
              </a:solidFill>
            </a:endParaRPr>
          </a:p>
          <a:p>
            <a:pPr>
              <a:buNone/>
            </a:pPr>
            <a:r>
              <a:rPr lang="en-US" dirty="0">
                <a:solidFill>
                  <a:srgbClr val="1E14E6"/>
                </a:solidFill>
              </a:rPr>
              <a:t>       </a:t>
            </a:r>
            <a:r>
              <a:rPr lang="en-US" sz="2400" dirty="0">
                <a:solidFill>
                  <a:srgbClr val="1E14E6"/>
                </a:solidFill>
              </a:rPr>
              <a:t>Let </a:t>
            </a:r>
            <a:r>
              <a:rPr lang="en-US" sz="2400" dirty="0">
                <a:solidFill>
                  <a:srgbClr val="C00000"/>
                </a:solidFill>
              </a:rPr>
              <a:t>a</a:t>
            </a:r>
            <a:r>
              <a:rPr lang="en-US" sz="2400" baseline="-25000" dirty="0">
                <a:solidFill>
                  <a:srgbClr val="C00000"/>
                </a:solidFill>
              </a:rPr>
              <a:t>0</a:t>
            </a:r>
            <a:r>
              <a:rPr lang="en-US" sz="2400" dirty="0">
                <a:solidFill>
                  <a:srgbClr val="C00000"/>
                </a:solidFill>
              </a:rPr>
              <a:t>,a</a:t>
            </a:r>
            <a:r>
              <a:rPr lang="en-US" sz="2400" baseline="-25000" dirty="0">
                <a:solidFill>
                  <a:srgbClr val="C00000"/>
                </a:solidFill>
              </a:rPr>
              <a:t>1</a:t>
            </a:r>
            <a:r>
              <a:rPr lang="en-US" sz="2400" dirty="0">
                <a:solidFill>
                  <a:srgbClr val="C00000"/>
                </a:solidFill>
              </a:rPr>
              <a:t>,a</a:t>
            </a:r>
            <a:r>
              <a:rPr lang="en-US" sz="2400" baseline="-25000" dirty="0">
                <a:solidFill>
                  <a:srgbClr val="C00000"/>
                </a:solidFill>
              </a:rPr>
              <a:t>2</a:t>
            </a:r>
            <a:r>
              <a:rPr lang="en-US" sz="2400" dirty="0">
                <a:solidFill>
                  <a:srgbClr val="C00000"/>
                </a:solidFill>
              </a:rPr>
              <a:t>, … </a:t>
            </a:r>
            <a:r>
              <a:rPr lang="en-US" sz="2400" dirty="0">
                <a:solidFill>
                  <a:srgbClr val="1E14E6"/>
                </a:solidFill>
              </a:rPr>
              <a:t>be a sequence  of real numbers. Using a  variable </a:t>
            </a:r>
            <a:r>
              <a:rPr lang="en-US" sz="2400" dirty="0">
                <a:solidFill>
                  <a:srgbClr val="C00000"/>
                </a:solidFill>
              </a:rPr>
              <a:t>s</a:t>
            </a:r>
            <a:r>
              <a:rPr lang="en-US" sz="2400" dirty="0">
                <a:solidFill>
                  <a:srgbClr val="1E14E6"/>
                </a:solidFill>
              </a:rPr>
              <a:t>, </a:t>
            </a:r>
          </a:p>
          <a:p>
            <a:pPr>
              <a:buNone/>
            </a:pPr>
            <a:endParaRPr lang="en-US" sz="2400" dirty="0">
              <a:solidFill>
                <a:srgbClr val="1E14E6"/>
              </a:solidFill>
            </a:endParaRPr>
          </a:p>
          <a:p>
            <a:pPr>
              <a:buNone/>
            </a:pPr>
            <a:r>
              <a:rPr lang="en-US" sz="2400" dirty="0">
                <a:solidFill>
                  <a:srgbClr val="1E14E6"/>
                </a:solidFill>
              </a:rPr>
              <a:t>  </a:t>
            </a:r>
          </a:p>
          <a:p>
            <a:pPr>
              <a:buNone/>
            </a:pPr>
            <a:endParaRPr lang="en-US" sz="2400" dirty="0">
              <a:solidFill>
                <a:srgbClr val="1E14E6"/>
              </a:solidFill>
            </a:endParaRPr>
          </a:p>
          <a:p>
            <a:pPr>
              <a:buNone/>
            </a:pPr>
            <a:r>
              <a:rPr lang="en-US" sz="2400" dirty="0">
                <a:solidFill>
                  <a:srgbClr val="1E14E6"/>
                </a:solidFill>
              </a:rPr>
              <a:t>A(s)= a</a:t>
            </a:r>
            <a:r>
              <a:rPr lang="en-US" sz="2400" baseline="-25000" dirty="0">
                <a:solidFill>
                  <a:srgbClr val="1E14E6"/>
                </a:solidFill>
              </a:rPr>
              <a:t>0</a:t>
            </a:r>
            <a:r>
              <a:rPr lang="en-US" sz="2400" dirty="0">
                <a:solidFill>
                  <a:srgbClr val="1E14E6"/>
                </a:solidFill>
              </a:rPr>
              <a:t>+a</a:t>
            </a:r>
            <a:r>
              <a:rPr lang="en-US" sz="2400" baseline="-25000" dirty="0">
                <a:solidFill>
                  <a:srgbClr val="1E14E6"/>
                </a:solidFill>
              </a:rPr>
              <a:t>1</a:t>
            </a:r>
            <a:r>
              <a:rPr lang="en-US" sz="2400" dirty="0">
                <a:solidFill>
                  <a:srgbClr val="1E14E6"/>
                </a:solidFill>
              </a:rPr>
              <a:t>s+a</a:t>
            </a:r>
            <a:r>
              <a:rPr lang="en-US" sz="2400" baseline="-25000" dirty="0">
                <a:solidFill>
                  <a:srgbClr val="1E14E6"/>
                </a:solidFill>
              </a:rPr>
              <a:t>2</a:t>
            </a:r>
            <a:r>
              <a:rPr lang="en-US" sz="2400" dirty="0">
                <a:solidFill>
                  <a:srgbClr val="1E14E6"/>
                </a:solidFill>
              </a:rPr>
              <a:t>s</a:t>
            </a:r>
            <a:r>
              <a:rPr lang="en-US" sz="2400" baseline="30000" dirty="0">
                <a:solidFill>
                  <a:srgbClr val="1E14E6"/>
                </a:solidFill>
              </a:rPr>
              <a:t>2</a:t>
            </a:r>
            <a:r>
              <a:rPr lang="en-US" sz="2400" dirty="0">
                <a:solidFill>
                  <a:srgbClr val="1E14E6"/>
                </a:solidFill>
              </a:rPr>
              <a:t>+ …=</a:t>
            </a:r>
            <a:endParaRPr lang="en-US" sz="2400" baseline="30000" dirty="0">
              <a:solidFill>
                <a:srgbClr val="1E14E6"/>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278865620"/>
              </p:ext>
            </p:extLst>
          </p:nvPr>
        </p:nvGraphicFramePr>
        <p:xfrm>
          <a:off x="5638800" y="4595341"/>
          <a:ext cx="1752600" cy="1101634"/>
        </p:xfrm>
        <a:graphic>
          <a:graphicData uri="http://schemas.openxmlformats.org/presentationml/2006/ole">
            <mc:AlternateContent xmlns:mc="http://schemas.openxmlformats.org/markup-compatibility/2006">
              <mc:Choice xmlns:v="urn:schemas-microsoft-com:vml" Requires="v">
                <p:oleObj name="Equation" r:id="rId2" imgW="888840" imgH="558720" progId="Equation.3">
                  <p:embed/>
                </p:oleObj>
              </mc:Choice>
              <mc:Fallback>
                <p:oleObj name="Equation" r:id="rId2" imgW="888840" imgH="558720" progId="Equation.3">
                  <p:embed/>
                  <p:pic>
                    <p:nvPicPr>
                      <p:cNvPr id="4"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4595341"/>
                        <a:ext cx="1752600" cy="1101634"/>
                      </a:xfrm>
                      <a:prstGeom prst="rect">
                        <a:avLst/>
                      </a:prstGeom>
                      <a:noFill/>
                    </p:spPr>
                  </p:pic>
                </p:oleObj>
              </mc:Fallback>
            </mc:AlternateContent>
          </a:graphicData>
        </a:graphic>
      </p:graphicFrame>
      <p:sp>
        <p:nvSpPr>
          <p:cNvPr id="6" name="Rectangle 5"/>
          <p:cNvSpPr/>
          <p:nvPr/>
        </p:nvSpPr>
        <p:spPr>
          <a:xfrm>
            <a:off x="152400" y="173504"/>
            <a:ext cx="9144000" cy="646331"/>
          </a:xfrm>
          <a:prstGeom prst="rect">
            <a:avLst/>
          </a:prstGeom>
        </p:spPr>
        <p:txBody>
          <a:bodyPr wrap="square">
            <a:spAutoFit/>
          </a:bodyPr>
          <a:lstStyle/>
          <a:p>
            <a:pPr algn="ctr"/>
            <a:r>
              <a:rPr lang="en-US" b="1" dirty="0">
                <a:solidFill>
                  <a:srgbClr val="FF0000"/>
                </a:solidFill>
                <a:latin typeface="Times New Roman" pitchFamily="18" charset="0"/>
                <a:cs typeface="Times New Roman" pitchFamily="18" charset="0"/>
              </a:rPr>
              <a:t>Attainment Expedients of Markovian Heterogeneous Water Heaters in Queueing Models by Matrix Geometric Method</a:t>
            </a:r>
            <a:endParaRPr lang="en-US" b="1" dirty="0">
              <a:solidFill>
                <a:schemeClr val="accent6">
                  <a:lumMod val="50000"/>
                </a:schemeClr>
              </a:solidFill>
              <a:latin typeface="Baskerville Old Face"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linds(horizontal)">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27890" y="1219200"/>
            <a:ext cx="7772400" cy="1066800"/>
          </a:xfrm>
        </p:spPr>
        <p:txBody>
          <a:bodyPr>
            <a:normAutofit/>
          </a:bodyPr>
          <a:lstStyle/>
          <a:p>
            <a:pPr algn="ctr"/>
            <a:r>
              <a:rPr lang="en-US" sz="3000" b="1" dirty="0">
                <a:solidFill>
                  <a:srgbClr val="CC00FF"/>
                </a:solidFill>
                <a:effectLst/>
                <a:latin typeface="Times New Roman" panose="02020603050405020304" pitchFamily="18" charset="0"/>
                <a:ea typeface="Times New Roman" panose="02020603050405020304" pitchFamily="18" charset="0"/>
              </a:rPr>
              <a:t>Arrival versus P(S</a:t>
            </a:r>
            <a:r>
              <a:rPr lang="en-US" sz="3000" b="1" baseline="-25000" dirty="0">
                <a:solidFill>
                  <a:srgbClr val="CC00FF"/>
                </a:solidFill>
                <a:effectLst/>
                <a:latin typeface="Times New Roman" panose="02020603050405020304" pitchFamily="18" charset="0"/>
                <a:ea typeface="Times New Roman" panose="02020603050405020304" pitchFamily="18" charset="0"/>
              </a:rPr>
              <a:t>2</a:t>
            </a:r>
            <a:r>
              <a:rPr lang="en-US" sz="3000" b="1" dirty="0">
                <a:solidFill>
                  <a:srgbClr val="CC00FF"/>
                </a:solidFill>
                <a:effectLst/>
                <a:latin typeface="Times New Roman" panose="02020603050405020304" pitchFamily="18" charset="0"/>
                <a:ea typeface="Times New Roman" panose="02020603050405020304" pitchFamily="18" charset="0"/>
              </a:rPr>
              <a:t>)</a:t>
            </a:r>
            <a:endParaRPr lang="en-IN" sz="3000" b="1" dirty="0">
              <a:solidFill>
                <a:srgbClr val="CC00FF"/>
              </a:solidFill>
            </a:endParaRPr>
          </a:p>
        </p:txBody>
      </p:sp>
      <p:sp>
        <p:nvSpPr>
          <p:cNvPr id="5" name="TextBox 4">
            <a:extLst>
              <a:ext uri="{FF2B5EF4-FFF2-40B4-BE49-F238E27FC236}">
                <a16:creationId xmlns:a16="http://schemas.microsoft.com/office/drawing/2014/main" id="{026A63A3-23CF-032E-3D14-844E623722B9}"/>
              </a:ext>
            </a:extLst>
          </p:cNvPr>
          <p:cNvSpPr txBox="1"/>
          <p:nvPr/>
        </p:nvSpPr>
        <p:spPr>
          <a:xfrm>
            <a:off x="0" y="152400"/>
            <a:ext cx="9448799" cy="646331"/>
          </a:xfrm>
          <a:prstGeom prst="rect">
            <a:avLst/>
          </a:prstGeom>
          <a:noFill/>
        </p:spPr>
        <p:txBody>
          <a:bodyPr wrap="square">
            <a:spAutoFit/>
          </a:bodyPr>
          <a:lstStyle/>
          <a:p>
            <a:pPr algn="ctr"/>
            <a:r>
              <a:rPr lang="en-US" b="1" dirty="0">
                <a:solidFill>
                  <a:srgbClr val="FF0000"/>
                </a:solidFill>
                <a:latin typeface="Times New Roman" pitchFamily="18" charset="0"/>
                <a:cs typeface="Times New Roman" pitchFamily="18" charset="0"/>
              </a:rPr>
              <a:t>Attainment Expedients of Markovian Heterogeneous Water Heaters in Queueing Models </a:t>
            </a:r>
          </a:p>
          <a:p>
            <a:pPr algn="ctr"/>
            <a:r>
              <a:rPr lang="en-US" b="1" dirty="0">
                <a:solidFill>
                  <a:srgbClr val="FF0000"/>
                </a:solidFill>
                <a:latin typeface="Times New Roman" pitchFamily="18" charset="0"/>
                <a:cs typeface="Times New Roman" pitchFamily="18" charset="0"/>
              </a:rPr>
              <a:t>by Matrix Geometric Method</a:t>
            </a:r>
            <a:endParaRPr lang="en-US" b="1" dirty="0">
              <a:solidFill>
                <a:schemeClr val="accent6">
                  <a:lumMod val="50000"/>
                </a:schemeClr>
              </a:solidFill>
            </a:endParaRPr>
          </a:p>
        </p:txBody>
      </p:sp>
      <p:pic>
        <p:nvPicPr>
          <p:cNvPr id="6" name="image9.png">
            <a:extLst>
              <a:ext uri="{FF2B5EF4-FFF2-40B4-BE49-F238E27FC236}">
                <a16:creationId xmlns:a16="http://schemas.microsoft.com/office/drawing/2014/main" id="{B79C48F3-7C73-4DDC-DAE6-CFDBE1B44EF2}"/>
              </a:ext>
            </a:extLst>
          </p:cNvPr>
          <p:cNvPicPr/>
          <p:nvPr/>
        </p:nvPicPr>
        <p:blipFill>
          <a:blip r:embed="rId2"/>
          <a:srcRect/>
          <a:stretch>
            <a:fillRect/>
          </a:stretch>
        </p:blipFill>
        <p:spPr>
          <a:xfrm>
            <a:off x="2438400" y="2286000"/>
            <a:ext cx="5181600" cy="3851910"/>
          </a:xfrm>
          <a:prstGeom prst="rect">
            <a:avLst/>
          </a:prstGeom>
          <a:ln/>
        </p:spPr>
      </p:pic>
    </p:spTree>
    <p:extLst>
      <p:ext uri="{BB962C8B-B14F-4D97-AF65-F5344CB8AC3E}">
        <p14:creationId xmlns:p14="http://schemas.microsoft.com/office/powerpoint/2010/main" val="15668095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27890" y="1219200"/>
            <a:ext cx="7772400" cy="1066800"/>
          </a:xfrm>
        </p:spPr>
        <p:txBody>
          <a:bodyPr/>
          <a:lstStyle/>
          <a:p>
            <a:pPr algn="ctr"/>
            <a:r>
              <a:rPr lang="en-US" sz="3600" b="1" dirty="0">
                <a:solidFill>
                  <a:srgbClr val="CC00FF"/>
                </a:solidFill>
                <a:effectLst/>
                <a:latin typeface="Times New Roman" panose="02020603050405020304" pitchFamily="18" charset="0"/>
                <a:ea typeface="Times New Roman" panose="02020603050405020304" pitchFamily="18" charset="0"/>
              </a:rPr>
              <a:t>Arrival versus </a:t>
            </a:r>
            <a:r>
              <a:rPr lang="en-US" b="1" dirty="0">
                <a:solidFill>
                  <a:srgbClr val="CC00FF"/>
                </a:solidFill>
                <a:latin typeface="Times New Roman" panose="02020603050405020304" pitchFamily="18" charset="0"/>
                <a:ea typeface="Times New Roman" panose="02020603050405020304" pitchFamily="18" charset="0"/>
              </a:rPr>
              <a:t>E</a:t>
            </a:r>
            <a:r>
              <a:rPr lang="en-US" sz="3600" b="1" dirty="0">
                <a:solidFill>
                  <a:srgbClr val="CC00FF"/>
                </a:solidFill>
                <a:effectLst/>
                <a:latin typeface="Times New Roman" panose="02020603050405020304" pitchFamily="18" charset="0"/>
                <a:ea typeface="Times New Roman" panose="02020603050405020304" pitchFamily="18" charset="0"/>
              </a:rPr>
              <a:t>(N)</a:t>
            </a:r>
            <a:endParaRPr lang="en-IN" b="1" dirty="0">
              <a:solidFill>
                <a:srgbClr val="C00000"/>
              </a:solidFill>
            </a:endParaRPr>
          </a:p>
        </p:txBody>
      </p:sp>
      <p:sp>
        <p:nvSpPr>
          <p:cNvPr id="5" name="TextBox 4">
            <a:extLst>
              <a:ext uri="{FF2B5EF4-FFF2-40B4-BE49-F238E27FC236}">
                <a16:creationId xmlns:a16="http://schemas.microsoft.com/office/drawing/2014/main" id="{026A63A3-23CF-032E-3D14-844E623722B9}"/>
              </a:ext>
            </a:extLst>
          </p:cNvPr>
          <p:cNvSpPr txBox="1"/>
          <p:nvPr/>
        </p:nvSpPr>
        <p:spPr>
          <a:xfrm>
            <a:off x="0" y="152400"/>
            <a:ext cx="9448799" cy="646331"/>
          </a:xfrm>
          <a:prstGeom prst="rect">
            <a:avLst/>
          </a:prstGeom>
          <a:noFill/>
        </p:spPr>
        <p:txBody>
          <a:bodyPr wrap="square">
            <a:spAutoFit/>
          </a:bodyPr>
          <a:lstStyle/>
          <a:p>
            <a:pPr algn="ctr"/>
            <a:r>
              <a:rPr lang="en-US" b="1" dirty="0">
                <a:solidFill>
                  <a:srgbClr val="FF0000"/>
                </a:solidFill>
                <a:latin typeface="Times New Roman" pitchFamily="18" charset="0"/>
                <a:cs typeface="Times New Roman" pitchFamily="18" charset="0"/>
              </a:rPr>
              <a:t>Attainment Expedients of Markovian Heterogeneous Water Heaters in Queueing Models </a:t>
            </a:r>
          </a:p>
          <a:p>
            <a:pPr algn="ctr"/>
            <a:r>
              <a:rPr lang="en-US" b="1" dirty="0">
                <a:solidFill>
                  <a:srgbClr val="FF0000"/>
                </a:solidFill>
                <a:latin typeface="Times New Roman" pitchFamily="18" charset="0"/>
                <a:cs typeface="Times New Roman" pitchFamily="18" charset="0"/>
              </a:rPr>
              <a:t>by Matrix Geometric Method</a:t>
            </a:r>
            <a:endParaRPr lang="en-US" b="1" dirty="0">
              <a:solidFill>
                <a:schemeClr val="accent6">
                  <a:lumMod val="50000"/>
                </a:schemeClr>
              </a:solidFill>
            </a:endParaRPr>
          </a:p>
        </p:txBody>
      </p:sp>
      <p:pic>
        <p:nvPicPr>
          <p:cNvPr id="6" name="image11.png">
            <a:extLst>
              <a:ext uri="{FF2B5EF4-FFF2-40B4-BE49-F238E27FC236}">
                <a16:creationId xmlns:a16="http://schemas.microsoft.com/office/drawing/2014/main" id="{E14B24FA-10CB-9F76-CC6F-F46370D2E6D6}"/>
              </a:ext>
            </a:extLst>
          </p:cNvPr>
          <p:cNvPicPr/>
          <p:nvPr/>
        </p:nvPicPr>
        <p:blipFill>
          <a:blip r:embed="rId2"/>
          <a:srcRect/>
          <a:stretch>
            <a:fillRect/>
          </a:stretch>
        </p:blipFill>
        <p:spPr>
          <a:xfrm>
            <a:off x="2514600" y="2819400"/>
            <a:ext cx="4800600" cy="3276600"/>
          </a:xfrm>
          <a:prstGeom prst="rect">
            <a:avLst/>
          </a:prstGeom>
          <a:ln/>
        </p:spPr>
      </p:pic>
    </p:spTree>
    <p:extLst>
      <p:ext uri="{BB962C8B-B14F-4D97-AF65-F5344CB8AC3E}">
        <p14:creationId xmlns:p14="http://schemas.microsoft.com/office/powerpoint/2010/main" val="9062685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idx="4294967295"/>
              </p:nvPr>
            </p:nvSpPr>
            <p:spPr>
              <a:xfrm>
                <a:off x="1127890" y="1219200"/>
                <a:ext cx="7772400" cy="1066800"/>
              </a:xfrm>
            </p:spPr>
            <p:txBody>
              <a:bodyPr/>
              <a:lstStyle/>
              <a:p>
                <a:pPr algn="ctr"/>
                <a:r>
                  <a:rPr lang="en-US" sz="3600" b="1" dirty="0">
                    <a:solidFill>
                      <a:srgbClr val="CC00FF"/>
                    </a:solidFill>
                    <a:effectLst/>
                    <a:latin typeface="Times New Roman" panose="02020603050405020304" pitchFamily="18" charset="0"/>
                    <a:ea typeface="Times New Roman" panose="02020603050405020304" pitchFamily="18" charset="0"/>
                  </a:rPr>
                  <a:t>Arrival versus </a:t>
                </a:r>
                <a14:m>
                  <m:oMath xmlns:m="http://schemas.openxmlformats.org/officeDocument/2006/math">
                    <m:r>
                      <a:rPr lang="en-US" sz="3600" b="1" i="1" smtClean="0">
                        <a:solidFill>
                          <a:srgbClr val="CC00FF"/>
                        </a:solidFill>
                        <a:effectLst/>
                        <a:latin typeface="Cambria Math" panose="02040503050406030204" pitchFamily="18" charset="0"/>
                        <a:ea typeface="Cambria Math" panose="02040503050406030204" pitchFamily="18" charset="0"/>
                      </a:rPr>
                      <m:t>𝜹</m:t>
                    </m:r>
                  </m:oMath>
                </a14:m>
                <a:endParaRPr lang="en-IN" b="1" dirty="0">
                  <a:solidFill>
                    <a:srgbClr val="C00000"/>
                  </a:solidFill>
                </a:endParaRPr>
              </a:p>
            </p:txBody>
          </p:sp>
        </mc:Choice>
        <mc:Fallback xmlns="">
          <p:sp>
            <p:nvSpPr>
              <p:cNvPr id="2" name="Title 1"/>
              <p:cNvSpPr>
                <a:spLocks noGrp="1" noRot="1" noChangeAspect="1" noMove="1" noResize="1" noEditPoints="1" noAdjustHandles="1" noChangeArrowheads="1" noChangeShapeType="1" noTextEdit="1"/>
              </p:cNvSpPr>
              <p:nvPr>
                <p:ph type="title" idx="4294967295"/>
              </p:nvPr>
            </p:nvSpPr>
            <p:spPr>
              <a:xfrm>
                <a:off x="1127890" y="1219200"/>
                <a:ext cx="7772400" cy="1066800"/>
              </a:xfrm>
              <a:blipFill>
                <a:blip r:embed="rId2"/>
                <a:stretch>
                  <a:fillRect t="-8571"/>
                </a:stretch>
              </a:blipFill>
            </p:spPr>
            <p:txBody>
              <a:bodyPr/>
              <a:lstStyle/>
              <a:p>
                <a:r>
                  <a:rPr lang="en-IN">
                    <a:noFill/>
                  </a:rPr>
                  <a:t> </a:t>
                </a:r>
              </a:p>
            </p:txBody>
          </p:sp>
        </mc:Fallback>
      </mc:AlternateContent>
      <p:sp>
        <p:nvSpPr>
          <p:cNvPr id="5" name="TextBox 4">
            <a:extLst>
              <a:ext uri="{FF2B5EF4-FFF2-40B4-BE49-F238E27FC236}">
                <a16:creationId xmlns:a16="http://schemas.microsoft.com/office/drawing/2014/main" id="{026A63A3-23CF-032E-3D14-844E623722B9}"/>
              </a:ext>
            </a:extLst>
          </p:cNvPr>
          <p:cNvSpPr txBox="1"/>
          <p:nvPr/>
        </p:nvSpPr>
        <p:spPr>
          <a:xfrm>
            <a:off x="0" y="152400"/>
            <a:ext cx="9448799" cy="646331"/>
          </a:xfrm>
          <a:prstGeom prst="rect">
            <a:avLst/>
          </a:prstGeom>
          <a:noFill/>
        </p:spPr>
        <p:txBody>
          <a:bodyPr wrap="square">
            <a:spAutoFit/>
          </a:bodyPr>
          <a:lstStyle/>
          <a:p>
            <a:pPr algn="ctr"/>
            <a:r>
              <a:rPr lang="en-US" b="1" dirty="0">
                <a:solidFill>
                  <a:srgbClr val="FF0000"/>
                </a:solidFill>
                <a:latin typeface="Times New Roman" pitchFamily="18" charset="0"/>
                <a:cs typeface="Times New Roman" pitchFamily="18" charset="0"/>
              </a:rPr>
              <a:t>Attainment Expedients of Markovian Heterogeneous Water Heaters in Queueing Models </a:t>
            </a:r>
          </a:p>
          <a:p>
            <a:pPr algn="ctr"/>
            <a:r>
              <a:rPr lang="en-US" b="1" dirty="0">
                <a:solidFill>
                  <a:srgbClr val="FF0000"/>
                </a:solidFill>
                <a:latin typeface="Times New Roman" pitchFamily="18" charset="0"/>
                <a:cs typeface="Times New Roman" pitchFamily="18" charset="0"/>
              </a:rPr>
              <a:t>by Matrix Geometric Method</a:t>
            </a:r>
            <a:endParaRPr lang="en-US" b="1" dirty="0">
              <a:solidFill>
                <a:schemeClr val="accent6">
                  <a:lumMod val="50000"/>
                </a:schemeClr>
              </a:solidFill>
            </a:endParaRPr>
          </a:p>
        </p:txBody>
      </p:sp>
      <p:pic>
        <p:nvPicPr>
          <p:cNvPr id="6" name="image13.png">
            <a:extLst>
              <a:ext uri="{FF2B5EF4-FFF2-40B4-BE49-F238E27FC236}">
                <a16:creationId xmlns:a16="http://schemas.microsoft.com/office/drawing/2014/main" id="{D3FD26AB-80C3-D2E9-5E70-7D3914C90B6E}"/>
              </a:ext>
            </a:extLst>
          </p:cNvPr>
          <p:cNvPicPr/>
          <p:nvPr/>
        </p:nvPicPr>
        <p:blipFill>
          <a:blip r:embed="rId3"/>
          <a:srcRect/>
          <a:stretch>
            <a:fillRect/>
          </a:stretch>
        </p:blipFill>
        <p:spPr>
          <a:xfrm>
            <a:off x="2590800" y="2819400"/>
            <a:ext cx="4800600" cy="3200400"/>
          </a:xfrm>
          <a:prstGeom prst="rect">
            <a:avLst/>
          </a:prstGeom>
          <a:ln/>
        </p:spPr>
      </p:pic>
    </p:spTree>
    <p:extLst>
      <p:ext uri="{BB962C8B-B14F-4D97-AF65-F5344CB8AC3E}">
        <p14:creationId xmlns:p14="http://schemas.microsoft.com/office/powerpoint/2010/main" val="37104505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417512" y="1828800"/>
            <a:ext cx="8726488" cy="4191000"/>
          </a:xfrm>
        </p:spPr>
        <p:txBody>
          <a:bodyPr>
            <a:noAutofit/>
          </a:bodyPr>
          <a:lstStyle/>
          <a:p>
            <a:pPr marL="457200" indent="-457200">
              <a:buFont typeface="Arial" pitchFamily="34" charset="0"/>
              <a:buChar char="•"/>
            </a:pPr>
            <a:r>
              <a:rPr lang="en-US" sz="2400" dirty="0">
                <a:solidFill>
                  <a:srgbClr val="1E14E6"/>
                </a:solidFill>
              </a:rPr>
              <a:t>Out of the above figures, if the arrival rate increases then the probability of the system are idle decreases. </a:t>
            </a:r>
          </a:p>
          <a:p>
            <a:pPr marL="457200" indent="-457200">
              <a:buFont typeface="Arial" pitchFamily="34" charset="0"/>
              <a:buChar char="•"/>
            </a:pPr>
            <a:r>
              <a:rPr lang="en-US" sz="2400" dirty="0">
                <a:solidFill>
                  <a:srgbClr val="1E14E6"/>
                </a:solidFill>
              </a:rPr>
              <a:t>And if the arrival rate increases then the probability of the system is busy, students got the service from heater 1, and students got the service from heater 2, expectation of students throughout the system &amp; aggregate accomplishment secured increases.</a:t>
            </a:r>
            <a:endParaRPr lang="en-IN" sz="2400" dirty="0">
              <a:solidFill>
                <a:srgbClr val="1E14E6"/>
              </a:solidFill>
            </a:endParaRPr>
          </a:p>
        </p:txBody>
      </p:sp>
      <p:sp>
        <p:nvSpPr>
          <p:cNvPr id="5" name="TextBox 4">
            <a:extLst>
              <a:ext uri="{FF2B5EF4-FFF2-40B4-BE49-F238E27FC236}">
                <a16:creationId xmlns:a16="http://schemas.microsoft.com/office/drawing/2014/main" id="{026A63A3-23CF-032E-3D14-844E623722B9}"/>
              </a:ext>
            </a:extLst>
          </p:cNvPr>
          <p:cNvSpPr txBox="1"/>
          <p:nvPr/>
        </p:nvSpPr>
        <p:spPr>
          <a:xfrm>
            <a:off x="0" y="152400"/>
            <a:ext cx="9448799" cy="646331"/>
          </a:xfrm>
          <a:prstGeom prst="rect">
            <a:avLst/>
          </a:prstGeom>
          <a:noFill/>
        </p:spPr>
        <p:txBody>
          <a:bodyPr wrap="square">
            <a:spAutoFit/>
          </a:bodyPr>
          <a:lstStyle/>
          <a:p>
            <a:pPr algn="ctr"/>
            <a:r>
              <a:rPr lang="en-US" b="1" dirty="0">
                <a:solidFill>
                  <a:srgbClr val="FF0000"/>
                </a:solidFill>
                <a:latin typeface="Times New Roman" pitchFamily="18" charset="0"/>
                <a:cs typeface="Times New Roman" pitchFamily="18" charset="0"/>
              </a:rPr>
              <a:t>Attainment Expedients of Markovian Heterogeneous Water Heaters in Queueing Models </a:t>
            </a:r>
          </a:p>
          <a:p>
            <a:pPr algn="ctr"/>
            <a:r>
              <a:rPr lang="en-US" b="1" dirty="0">
                <a:solidFill>
                  <a:srgbClr val="FF0000"/>
                </a:solidFill>
                <a:latin typeface="Times New Roman" pitchFamily="18" charset="0"/>
                <a:cs typeface="Times New Roman" pitchFamily="18" charset="0"/>
              </a:rPr>
              <a:t>by Matrix Geometric Method</a:t>
            </a:r>
            <a:endParaRPr lang="en-US" b="1" dirty="0">
              <a:solidFill>
                <a:schemeClr val="accent6">
                  <a:lumMod val="50000"/>
                </a:schemeClr>
              </a:solidFill>
            </a:endParaRPr>
          </a:p>
        </p:txBody>
      </p:sp>
    </p:spTree>
    <p:extLst>
      <p:ext uri="{BB962C8B-B14F-4D97-AF65-F5344CB8AC3E}">
        <p14:creationId xmlns:p14="http://schemas.microsoft.com/office/powerpoint/2010/main" val="18629268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27890" y="1447800"/>
            <a:ext cx="7772400" cy="1066800"/>
          </a:xfrm>
        </p:spPr>
        <p:txBody>
          <a:bodyPr/>
          <a:lstStyle/>
          <a:p>
            <a:pPr algn="ctr"/>
            <a:r>
              <a:rPr lang="en-IN" b="1" dirty="0">
                <a:solidFill>
                  <a:srgbClr val="00B050"/>
                </a:solidFill>
              </a:rPr>
              <a:t>References</a:t>
            </a:r>
          </a:p>
        </p:txBody>
      </p:sp>
      <p:sp>
        <p:nvSpPr>
          <p:cNvPr id="3" name="Text Placeholder 2"/>
          <p:cNvSpPr>
            <a:spLocks noGrp="1"/>
          </p:cNvSpPr>
          <p:nvPr>
            <p:ph type="body" idx="4294967295"/>
          </p:nvPr>
        </p:nvSpPr>
        <p:spPr>
          <a:xfrm>
            <a:off x="1148088" y="2665164"/>
            <a:ext cx="8004175" cy="4191000"/>
          </a:xfrm>
        </p:spPr>
        <p:txBody>
          <a:bodyPr>
            <a:noAutofit/>
          </a:bodyPr>
          <a:lstStyle/>
          <a:p>
            <a:pPr marL="514350" indent="-514350">
              <a:buClr>
                <a:srgbClr val="56330C"/>
              </a:buClr>
              <a:buFont typeface="Arial" pitchFamily="34" charset="0"/>
              <a:buChar char="•"/>
            </a:pPr>
            <a:r>
              <a:rPr lang="en-IN" sz="2600" dirty="0">
                <a:solidFill>
                  <a:srgbClr val="FF0000"/>
                </a:solidFill>
              </a:rPr>
              <a:t>D.G. Kendall,</a:t>
            </a:r>
            <a:r>
              <a:rPr lang="en-IN" sz="2600" dirty="0">
                <a:solidFill>
                  <a:schemeClr val="bg2">
                    <a:lumMod val="75000"/>
                  </a:schemeClr>
                </a:solidFill>
              </a:rPr>
              <a:t>  </a:t>
            </a:r>
            <a:r>
              <a:rPr lang="en-IN" sz="2600" dirty="0">
                <a:solidFill>
                  <a:srgbClr val="1E14E6"/>
                </a:solidFill>
              </a:rPr>
              <a:t>Stochastic Process occurring in this Theory of Queues and their analysis by the method of Markov Chain.</a:t>
            </a:r>
          </a:p>
          <a:p>
            <a:pPr marL="514350" indent="-514350">
              <a:buClr>
                <a:srgbClr val="56330C"/>
              </a:buClr>
              <a:buFont typeface="Arial" pitchFamily="34" charset="0"/>
              <a:buChar char="•"/>
            </a:pPr>
            <a:r>
              <a:rPr lang="en-IN" sz="2600" dirty="0">
                <a:solidFill>
                  <a:srgbClr val="FF0000"/>
                </a:solidFill>
              </a:rPr>
              <a:t>J. Medhi.,  </a:t>
            </a:r>
            <a:r>
              <a:rPr lang="en-IN" sz="2600" dirty="0">
                <a:solidFill>
                  <a:srgbClr val="1E14E6"/>
                </a:solidFill>
              </a:rPr>
              <a:t>Stochastic Processes, Third Edition. New age International Publishers.</a:t>
            </a:r>
          </a:p>
          <a:p>
            <a:pPr marL="514350" indent="-514350">
              <a:buClr>
                <a:srgbClr val="56330C"/>
              </a:buClr>
              <a:buFont typeface="Arial" pitchFamily="34" charset="0"/>
              <a:buChar char="•"/>
            </a:pPr>
            <a:r>
              <a:rPr lang="en-IN" sz="2600" dirty="0">
                <a:solidFill>
                  <a:srgbClr val="FF0000"/>
                </a:solidFill>
              </a:rPr>
              <a:t>P. Kandasamy et al.,</a:t>
            </a:r>
            <a:r>
              <a:rPr lang="en-IN" sz="2600" dirty="0">
                <a:solidFill>
                  <a:srgbClr val="1E14E6"/>
                </a:solidFill>
              </a:rPr>
              <a:t> Probability and Queueing theory, S. Chand Publishers.</a:t>
            </a:r>
          </a:p>
          <a:p>
            <a:pPr marL="514350" indent="-514350">
              <a:buClr>
                <a:srgbClr val="56330C"/>
              </a:buClr>
              <a:buFont typeface="Arial" pitchFamily="34" charset="0"/>
              <a:buChar char="•"/>
            </a:pPr>
            <a:endParaRPr lang="en-IN" sz="2600" dirty="0">
              <a:solidFill>
                <a:schemeClr val="bg2">
                  <a:lumMod val="75000"/>
                </a:schemeClr>
              </a:solidFill>
            </a:endParaRPr>
          </a:p>
          <a:p>
            <a:pPr marL="457200" indent="-457200">
              <a:buFont typeface="Arial" pitchFamily="34" charset="0"/>
              <a:buChar char="•"/>
            </a:pPr>
            <a:endParaRPr lang="en-IN" sz="2600" dirty="0">
              <a:solidFill>
                <a:schemeClr val="bg2">
                  <a:lumMod val="75000"/>
                </a:schemeClr>
              </a:solidFill>
            </a:endParaRPr>
          </a:p>
        </p:txBody>
      </p:sp>
      <p:sp>
        <p:nvSpPr>
          <p:cNvPr id="5" name="TextBox 4">
            <a:extLst>
              <a:ext uri="{FF2B5EF4-FFF2-40B4-BE49-F238E27FC236}">
                <a16:creationId xmlns:a16="http://schemas.microsoft.com/office/drawing/2014/main" id="{026A63A3-23CF-032E-3D14-844E623722B9}"/>
              </a:ext>
            </a:extLst>
          </p:cNvPr>
          <p:cNvSpPr txBox="1"/>
          <p:nvPr/>
        </p:nvSpPr>
        <p:spPr>
          <a:xfrm>
            <a:off x="0" y="152400"/>
            <a:ext cx="9448799" cy="646331"/>
          </a:xfrm>
          <a:prstGeom prst="rect">
            <a:avLst/>
          </a:prstGeom>
          <a:noFill/>
        </p:spPr>
        <p:txBody>
          <a:bodyPr wrap="square">
            <a:spAutoFit/>
          </a:bodyPr>
          <a:lstStyle/>
          <a:p>
            <a:pPr algn="ctr"/>
            <a:r>
              <a:rPr lang="en-US" b="1" dirty="0">
                <a:solidFill>
                  <a:srgbClr val="FF0000"/>
                </a:solidFill>
                <a:latin typeface="Times New Roman" pitchFamily="18" charset="0"/>
                <a:cs typeface="Times New Roman" pitchFamily="18" charset="0"/>
              </a:rPr>
              <a:t>Attainment Expedients of Markovian Heterogeneous Water Heaters in Queueing Models </a:t>
            </a:r>
          </a:p>
          <a:p>
            <a:pPr algn="ctr"/>
            <a:r>
              <a:rPr lang="en-US" b="1" dirty="0">
                <a:solidFill>
                  <a:srgbClr val="FF0000"/>
                </a:solidFill>
                <a:latin typeface="Times New Roman" pitchFamily="18" charset="0"/>
                <a:cs typeface="Times New Roman" pitchFamily="18" charset="0"/>
              </a:rPr>
              <a:t>by Matrix Geometric Method</a:t>
            </a:r>
            <a:endParaRPr lang="en-US" b="1" dirty="0">
              <a:solidFill>
                <a:schemeClr val="accent6">
                  <a:lumMod val="50000"/>
                </a:schemeClr>
              </a:solidFill>
            </a:endParaRPr>
          </a:p>
        </p:txBody>
      </p:sp>
    </p:spTree>
    <p:extLst>
      <p:ext uri="{BB962C8B-B14F-4D97-AF65-F5344CB8AC3E}">
        <p14:creationId xmlns:p14="http://schemas.microsoft.com/office/powerpoint/2010/main" val="11070352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946532"/>
            <a:ext cx="8305800" cy="4524315"/>
          </a:xfrm>
          <a:prstGeom prst="rect">
            <a:avLst/>
          </a:prstGeom>
        </p:spPr>
        <p:txBody>
          <a:bodyPr wrap="square">
            <a:spAutoFit/>
          </a:bodyPr>
          <a:lstStyle/>
          <a:p>
            <a:endParaRPr lang="en-US" sz="9600" b="1" cap="all" dirty="0">
              <a:ln w="0"/>
              <a:solidFill>
                <a:srgbClr val="7030A0"/>
              </a:solidFill>
              <a:effectLst>
                <a:reflection blurRad="12700" stA="50000" endPos="50000" dist="5000" dir="5400000" sy="-100000" rotWithShape="0"/>
              </a:effectLst>
              <a:latin typeface="Bookman Old Style" pitchFamily="18" charset="0"/>
            </a:endParaRPr>
          </a:p>
          <a:p>
            <a:endParaRPr lang="en-US" sz="9600" b="1" cap="all" dirty="0">
              <a:ln w="0"/>
              <a:solidFill>
                <a:srgbClr val="7030A0"/>
              </a:solidFill>
              <a:effectLst>
                <a:reflection blurRad="12700" stA="50000" endPos="50000" dist="5000" dir="5400000" sy="-100000" rotWithShape="0"/>
              </a:effectLst>
              <a:latin typeface="Bookman Old Style" pitchFamily="18" charset="0"/>
            </a:endParaRPr>
          </a:p>
          <a:p>
            <a:endParaRPr lang="en-US" sz="9600" b="1" cap="all" dirty="0">
              <a:ln w="0"/>
              <a:solidFill>
                <a:srgbClr val="7030A0"/>
              </a:solidFill>
              <a:effectLst>
                <a:reflection blurRad="12700" stA="50000" endPos="50000" dist="5000" dir="5400000" sy="-100000" rotWithShape="0"/>
              </a:effectLst>
              <a:latin typeface="Bookman Old Style" pitchFamily="18" charset="0"/>
            </a:endParaRPr>
          </a:p>
        </p:txBody>
      </p:sp>
      <p:pic>
        <p:nvPicPr>
          <p:cNvPr id="6" name="Picture 5">
            <a:extLst>
              <a:ext uri="{FF2B5EF4-FFF2-40B4-BE49-F238E27FC236}">
                <a16:creationId xmlns:a16="http://schemas.microsoft.com/office/drawing/2014/main" id="{C894FEF7-C5E2-F3E9-B5B1-0112974177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6900" y="111950"/>
            <a:ext cx="5791200" cy="24182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a:extLst>
              <a:ext uri="{FF2B5EF4-FFF2-40B4-BE49-F238E27FC236}">
                <a16:creationId xmlns:a16="http://schemas.microsoft.com/office/drawing/2014/main" id="{D839FA95-7ACC-6EFB-2140-0B1A07A7B3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5784" y="3046262"/>
            <a:ext cx="4113431" cy="366673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grpId="0" nodeType="withEffect" nodePh="1">
                                  <p:stCondLst>
                                    <p:cond delay="0"/>
                                  </p:stCondLst>
                                  <p:endCondLst>
                                    <p:cond evt="begin" delay="0">
                                      <p:tn val="11"/>
                                    </p:cond>
                                  </p:end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par>
                                <p:cTn id="17" presetID="3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90"/>
                                          </p:val>
                                        </p:tav>
                                        <p:tav tm="100000">
                                          <p:val>
                                            <p:fltVal val="0"/>
                                          </p:val>
                                        </p:tav>
                                      </p:tavLst>
                                    </p:anim>
                                    <p:animEffect transition="in" filter="fade">
                                      <p:cBhvr>
                                        <p:cTn id="2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524000"/>
            <a:ext cx="8686800" cy="4846638"/>
          </a:xfrm>
        </p:spPr>
        <p:txBody>
          <a:bodyPr>
            <a:normAutofit/>
          </a:bodyPr>
          <a:lstStyle/>
          <a:p>
            <a:pPr algn="ctr">
              <a:buNone/>
            </a:pPr>
            <a:r>
              <a:rPr lang="en-US" sz="2400" b="1" dirty="0">
                <a:solidFill>
                  <a:srgbClr val="00B050"/>
                </a:solidFill>
              </a:rPr>
              <a:t>PROBABILITY GENERATING FUNCTION</a:t>
            </a:r>
          </a:p>
          <a:p>
            <a:pPr>
              <a:buNone/>
            </a:pPr>
            <a:r>
              <a:rPr lang="en-US" dirty="0">
                <a:solidFill>
                  <a:srgbClr val="1E14E6"/>
                </a:solidFill>
              </a:rPr>
              <a:t>X is a random variable that assumes non-negative integral value 0,1,2, …, </a:t>
            </a:r>
          </a:p>
          <a:p>
            <a:pPr>
              <a:buNone/>
            </a:pPr>
            <a:r>
              <a:rPr lang="en-US" dirty="0">
                <a:solidFill>
                  <a:srgbClr val="1E14E6"/>
                </a:solidFill>
              </a:rPr>
              <a:t>                </a:t>
            </a:r>
            <a:r>
              <a:rPr lang="en-US" dirty="0">
                <a:solidFill>
                  <a:srgbClr val="C00000"/>
                </a:solidFill>
              </a:rPr>
              <a:t>P{X=k}=</a:t>
            </a:r>
            <a:r>
              <a:rPr lang="en-US" dirty="0" err="1">
                <a:solidFill>
                  <a:srgbClr val="C00000"/>
                </a:solidFill>
              </a:rPr>
              <a:t>p</a:t>
            </a:r>
            <a:r>
              <a:rPr lang="en-US" baseline="-25000" dirty="0" err="1">
                <a:solidFill>
                  <a:srgbClr val="C00000"/>
                </a:solidFill>
              </a:rPr>
              <a:t>k</a:t>
            </a:r>
            <a:r>
              <a:rPr lang="en-US" dirty="0">
                <a:solidFill>
                  <a:srgbClr val="C00000"/>
                </a:solidFill>
              </a:rPr>
              <a:t>,  k=0,1,2, …,   </a:t>
            </a:r>
          </a:p>
          <a:p>
            <a:pPr algn="just">
              <a:buNone/>
            </a:pPr>
            <a:r>
              <a:rPr lang="en-US" dirty="0" err="1">
                <a:solidFill>
                  <a:srgbClr val="C00000"/>
                </a:solidFill>
              </a:rPr>
              <a:t>a</a:t>
            </a:r>
            <a:r>
              <a:rPr lang="en-US" baseline="-25000" dirty="0" err="1">
                <a:solidFill>
                  <a:srgbClr val="C00000"/>
                </a:solidFill>
              </a:rPr>
              <a:t>k</a:t>
            </a:r>
            <a:r>
              <a:rPr lang="en-US" dirty="0">
                <a:solidFill>
                  <a:srgbClr val="1E14E6"/>
                </a:solidFill>
              </a:rPr>
              <a:t> to be the probability </a:t>
            </a:r>
            <a:r>
              <a:rPr lang="en-US" dirty="0">
                <a:solidFill>
                  <a:srgbClr val="C00000"/>
                </a:solidFill>
              </a:rPr>
              <a:t>p</a:t>
            </a:r>
            <a:r>
              <a:rPr lang="en-US" baseline="-25000" dirty="0">
                <a:solidFill>
                  <a:srgbClr val="C00000"/>
                </a:solidFill>
              </a:rPr>
              <a:t>k</a:t>
            </a:r>
            <a:r>
              <a:rPr lang="en-US" dirty="0">
                <a:solidFill>
                  <a:srgbClr val="1E14E6"/>
                </a:solidFill>
              </a:rPr>
              <a:t>, k=0,1,2,… then</a:t>
            </a:r>
          </a:p>
          <a:p>
            <a:pPr algn="just">
              <a:buNone/>
            </a:pPr>
            <a:r>
              <a:rPr lang="en-US" dirty="0">
                <a:solidFill>
                  <a:srgbClr val="1E14E6"/>
                </a:solidFill>
              </a:rPr>
              <a:t> the corresponding function            </a:t>
            </a:r>
          </a:p>
          <a:p>
            <a:pPr algn="just">
              <a:buNone/>
            </a:pPr>
            <a:r>
              <a:rPr lang="en-US" dirty="0">
                <a:solidFill>
                  <a:srgbClr val="1E14E6"/>
                </a:solidFill>
              </a:rPr>
              <a:t>of the sequence of probabilities </a:t>
            </a:r>
            <a:r>
              <a:rPr lang="en-US" dirty="0">
                <a:solidFill>
                  <a:srgbClr val="C00000"/>
                </a:solidFill>
              </a:rPr>
              <a:t>{p</a:t>
            </a:r>
            <a:r>
              <a:rPr lang="en-US" baseline="-25000" dirty="0">
                <a:solidFill>
                  <a:srgbClr val="C00000"/>
                </a:solidFill>
              </a:rPr>
              <a:t>k</a:t>
            </a:r>
            <a:r>
              <a:rPr lang="en-US" dirty="0">
                <a:solidFill>
                  <a:srgbClr val="C00000"/>
                </a:solidFill>
              </a:rPr>
              <a:t>} </a:t>
            </a:r>
            <a:r>
              <a:rPr lang="en-US" dirty="0">
                <a:solidFill>
                  <a:srgbClr val="1E14E6"/>
                </a:solidFill>
              </a:rPr>
              <a:t>is  known as the probability generating</a:t>
            </a:r>
          </a:p>
          <a:p>
            <a:pPr>
              <a:buNone/>
            </a:pPr>
            <a:r>
              <a:rPr lang="en-US" dirty="0">
                <a:solidFill>
                  <a:srgbClr val="1E14E6"/>
                </a:solidFill>
              </a:rPr>
              <a:t> </a:t>
            </a:r>
          </a:p>
          <a:p>
            <a:pPr>
              <a:buNone/>
            </a:pPr>
            <a:endParaRPr lang="en-US" dirty="0">
              <a:solidFill>
                <a:srgbClr val="1E14E6"/>
              </a:solidFill>
            </a:endParaRPr>
          </a:p>
          <a:p>
            <a:pPr>
              <a:buNone/>
            </a:pPr>
            <a:r>
              <a:rPr lang="en-US" dirty="0">
                <a:solidFill>
                  <a:srgbClr val="1E14E6"/>
                </a:solidFill>
              </a:rPr>
              <a:t>function (</a:t>
            </a:r>
            <a:r>
              <a:rPr lang="en-US" dirty="0" err="1">
                <a:solidFill>
                  <a:srgbClr val="1E14E6"/>
                </a:solidFill>
              </a:rPr>
              <a:t>p.g.f</a:t>
            </a:r>
            <a:r>
              <a:rPr lang="en-US" dirty="0">
                <a:solidFill>
                  <a:srgbClr val="1E14E6"/>
                </a:solidFill>
              </a:rPr>
              <a:t>) of the random variable </a:t>
            </a:r>
            <a:r>
              <a:rPr lang="en-US" dirty="0">
                <a:solidFill>
                  <a:srgbClr val="C00000"/>
                </a:solidFill>
              </a:rPr>
              <a:t>X</a:t>
            </a:r>
            <a:r>
              <a:rPr lang="en-US" dirty="0">
                <a:solidFill>
                  <a:srgbClr val="1E14E6"/>
                </a:solidFill>
              </a:rPr>
              <a:t>.</a:t>
            </a:r>
          </a:p>
          <a:p>
            <a:pPr>
              <a:buNone/>
            </a:pPr>
            <a:r>
              <a:rPr lang="en-US" dirty="0">
                <a:solidFill>
                  <a:srgbClr val="1E14E6"/>
                </a:solidFill>
              </a:rPr>
              <a:t> The </a:t>
            </a:r>
            <a:r>
              <a:rPr lang="en-US" dirty="0">
                <a:solidFill>
                  <a:srgbClr val="C00000"/>
                </a:solidFill>
              </a:rPr>
              <a:t>s</a:t>
            </a:r>
            <a:r>
              <a:rPr lang="en-US" dirty="0">
                <a:solidFill>
                  <a:srgbClr val="1E14E6"/>
                </a:solidFill>
              </a:rPr>
              <a:t>-transform(or geometric transform) of the </a:t>
            </a:r>
            <a:r>
              <a:rPr lang="en-US" dirty="0" err="1">
                <a:solidFill>
                  <a:srgbClr val="1E14E6"/>
                </a:solidFill>
              </a:rPr>
              <a:t>r.v</a:t>
            </a:r>
            <a:r>
              <a:rPr lang="en-US" dirty="0">
                <a:solidFill>
                  <a:srgbClr val="1E14E6"/>
                </a:solidFill>
              </a:rPr>
              <a:t> </a:t>
            </a:r>
            <a:r>
              <a:rPr lang="en-US" dirty="0">
                <a:solidFill>
                  <a:srgbClr val="C00000"/>
                </a:solidFill>
              </a:rPr>
              <a:t>X</a:t>
            </a:r>
            <a:r>
              <a:rPr lang="en-US" dirty="0">
                <a:solidFill>
                  <a:srgbClr val="1E14E6"/>
                </a:solidFill>
              </a:rPr>
              <a:t>.</a:t>
            </a:r>
          </a:p>
        </p:txBody>
      </p:sp>
      <p:graphicFrame>
        <p:nvGraphicFramePr>
          <p:cNvPr id="4" name="Object 3"/>
          <p:cNvGraphicFramePr>
            <a:graphicFrameLocks noChangeAspect="1"/>
          </p:cNvGraphicFramePr>
          <p:nvPr>
            <p:extLst>
              <p:ext uri="{D42A27DB-BD31-4B8C-83A1-F6EECF244321}">
                <p14:modId xmlns:p14="http://schemas.microsoft.com/office/powerpoint/2010/main" val="585909828"/>
              </p:ext>
            </p:extLst>
          </p:nvPr>
        </p:nvGraphicFramePr>
        <p:xfrm>
          <a:off x="3733800" y="3264767"/>
          <a:ext cx="1382713" cy="457200"/>
        </p:xfrm>
        <a:graphic>
          <a:graphicData uri="http://schemas.openxmlformats.org/presentationml/2006/ole">
            <mc:AlternateContent xmlns:mc="http://schemas.openxmlformats.org/markup-compatibility/2006">
              <mc:Choice xmlns:v="urn:schemas-microsoft-com:vml" Requires="v">
                <p:oleObj name="Equation" r:id="rId2" imgW="799920" imgH="457200" progId="Equation.3">
                  <p:embed/>
                </p:oleObj>
              </mc:Choice>
              <mc:Fallback>
                <p:oleObj name="Equation" r:id="rId2" imgW="799920" imgH="457200" progId="Equation.3">
                  <p:embed/>
                  <p:pic>
                    <p:nvPicPr>
                      <p:cNvPr id="4"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3264767"/>
                        <a:ext cx="1382713"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7045" name="Object 5"/>
          <p:cNvGraphicFramePr>
            <a:graphicFrameLocks noChangeAspect="1"/>
          </p:cNvGraphicFramePr>
          <p:nvPr>
            <p:extLst>
              <p:ext uri="{D42A27DB-BD31-4B8C-83A1-F6EECF244321}">
                <p14:modId xmlns:p14="http://schemas.microsoft.com/office/powerpoint/2010/main" val="630346217"/>
              </p:ext>
            </p:extLst>
          </p:nvPr>
        </p:nvGraphicFramePr>
        <p:xfrm>
          <a:off x="2438400" y="4191000"/>
          <a:ext cx="1752600" cy="685800"/>
        </p:xfrm>
        <a:graphic>
          <a:graphicData uri="http://schemas.openxmlformats.org/presentationml/2006/ole">
            <mc:AlternateContent xmlns:mc="http://schemas.openxmlformats.org/markup-compatibility/2006">
              <mc:Choice xmlns:v="urn:schemas-microsoft-com:vml" Requires="v">
                <p:oleObj name="Equation" r:id="rId4" imgW="1307880" imgH="533160" progId="Equation.3">
                  <p:embed/>
                </p:oleObj>
              </mc:Choice>
              <mc:Fallback>
                <p:oleObj name="Equation" r:id="rId4" imgW="1307880" imgH="533160" progId="Equation.3">
                  <p:embed/>
                  <p:pic>
                    <p:nvPicPr>
                      <p:cNvPr id="87045"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4191000"/>
                        <a:ext cx="17526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p:nvPr/>
        </p:nvSpPr>
        <p:spPr>
          <a:xfrm>
            <a:off x="533400" y="218182"/>
            <a:ext cx="8077200" cy="646331"/>
          </a:xfrm>
          <a:prstGeom prst="rect">
            <a:avLst/>
          </a:prstGeom>
        </p:spPr>
        <p:txBody>
          <a:bodyPr wrap="square">
            <a:spAutoFit/>
          </a:bodyPr>
          <a:lstStyle/>
          <a:p>
            <a:pPr algn="ctr"/>
            <a:r>
              <a:rPr lang="en-US" b="1" dirty="0">
                <a:solidFill>
                  <a:srgbClr val="FF0000"/>
                </a:solidFill>
                <a:latin typeface="Times New Roman" pitchFamily="18" charset="0"/>
                <a:cs typeface="Times New Roman" pitchFamily="18" charset="0"/>
              </a:rPr>
              <a:t>Attainment Expedients of Markovian Heterogeneous Water Heaters in Queueing Models by Matrix Geometric Method</a:t>
            </a:r>
            <a:endParaRPr lang="en-US" b="1" dirty="0">
              <a:solidFill>
                <a:schemeClr val="accent6">
                  <a:lumMod val="50000"/>
                </a:schemeClr>
              </a:solidFill>
              <a:latin typeface="Baskerville Old Face"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ppt_x"/>
                                          </p:val>
                                        </p:tav>
                                        <p:tav tm="100000">
                                          <p:val>
                                            <p:strVal val="#ppt_x"/>
                                          </p:val>
                                        </p:tav>
                                      </p:tavLst>
                                    </p:anim>
                                    <p:anim calcmode="lin" valueType="num">
                                      <p:cBhvr additive="base">
                                        <p:cTn id="3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87045"/>
                                        </p:tgtEl>
                                        <p:attrNameLst>
                                          <p:attrName>style.visibility</p:attrName>
                                        </p:attrNameLst>
                                      </p:cBhvr>
                                      <p:to>
                                        <p:strVal val="visible"/>
                                      </p:to>
                                    </p:set>
                                    <p:anim calcmode="lin" valueType="num">
                                      <p:cBhvr additive="base">
                                        <p:cTn id="47" dur="500" fill="hold"/>
                                        <p:tgtEl>
                                          <p:spTgt spid="87045"/>
                                        </p:tgtEl>
                                        <p:attrNameLst>
                                          <p:attrName>ppt_x</p:attrName>
                                        </p:attrNameLst>
                                      </p:cBhvr>
                                      <p:tavLst>
                                        <p:tav tm="0">
                                          <p:val>
                                            <p:strVal val="#ppt_x"/>
                                          </p:val>
                                        </p:tav>
                                        <p:tav tm="100000">
                                          <p:val>
                                            <p:strVal val="#ppt_x"/>
                                          </p:val>
                                        </p:tav>
                                      </p:tavLst>
                                    </p:anim>
                                    <p:anim calcmode="lin" valueType="num">
                                      <p:cBhvr additive="base">
                                        <p:cTn id="48" dur="500" fill="hold"/>
                                        <p:tgtEl>
                                          <p:spTgt spid="87045"/>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 calcmode="lin" valueType="num">
                                      <p:cBhvr additive="base">
                                        <p:cTn id="5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
                                            <p:txEl>
                                              <p:pRg st="9" end="9"/>
                                            </p:txEl>
                                          </p:spTgt>
                                        </p:tgtEl>
                                        <p:attrNameLst>
                                          <p:attrName>style.visibility</p:attrName>
                                        </p:attrNameLst>
                                      </p:cBhvr>
                                      <p:to>
                                        <p:strVal val="visible"/>
                                      </p:to>
                                    </p:set>
                                    <p:anim calcmode="lin" valueType="num">
                                      <p:cBhvr additive="base">
                                        <p:cTn id="5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371600"/>
            <a:ext cx="8229600" cy="5257800"/>
          </a:xfrm>
        </p:spPr>
        <p:txBody>
          <a:bodyPr>
            <a:normAutofit/>
          </a:bodyPr>
          <a:lstStyle/>
          <a:p>
            <a:pPr>
              <a:buNone/>
            </a:pPr>
            <a:r>
              <a:rPr lang="en-US" sz="2000" dirty="0">
                <a:solidFill>
                  <a:srgbClr val="C00000"/>
                </a:solidFill>
              </a:rPr>
              <a:t>P(1)=1</a:t>
            </a:r>
            <a:r>
              <a:rPr lang="en-US" sz="2000" dirty="0">
                <a:solidFill>
                  <a:srgbClr val="1E14E6"/>
                </a:solidFill>
              </a:rPr>
              <a:t>; the series </a:t>
            </a:r>
            <a:r>
              <a:rPr lang="en-US" sz="2000" dirty="0">
                <a:solidFill>
                  <a:srgbClr val="C00000"/>
                </a:solidFill>
              </a:rPr>
              <a:t>P(s) </a:t>
            </a:r>
            <a:r>
              <a:rPr lang="en-US" sz="2000" dirty="0">
                <a:solidFill>
                  <a:srgbClr val="1E14E6"/>
                </a:solidFill>
              </a:rPr>
              <a:t>converges absolutely and </a:t>
            </a:r>
          </a:p>
          <a:p>
            <a:pPr>
              <a:buNone/>
            </a:pPr>
            <a:r>
              <a:rPr lang="en-US" sz="2000" dirty="0">
                <a:solidFill>
                  <a:srgbClr val="1E14E6"/>
                </a:solidFill>
              </a:rPr>
              <a:t>uniformly in the interval </a:t>
            </a:r>
            <a:r>
              <a:rPr lang="en-US" sz="2000" dirty="0">
                <a:solidFill>
                  <a:srgbClr val="C00000"/>
                </a:solidFill>
              </a:rPr>
              <a:t>-1≤s≤1 </a:t>
            </a:r>
            <a:r>
              <a:rPr lang="en-US" sz="2000" dirty="0">
                <a:solidFill>
                  <a:srgbClr val="1E14E6"/>
                </a:solidFill>
              </a:rPr>
              <a:t>and is infinitely </a:t>
            </a:r>
          </a:p>
          <a:p>
            <a:pPr>
              <a:buNone/>
            </a:pPr>
            <a:r>
              <a:rPr lang="en-US" sz="2000" dirty="0">
                <a:solidFill>
                  <a:srgbClr val="1E14E6"/>
                </a:solidFill>
              </a:rPr>
              <a:t>differentiable. The function </a:t>
            </a:r>
            <a:r>
              <a:rPr lang="en-US" sz="2000" dirty="0">
                <a:solidFill>
                  <a:srgbClr val="C00000"/>
                </a:solidFill>
              </a:rPr>
              <a:t>P(s) </a:t>
            </a:r>
            <a:r>
              <a:rPr lang="en-US" sz="2000" dirty="0">
                <a:solidFill>
                  <a:srgbClr val="1E14E6"/>
                </a:solidFill>
              </a:rPr>
              <a:t>is defined by </a:t>
            </a:r>
            <a:r>
              <a:rPr lang="en-US" sz="2000" dirty="0">
                <a:solidFill>
                  <a:srgbClr val="C00000"/>
                </a:solidFill>
              </a:rPr>
              <a:t>{</a:t>
            </a:r>
            <a:r>
              <a:rPr lang="en-US" sz="2000" dirty="0" err="1">
                <a:solidFill>
                  <a:srgbClr val="C00000"/>
                </a:solidFill>
              </a:rPr>
              <a:t>p</a:t>
            </a:r>
            <a:r>
              <a:rPr lang="en-US" sz="2000" baseline="-25000" dirty="0" err="1">
                <a:solidFill>
                  <a:srgbClr val="C00000"/>
                </a:solidFill>
              </a:rPr>
              <a:t>k</a:t>
            </a:r>
            <a:r>
              <a:rPr lang="en-US" sz="2000" dirty="0">
                <a:solidFill>
                  <a:srgbClr val="C00000"/>
                </a:solidFill>
              </a:rPr>
              <a:t>}.</a:t>
            </a:r>
          </a:p>
          <a:p>
            <a:pPr>
              <a:buNone/>
            </a:pPr>
            <a:endParaRPr lang="en-US" dirty="0">
              <a:solidFill>
                <a:srgbClr val="1E14E6"/>
              </a:solidFill>
            </a:endParaRPr>
          </a:p>
          <a:p>
            <a:pPr>
              <a:buNone/>
            </a:pPr>
            <a:endParaRPr lang="en-US" dirty="0">
              <a:solidFill>
                <a:srgbClr val="C00000"/>
              </a:solidFill>
            </a:endParaRPr>
          </a:p>
          <a:p>
            <a:pPr>
              <a:buNone/>
            </a:pPr>
            <a:r>
              <a:rPr lang="en-US" dirty="0">
                <a:solidFill>
                  <a:srgbClr val="C00000"/>
                </a:solidFill>
              </a:rPr>
              <a:t>E(</a:t>
            </a:r>
            <a:r>
              <a:rPr lang="en-US" dirty="0" err="1">
                <a:solidFill>
                  <a:srgbClr val="C00000"/>
                </a:solidFill>
              </a:rPr>
              <a:t>s</a:t>
            </a:r>
            <a:r>
              <a:rPr lang="en-US" baseline="30000" dirty="0" err="1">
                <a:solidFill>
                  <a:srgbClr val="C00000"/>
                </a:solidFill>
              </a:rPr>
              <a:t>x</a:t>
            </a:r>
            <a:r>
              <a:rPr lang="en-US" dirty="0">
                <a:solidFill>
                  <a:srgbClr val="C00000"/>
                </a:solidFill>
              </a:rPr>
              <a:t>) </a:t>
            </a:r>
            <a:r>
              <a:rPr lang="en-US" dirty="0">
                <a:solidFill>
                  <a:srgbClr val="1E14E6"/>
                </a:solidFill>
              </a:rPr>
              <a:t>is the probability of the function </a:t>
            </a:r>
            <a:r>
              <a:rPr lang="en-US" dirty="0" err="1">
                <a:solidFill>
                  <a:srgbClr val="C00000"/>
                </a:solidFill>
              </a:rPr>
              <a:t>s</a:t>
            </a:r>
            <a:r>
              <a:rPr lang="en-US" baseline="30000" dirty="0" err="1">
                <a:solidFill>
                  <a:srgbClr val="C00000"/>
                </a:solidFill>
              </a:rPr>
              <a:t>X</a:t>
            </a:r>
            <a:r>
              <a:rPr lang="en-US" dirty="0">
                <a:solidFill>
                  <a:srgbClr val="1E14E6"/>
                </a:solidFill>
              </a:rPr>
              <a:t> of the </a:t>
            </a:r>
            <a:r>
              <a:rPr lang="en-US" dirty="0" err="1">
                <a:solidFill>
                  <a:srgbClr val="1E14E6"/>
                </a:solidFill>
              </a:rPr>
              <a:t>r.v</a:t>
            </a:r>
            <a:r>
              <a:rPr lang="en-US" dirty="0">
                <a:solidFill>
                  <a:srgbClr val="1E14E6"/>
                </a:solidFill>
              </a:rPr>
              <a:t> </a:t>
            </a:r>
            <a:r>
              <a:rPr lang="en-US" dirty="0">
                <a:solidFill>
                  <a:srgbClr val="C00000"/>
                </a:solidFill>
              </a:rPr>
              <a:t>x</a:t>
            </a:r>
            <a:r>
              <a:rPr lang="en-US" dirty="0">
                <a:solidFill>
                  <a:srgbClr val="1E14E6"/>
                </a:solidFill>
              </a:rPr>
              <a:t>.</a:t>
            </a:r>
          </a:p>
          <a:p>
            <a:pPr>
              <a:buNone/>
            </a:pPr>
            <a:r>
              <a:rPr lang="en-US" dirty="0">
                <a:solidFill>
                  <a:srgbClr val="1E14E6"/>
                </a:solidFill>
              </a:rPr>
              <a:t> The first two derivative of </a:t>
            </a:r>
            <a:r>
              <a:rPr lang="en-US" dirty="0">
                <a:solidFill>
                  <a:srgbClr val="C00000"/>
                </a:solidFill>
              </a:rPr>
              <a:t>P(s)</a:t>
            </a:r>
            <a:endParaRPr lang="en-US" dirty="0">
              <a:solidFill>
                <a:srgbClr val="1E14E6"/>
              </a:solidFill>
            </a:endParaRPr>
          </a:p>
          <a:p>
            <a:pPr>
              <a:buNone/>
            </a:pPr>
            <a:r>
              <a:rPr lang="en-US" dirty="0">
                <a:solidFill>
                  <a:srgbClr val="1E14E6"/>
                </a:solidFill>
              </a:rPr>
              <a:t>                                                                       </a:t>
            </a:r>
          </a:p>
          <a:p>
            <a:pPr>
              <a:buNone/>
            </a:pPr>
            <a:r>
              <a:rPr lang="en-US" dirty="0">
                <a:solidFill>
                  <a:srgbClr val="1E14E6"/>
                </a:solidFill>
              </a:rPr>
              <a:t>  </a:t>
            </a:r>
          </a:p>
        </p:txBody>
      </p:sp>
      <p:graphicFrame>
        <p:nvGraphicFramePr>
          <p:cNvPr id="4" name="Object 3"/>
          <p:cNvGraphicFramePr>
            <a:graphicFrameLocks noChangeAspect="1"/>
          </p:cNvGraphicFramePr>
          <p:nvPr>
            <p:extLst>
              <p:ext uri="{D42A27DB-BD31-4B8C-83A1-F6EECF244321}">
                <p14:modId xmlns:p14="http://schemas.microsoft.com/office/powerpoint/2010/main" val="4037411220"/>
              </p:ext>
            </p:extLst>
          </p:nvPr>
        </p:nvGraphicFramePr>
        <p:xfrm>
          <a:off x="2057400" y="2665300"/>
          <a:ext cx="4810125" cy="747713"/>
        </p:xfrm>
        <a:graphic>
          <a:graphicData uri="http://schemas.openxmlformats.org/presentationml/2006/ole">
            <mc:AlternateContent xmlns:mc="http://schemas.openxmlformats.org/markup-compatibility/2006">
              <mc:Choice xmlns:v="urn:schemas-microsoft-com:vml" Requires="v">
                <p:oleObj name="Equation" r:id="rId2" imgW="2781000" imgH="558720" progId="Equation.3">
                  <p:embed/>
                </p:oleObj>
              </mc:Choice>
              <mc:Fallback>
                <p:oleObj name="Equation" r:id="rId2" imgW="2781000" imgH="558720" progId="Equation.3">
                  <p:embed/>
                  <p:pic>
                    <p:nvPicPr>
                      <p:cNvPr id="4"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665300"/>
                        <a:ext cx="4810125" cy="747713"/>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560882834"/>
              </p:ext>
            </p:extLst>
          </p:nvPr>
        </p:nvGraphicFramePr>
        <p:xfrm>
          <a:off x="918672" y="4648200"/>
          <a:ext cx="3352798" cy="748145"/>
        </p:xfrm>
        <a:graphic>
          <a:graphicData uri="http://schemas.openxmlformats.org/presentationml/2006/ole">
            <mc:AlternateContent xmlns:mc="http://schemas.openxmlformats.org/markup-compatibility/2006">
              <mc:Choice xmlns:v="urn:schemas-microsoft-com:vml" Requires="v">
                <p:oleObj name="Equation" r:id="rId4" imgW="1993680" imgH="609480" progId="Equation.3">
                  <p:embed/>
                </p:oleObj>
              </mc:Choice>
              <mc:Fallback>
                <p:oleObj name="Equation" r:id="rId4" imgW="1993680" imgH="609480" progId="Equation.3">
                  <p:embed/>
                  <p:pic>
                    <p:nvPicPr>
                      <p:cNvPr id="5"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8672" y="4648200"/>
                        <a:ext cx="3352798" cy="748145"/>
                      </a:xfrm>
                      <a:prstGeom prst="rect">
                        <a:avLst/>
                      </a:prstGeom>
                      <a:noFill/>
                    </p:spPr>
                  </p:pic>
                </p:oleObj>
              </mc:Fallback>
            </mc:AlternateContent>
          </a:graphicData>
        </a:graphic>
      </p:graphicFrame>
      <p:graphicFrame>
        <p:nvGraphicFramePr>
          <p:cNvPr id="165891" name="Object 3"/>
          <p:cNvGraphicFramePr>
            <a:graphicFrameLocks noChangeAspect="1"/>
          </p:cNvGraphicFramePr>
          <p:nvPr>
            <p:extLst>
              <p:ext uri="{D42A27DB-BD31-4B8C-83A1-F6EECF244321}">
                <p14:modId xmlns:p14="http://schemas.microsoft.com/office/powerpoint/2010/main" val="2646877147"/>
              </p:ext>
            </p:extLst>
          </p:nvPr>
        </p:nvGraphicFramePr>
        <p:xfrm>
          <a:off x="4752860" y="4646068"/>
          <a:ext cx="3352799" cy="750277"/>
        </p:xfrm>
        <a:graphic>
          <a:graphicData uri="http://schemas.openxmlformats.org/presentationml/2006/ole">
            <mc:AlternateContent xmlns:mc="http://schemas.openxmlformats.org/markup-compatibility/2006">
              <mc:Choice xmlns:v="urn:schemas-microsoft-com:vml" Requires="v">
                <p:oleObj name="Equation" r:id="rId6" imgW="2679480" imgH="609480" progId="Equation.3">
                  <p:embed/>
                </p:oleObj>
              </mc:Choice>
              <mc:Fallback>
                <p:oleObj name="Equation" r:id="rId6" imgW="2679480" imgH="609480" progId="Equation.3">
                  <p:embed/>
                  <p:pic>
                    <p:nvPicPr>
                      <p:cNvPr id="165891"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52860" y="4646068"/>
                        <a:ext cx="3352799" cy="750277"/>
                      </a:xfrm>
                      <a:prstGeom prst="rect">
                        <a:avLst/>
                      </a:prstGeom>
                      <a:noFill/>
                    </p:spPr>
                  </p:pic>
                </p:oleObj>
              </mc:Fallback>
            </mc:AlternateContent>
          </a:graphicData>
        </a:graphic>
      </p:graphicFrame>
      <p:sp>
        <p:nvSpPr>
          <p:cNvPr id="8" name="Rectangle 7"/>
          <p:cNvSpPr/>
          <p:nvPr/>
        </p:nvSpPr>
        <p:spPr>
          <a:xfrm>
            <a:off x="533400" y="122642"/>
            <a:ext cx="8229600" cy="646331"/>
          </a:xfrm>
          <a:prstGeom prst="rect">
            <a:avLst/>
          </a:prstGeom>
        </p:spPr>
        <p:txBody>
          <a:bodyPr wrap="square">
            <a:spAutoFit/>
          </a:bodyPr>
          <a:lstStyle/>
          <a:p>
            <a:pPr algn="ctr"/>
            <a:r>
              <a:rPr lang="en-US" b="1" dirty="0">
                <a:solidFill>
                  <a:srgbClr val="FF0000"/>
                </a:solidFill>
                <a:latin typeface="Times New Roman" pitchFamily="18" charset="0"/>
                <a:cs typeface="Times New Roman" pitchFamily="18" charset="0"/>
              </a:rPr>
              <a:t>Attainment Expedients of Markovian Heterogeneous Water Heaters in Queueing Models by Matrix Geometric Method</a:t>
            </a:r>
            <a:endParaRPr lang="en-US" b="1" dirty="0">
              <a:solidFill>
                <a:schemeClr val="accent6">
                  <a:lumMod val="50000"/>
                </a:schemeClr>
              </a:solidFill>
              <a:latin typeface="Baskerville Old Face"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658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3987</TotalTime>
  <Words>4385</Words>
  <Application>Microsoft Office PowerPoint</Application>
  <PresentationFormat>On-screen Show (4:3)</PresentationFormat>
  <Paragraphs>723</Paragraphs>
  <Slides>75</Slides>
  <Notes>6</Notes>
  <HiddenSlides>0</HiddenSlides>
  <MMClips>0</MMClips>
  <ScaleCrop>false</ScaleCrop>
  <HeadingPairs>
    <vt:vector size="8" baseType="variant">
      <vt:variant>
        <vt:lpstr>Fonts Used</vt:lpstr>
      </vt:variant>
      <vt:variant>
        <vt:i4>24</vt:i4>
      </vt:variant>
      <vt:variant>
        <vt:lpstr>Theme</vt:lpstr>
      </vt:variant>
      <vt:variant>
        <vt:i4>1</vt:i4>
      </vt:variant>
      <vt:variant>
        <vt:lpstr>Embedded OLE Servers</vt:lpstr>
      </vt:variant>
      <vt:variant>
        <vt:i4>1</vt:i4>
      </vt:variant>
      <vt:variant>
        <vt:lpstr>Slide Titles</vt:lpstr>
      </vt:variant>
      <vt:variant>
        <vt:i4>75</vt:i4>
      </vt:variant>
    </vt:vector>
  </HeadingPairs>
  <TitlesOfParts>
    <vt:vector size="101" baseType="lpstr">
      <vt:lpstr>Aharoni</vt:lpstr>
      <vt:lpstr>Algerian</vt:lpstr>
      <vt:lpstr>Arial</vt:lpstr>
      <vt:lpstr>Arial Black</vt:lpstr>
      <vt:lpstr>Arial Unicode MS</vt:lpstr>
      <vt:lpstr>Arno Pro</vt:lpstr>
      <vt:lpstr>Arno Pro Smbd Display</vt:lpstr>
      <vt:lpstr>Baskerville Old Face</vt:lpstr>
      <vt:lpstr>Bell MT</vt:lpstr>
      <vt:lpstr>Bookman Old Style</vt:lpstr>
      <vt:lpstr>Britannic Bold</vt:lpstr>
      <vt:lpstr>Calibri</vt:lpstr>
      <vt:lpstr>Cambria Math</vt:lpstr>
      <vt:lpstr>Century Gothic</vt:lpstr>
      <vt:lpstr>Comic Sans MS</vt:lpstr>
      <vt:lpstr>Constantia</vt:lpstr>
      <vt:lpstr>Courier New</vt:lpstr>
      <vt:lpstr>Sitka Heading Semibold</vt:lpstr>
      <vt:lpstr>Symbol</vt:lpstr>
      <vt:lpstr>Times New Roman</vt:lpstr>
      <vt:lpstr>Verdana</vt:lpstr>
      <vt:lpstr>Wingdings</vt:lpstr>
      <vt:lpstr>Wingdings 2</vt:lpstr>
      <vt:lpstr>Wingdings 3</vt:lpstr>
      <vt:lpstr>Wisp</vt:lpstr>
      <vt:lpstr>Equation</vt:lpstr>
      <vt:lpstr>    Mini Symposiums Recent Trends in Applied Sciences and Engineering International Conference on Recent  Developments in Mathematics. Venue: Canadian University, Dubai.  Date: August 24-26, 2022.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Examples:</vt:lpstr>
      <vt:lpstr> </vt:lpstr>
      <vt:lpstr>PowerPoint Presentation</vt:lpstr>
      <vt:lpstr>PowerPoint Presentation</vt:lpstr>
      <vt:lpstr>PowerPoint Presentation</vt:lpstr>
      <vt:lpstr>PowerPoint Presentation</vt:lpstr>
      <vt:lpstr>Components of a Basic Queuing Process (III)</vt:lpstr>
      <vt:lpstr>PowerPoint Presentation</vt:lpstr>
      <vt:lpstr>PowerPoint Presentation</vt:lpstr>
      <vt:lpstr>PowerPoint Presentation</vt:lpstr>
      <vt:lpstr>PowerPoint Presentation</vt:lpstr>
      <vt:lpstr>In the queueing System, if customers arrive for service and find all servers accessible to them are busy, leave the service area temporarily, stay in orbit and repeat their demand after some random period of time</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 During working vacation period, if there is no customer in the system, the server takes another vacation. </vt:lpstr>
      <vt:lpstr>PowerPoint Presentation</vt:lpstr>
      <vt:lpstr>PowerPoint Presentation</vt:lpstr>
      <vt:lpstr>PowerPoint Presentation</vt:lpstr>
      <vt:lpstr>PowerPoint Presentation</vt:lpstr>
      <vt:lpstr>PowerPoint Presentation</vt:lpstr>
      <vt:lpstr>PowerPoint Presentation</vt:lpstr>
      <vt:lpstr>Notations</vt:lpstr>
      <vt:lpstr>                             Little’s Formula</vt:lpstr>
      <vt:lpstr> </vt:lpstr>
      <vt:lpstr>A Birth-and-Death Process Rate Diagram</vt:lpstr>
      <vt:lpstr>PowerPoint Presentation</vt:lpstr>
      <vt:lpstr>Transition Diagram</vt:lpstr>
      <vt:lpstr>PowerPoint Presentation</vt:lpstr>
      <vt:lpstr>We take λ = 0.05, µ1 = 0.5, µ2 = 0.4,  =0.2, R=0.0714 0 0 0.0833                             Table 1: Probability Vector </vt:lpstr>
      <vt:lpstr>If λ = 0.1, µ1 = 0.5, µ2 = 0.4,  =0.2, R=0.1429 0 0 0.1667                            Table 2: Probability Vector </vt:lpstr>
      <vt:lpstr>If λ = 0.2, µ1 = 0.5, µ2 = 0.4,  =0.2, R=0.2857 0 0 0.3333                              Table 3: Probability Vector </vt:lpstr>
      <vt:lpstr>PowerPoint Presentation</vt:lpstr>
      <vt:lpstr>PowerPoint Presentation</vt:lpstr>
      <vt:lpstr>PowerPoint Presentation</vt:lpstr>
      <vt:lpstr>Performance Measures with the effect of λ </vt:lpstr>
      <vt:lpstr>Arrival versus P(I)</vt:lpstr>
      <vt:lpstr>Arrival versus P(B)</vt:lpstr>
      <vt:lpstr>Arrival versus P(S1)</vt:lpstr>
      <vt:lpstr>Arrival versus P(S2)</vt:lpstr>
      <vt:lpstr>Arrival versus E(N)</vt:lpstr>
      <vt:lpstr>Arrival versus δ</vt:lpstr>
      <vt:lpstr>PowerPoint Presentation</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welcome</dc:creator>
  <cp:lastModifiedBy>fernandezjohn0666@outlook.com</cp:lastModifiedBy>
  <cp:revision>565</cp:revision>
  <dcterms:created xsi:type="dcterms:W3CDTF">2014-10-20T05:50:43Z</dcterms:created>
  <dcterms:modified xsi:type="dcterms:W3CDTF">2022-08-17T09:06:40Z</dcterms:modified>
</cp:coreProperties>
</file>